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eimbursement.institute/glossar/abteilungstyp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reimbursement.institute/glossar/hauptdiagnos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imbursement.institute/glossar/mdc/" TargetMode="External"/><Relationship Id="rId5" Type="http://schemas.openxmlformats.org/officeDocument/2006/relationships/hyperlink" Target="https://reimbursement.institute/glossar/g-drg-system/" TargetMode="External"/><Relationship Id="rId4" Type="http://schemas.openxmlformats.org/officeDocument/2006/relationships/hyperlink" Target="https://reimbursement.institute/glossar/fallzusammenfuehrun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915BA-9C8F-F5E4-578E-9CE39C038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Von a- V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83F796-8C3B-0F27-7930-FF583D05F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458" y="5906347"/>
            <a:ext cx="8378508" cy="1134533"/>
          </a:xfrm>
        </p:spPr>
        <p:txBody>
          <a:bodyPr/>
          <a:lstStyle/>
          <a:p>
            <a:r>
              <a:rPr lang="de-DE" sz="2800" dirty="0">
                <a:latin typeface="Arial Nova Light" panose="020B0304020202020204" pitchFamily="34" charset="0"/>
                <a:hlinkClick r:id="rId2"/>
              </a:rPr>
              <a:t>https://reimbursement.institute/glossar/abteilungstyp/</a:t>
            </a:r>
            <a:endParaRPr lang="de-DE" sz="2800" dirty="0">
              <a:latin typeface="Arial Nova Light" panose="020B0304020202020204" pitchFamily="34" charset="0"/>
            </a:endParaRP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444254-8230-C4F1-A536-8E368709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932" y="1361440"/>
            <a:ext cx="5198427" cy="12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09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3DA3D2D-D12B-F427-146C-6580FCF1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59" y="149988"/>
            <a:ext cx="9131701" cy="489792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8808B1C-8D29-8DF1-97E3-7F4473454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560" y="5306678"/>
            <a:ext cx="6007223" cy="9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7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F0B9D94-6189-8692-F6DF-560DA6E68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42" y="247541"/>
            <a:ext cx="9157498" cy="6346299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425639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52A8FCD-D677-E68C-2823-5A6F97508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20" y="626735"/>
            <a:ext cx="2078400" cy="5823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1526EB4-11A2-13C2-751A-B926A7F37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20" y="1311887"/>
            <a:ext cx="8032160" cy="12077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78F1D0-A488-3B76-860C-4A6CFFB3C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240" y="2652384"/>
            <a:ext cx="7264773" cy="155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9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22D2D4F-80DF-BE9C-2561-9EF6FB03B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54" y="2043410"/>
            <a:ext cx="6027546" cy="18161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2FD268C-51DD-2597-B1A9-ADEDD81FB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74" y="1004556"/>
            <a:ext cx="3657788" cy="5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0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0DC6430-C108-8E20-BF3C-DDCD96839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74" y="166227"/>
            <a:ext cx="7582065" cy="62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0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3F56B4-8DA6-FE7F-46FD-BF52EF67C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80" y="110354"/>
            <a:ext cx="8371840" cy="658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88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F70EA92-7905-16AF-1305-3988AE412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92" y="432306"/>
            <a:ext cx="8015167" cy="57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6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B0B5771-1F32-355C-BDB1-1CBE0E6F0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3" y="74997"/>
            <a:ext cx="7645793" cy="31254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3296F3C-CD89-EA2B-A0CA-7EAD3DA6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284" y="3200401"/>
            <a:ext cx="8251396" cy="31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96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770934E-FAE9-7417-ECB7-AD25BCB5D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22" y="534572"/>
            <a:ext cx="9579778" cy="53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29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05A036F-9649-82B4-16C4-AFCE5828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62" y="496517"/>
            <a:ext cx="7603678" cy="250068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CD8BE4E-EE1E-5AEE-CD9D-21D9629C7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065" y="3299418"/>
            <a:ext cx="6807550" cy="20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6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AB2BB48-D632-F804-D96A-D2545A606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76" y="600060"/>
            <a:ext cx="2651183" cy="8121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E511EA1-0D0D-4AD1-45B6-71EE395F8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036" y="1844593"/>
            <a:ext cx="8527603" cy="441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48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582D173-2724-0022-BCBF-A652FA786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209" y="669182"/>
            <a:ext cx="7165511" cy="49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7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96EAF03-8D50-273C-0670-06CC5B6C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" y="0"/>
            <a:ext cx="9814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4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2083315-D897-7388-76BB-DEE89EA95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20" y="646961"/>
            <a:ext cx="9357360" cy="57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0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D5994A6-9E6C-4BDC-ABED-606EEDECA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52" y="132423"/>
            <a:ext cx="6940907" cy="11958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C6AF793-CFA3-2868-AB9E-30E62FFC1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85" y="1408540"/>
            <a:ext cx="7818163" cy="53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0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7376BE5-0455-1DA3-6E6B-1BAE25D00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869" y="272130"/>
            <a:ext cx="2705239" cy="6540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E8ADDEB-98D4-B7B6-4D59-B6A3E42A7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94" y="952959"/>
            <a:ext cx="6007409" cy="9716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6FB73BE-2D28-8A2A-EC52-EDCE93B7E4D3}"/>
              </a:ext>
            </a:extLst>
          </p:cNvPr>
          <p:cNvSpPr txBox="1"/>
          <p:nvPr/>
        </p:nvSpPr>
        <p:spPr>
          <a:xfrm>
            <a:off x="1454218" y="2230980"/>
            <a:ext cx="96725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Der Behandlungsfall ist gemäß § 21. Abs. 1 BMV-Ä definiert als „innerhalb desselben Kalendervierteljahres an demselben Versicherten ambulant zu Lasten derselben Krankenkasse vorgenommene Behandlung“. </a:t>
            </a:r>
            <a:r>
              <a:rPr lang="de-DE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Darin eingeschlossen sind zudem Krankheitsverläufe, bei denen sich „aus der zuerst behandelten Krankheit eine andere Krankheit entwickelt oder […] hinzutritt oder wenn der Versicherte […] innerhalb desselben Kalendervierteljahres wegen derselben oder einer anderen Krankheit in derselben Arztpraxis behandelt wird</a:t>
            </a:r>
            <a:r>
              <a:rPr lang="de-DE" b="1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100847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775CE05-2B46-8D95-B205-D93CA372F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44" y="695343"/>
            <a:ext cx="4426177" cy="71957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70B313F-3231-793C-E72F-674A2DB982AF}"/>
              </a:ext>
            </a:extLst>
          </p:cNvPr>
          <p:cNvSpPr txBox="1"/>
          <p:nvPr/>
        </p:nvSpPr>
        <p:spPr>
          <a:xfrm>
            <a:off x="339289" y="1499210"/>
            <a:ext cx="97864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Als Behandlungsfall gilt für die Behandlung derselben Erkrankung der Zeitraum eines Monats nach der jeweils ersten Inanspruchnahme des Arztes.“</a:t>
            </a:r>
          </a:p>
          <a:p>
            <a:r>
              <a:rPr lang="de-DE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Als kleine Merkhilfe gilt: </a:t>
            </a: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Monat + 1 und Tag + 1 ab Aufnahmedatum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4F45800-EE1C-5BF5-F52F-005440E7E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501" y="2898431"/>
            <a:ext cx="5988358" cy="46078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844D0CC-9B9A-799C-798D-2AB70A1D570F}"/>
              </a:ext>
            </a:extLst>
          </p:cNvPr>
          <p:cNvSpPr txBox="1"/>
          <p:nvPr/>
        </p:nvSpPr>
        <p:spPr>
          <a:xfrm>
            <a:off x="4439652" y="3491005"/>
            <a:ext cx="7752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Vielmehr verweist das </a:t>
            </a:r>
            <a:r>
              <a:rPr lang="de-DE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InEK</a:t>
            </a: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bezüglich der </a:t>
            </a: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Fallzusammenführung</a:t>
            </a: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vollstationärer Krankenhausaufenthalte im </a:t>
            </a: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G-DRG System</a:t>
            </a: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auf die Voraussetzungen der </a:t>
            </a:r>
            <a:r>
              <a:rPr lang="de-DE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Fallpauschalenvereinbarung</a:t>
            </a: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(FPV). Aus dieser ließen sich Anhaltspunkte zur Definition ableiten.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7F03C7C-4B5E-7647-0A8D-ACA9E6AC3AEC}"/>
              </a:ext>
            </a:extLst>
          </p:cNvPr>
          <p:cNvSpPr txBox="1"/>
          <p:nvPr/>
        </p:nvSpPr>
        <p:spPr>
          <a:xfrm>
            <a:off x="339288" y="4744136"/>
            <a:ext cx="114901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Gemäß § 2 Abs. 2 FPV ist eine Fallzusammenführung dann vorzunehmen, „ Die </a:t>
            </a:r>
            <a:r>
              <a:rPr lang="de-DE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Einschränk</a:t>
            </a:r>
            <a:r>
              <a:rPr lang="de-DE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wenn</a:t>
            </a:r>
            <a:r>
              <a:rPr lang="de-DE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ein Patient oder eine Patientin innerhalb von 30 Kalendertagen ab dem Aufnahmedatum des ersten […] Krankenhausaufenthaltes wieder aufgenommen wird und innerhalb der gleichen Hauptdiagnosegruppe (</a:t>
            </a:r>
            <a:r>
              <a:rPr lang="de-DE" b="1" dirty="0">
                <a:solidFill>
                  <a:schemeClr val="bg1">
                    <a:lumMod val="65000"/>
                    <a:lumOff val="3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MDC</a:t>
            </a:r>
            <a:r>
              <a:rPr lang="de-DE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) […] einzugruppieren ist“.</a:t>
            </a:r>
            <a:r>
              <a:rPr lang="de-DE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ung</a:t>
            </a: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auf die gleiche Hauptdiagnosegruppe lässt vermuten, dass es sich bei der Fallzusammenführung auch um die gleiche </a:t>
            </a: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Hauptdiagnose</a:t>
            </a: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handeln muss, da diese erst die MDC (Major </a:t>
            </a:r>
            <a:r>
              <a:rPr lang="de-DE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Diagnostic</a:t>
            </a: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Category</a:t>
            </a: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) ansteuert. </a:t>
            </a:r>
          </a:p>
        </p:txBody>
      </p:sp>
    </p:spTree>
    <p:extLst>
      <p:ext uri="{BB962C8B-B14F-4D97-AF65-F5344CB8AC3E}">
        <p14:creationId xmlns:p14="http://schemas.microsoft.com/office/powerpoint/2010/main" val="163868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09222A9-9DA1-4E26-3A16-2BB1FF49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60" y="463543"/>
            <a:ext cx="8348252" cy="54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2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728FC2E-8D3C-8DCE-6EA0-494F576DF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28" y="541538"/>
            <a:ext cx="3867349" cy="6350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E5AF86D-53B0-AC7A-2C74-DC491BD09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7" y="1312456"/>
            <a:ext cx="7079983" cy="112273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67D29FC-258A-888B-4C5A-832FB28C5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006" y="2571076"/>
            <a:ext cx="7079983" cy="127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2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EE7A66D-4A2B-FC65-FE09-1BCB91208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25" y="305483"/>
            <a:ext cx="8855242" cy="531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39982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227</Words>
  <Application>Microsoft Office PowerPoint</Application>
  <PresentationFormat>Breitbild</PresentationFormat>
  <Paragraphs>7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 Nova Light</vt:lpstr>
      <vt:lpstr>Century Gothic</vt:lpstr>
      <vt:lpstr>Wingdings 3</vt:lpstr>
      <vt:lpstr>Segment</vt:lpstr>
      <vt:lpstr>Von a- V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Ines Hoffmann</dc:creator>
  <cp:lastModifiedBy>Ines Hoffmann</cp:lastModifiedBy>
  <cp:revision>2</cp:revision>
  <dcterms:created xsi:type="dcterms:W3CDTF">2023-04-17T07:30:48Z</dcterms:created>
  <dcterms:modified xsi:type="dcterms:W3CDTF">2023-04-17T12:24:15Z</dcterms:modified>
</cp:coreProperties>
</file>