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mas.de/DE/Themen/Soziale-Sicherung/erklaerung-soziale-sicherung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4C33C-E247-472F-A7A5-5F2DD8CD3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708727"/>
            <a:ext cx="8991600" cy="2323937"/>
          </a:xfrm>
        </p:spPr>
        <p:txBody>
          <a:bodyPr>
            <a:normAutofit fontScale="90000"/>
          </a:bodyPr>
          <a:lstStyle/>
          <a:p>
            <a:r>
              <a:rPr lang="de-DE" dirty="0"/>
              <a:t>Absicherung der Risiken Krankheit, Arbeitsunfall/ Berufskrankheit und Pflegebedürftigkeit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6169CD-CD86-46A5-814C-A96B4CF2F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AGS Itzehoe</a:t>
            </a:r>
          </a:p>
        </p:txBody>
      </p:sp>
    </p:spTree>
    <p:extLst>
      <p:ext uri="{BB962C8B-B14F-4D97-AF65-F5344CB8AC3E}">
        <p14:creationId xmlns:p14="http://schemas.microsoft.com/office/powerpoint/2010/main" val="270942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BB712-2365-4A15-9618-2F71BC5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27163"/>
          </a:xfrm>
        </p:spPr>
        <p:txBody>
          <a:bodyPr/>
          <a:lstStyle/>
          <a:p>
            <a:r>
              <a:rPr lang="de-DE" dirty="0"/>
              <a:t>Berechnungsgrundlage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2858F7-740B-410E-99D3-4E2A9A5AD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64163"/>
            <a:ext cx="7729728" cy="42703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Herr B. verdiente im Monat vor Beginn seiner AU </a:t>
            </a:r>
            <a:r>
              <a:rPr lang="de-DE" dirty="0">
                <a:highlight>
                  <a:srgbClr val="FFFF00"/>
                </a:highlight>
              </a:rPr>
              <a:t>2100€</a:t>
            </a:r>
            <a:r>
              <a:rPr lang="de-DE" dirty="0"/>
              <a:t> brutto (monatliches Regelentgelt. Das monatliche Nettoregelentgelt beträgt </a:t>
            </a:r>
            <a:r>
              <a:rPr lang="de-DE" dirty="0">
                <a:highlight>
                  <a:srgbClr val="FFFF00"/>
                </a:highlight>
              </a:rPr>
              <a:t>1616,34€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Der dreißigste Teil des Monatsbruttoeinkommens ergibt:</a:t>
            </a:r>
          </a:p>
          <a:p>
            <a:pPr marL="0" indent="0">
              <a:buNone/>
            </a:pPr>
            <a:r>
              <a:rPr lang="de-DE" dirty="0"/>
              <a:t>2100€ : 30 = 70,00€ (Bruttoentgelt/ Kalendertag)</a:t>
            </a:r>
          </a:p>
          <a:p>
            <a:pPr marL="0" indent="0">
              <a:buNone/>
            </a:pPr>
            <a:r>
              <a:rPr lang="de-DE" dirty="0"/>
              <a:t>Davon werden 70% berechnet</a:t>
            </a:r>
          </a:p>
          <a:p>
            <a:pPr marL="0" indent="0">
              <a:buNone/>
            </a:pPr>
            <a:r>
              <a:rPr lang="de-DE" dirty="0"/>
              <a:t>70,00€ x 0,7 = 49,00€</a:t>
            </a:r>
          </a:p>
          <a:p>
            <a:pPr marL="0" indent="0">
              <a:buNone/>
            </a:pPr>
            <a:r>
              <a:rPr lang="de-DE" dirty="0"/>
              <a:t>Vergleich mit dem regelhaften Nettogehalt:</a:t>
            </a:r>
          </a:p>
          <a:p>
            <a:pPr marL="0" indent="0">
              <a:buNone/>
            </a:pPr>
            <a:r>
              <a:rPr lang="de-DE" dirty="0"/>
              <a:t>1616,34€ : 30 = 53,88€</a:t>
            </a:r>
          </a:p>
          <a:p>
            <a:pPr marL="0" indent="0">
              <a:buNone/>
            </a:pPr>
            <a:r>
              <a:rPr lang="de-DE" dirty="0"/>
              <a:t>90% des Nettoregelgehaltes/ Kalendertag</a:t>
            </a:r>
          </a:p>
          <a:p>
            <a:pPr marL="0" indent="0">
              <a:buNone/>
            </a:pPr>
            <a:r>
              <a:rPr lang="de-DE" dirty="0"/>
              <a:t>53,88€ x 0,9 = 48,50€</a:t>
            </a:r>
          </a:p>
          <a:p>
            <a:pPr marL="0" indent="0">
              <a:buNone/>
            </a:pPr>
            <a:r>
              <a:rPr lang="de-DE" dirty="0"/>
              <a:t>Da der Betrag von 49,00€ 90% des regelhaften Nettoentgelts/Kalendertag überschreitet, wird der niedrigere Betrag von 48,50€ angesetzt</a:t>
            </a:r>
          </a:p>
          <a:p>
            <a:pPr marL="0" indent="0">
              <a:buNone/>
            </a:pPr>
            <a:r>
              <a:rPr lang="de-DE" dirty="0"/>
              <a:t>Für 23 Tage Krankengeldbezug:</a:t>
            </a:r>
          </a:p>
          <a:p>
            <a:pPr marL="0" indent="0">
              <a:buNone/>
            </a:pPr>
            <a:r>
              <a:rPr lang="de-DE"/>
              <a:t>48,50€ x 23 = 1115,50€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98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C51F7-18F5-44AB-8F8C-3A9D4F36A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Soziale </a:t>
            </a:r>
            <a:r>
              <a:rPr lang="de-DE" dirty="0" err="1"/>
              <a:t>pflegeversicherung</a:t>
            </a:r>
            <a:r>
              <a:rPr lang="de-DE" dirty="0"/>
              <a:t> (</a:t>
            </a:r>
            <a:r>
              <a:rPr lang="de-DE" dirty="0" err="1"/>
              <a:t>sGB</a:t>
            </a:r>
            <a:r>
              <a:rPr lang="de-DE" dirty="0"/>
              <a:t> XI)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30DF37-4B1F-49A4-8518-39A63C525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56874"/>
            <a:ext cx="7729728" cy="40178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/>
              <a:t>Versicherte:  </a:t>
            </a:r>
          </a:p>
          <a:p>
            <a:r>
              <a:rPr lang="de-DE" dirty="0"/>
              <a:t>Versicherungspflicht für alle Bürger, GKV pflichtversichert in der dazugehörigen Pflegekassen</a:t>
            </a:r>
          </a:p>
          <a:p>
            <a:r>
              <a:rPr lang="de-DE" dirty="0"/>
              <a:t>Freiwillige GKV-Mitglieder können wählen (GKV oder PKV)</a:t>
            </a:r>
          </a:p>
          <a:p>
            <a:r>
              <a:rPr lang="de-DE" dirty="0"/>
              <a:t>Pflichtversicherungspflicht der PKV</a:t>
            </a:r>
          </a:p>
          <a:p>
            <a:r>
              <a:rPr lang="de-DE" dirty="0"/>
              <a:t>Familienversicherung analog der Krankenversicherung</a:t>
            </a:r>
          </a:p>
          <a:p>
            <a:pPr marL="0" indent="0">
              <a:buNone/>
            </a:pPr>
            <a:r>
              <a:rPr lang="de-DE" b="1" dirty="0"/>
              <a:t>Leistungen:</a:t>
            </a:r>
          </a:p>
          <a:p>
            <a:r>
              <a:rPr lang="de-DE" dirty="0"/>
              <a:t>Sachleistungen bei häuslicher Pflege</a:t>
            </a:r>
          </a:p>
          <a:p>
            <a:r>
              <a:rPr lang="de-DE" dirty="0"/>
              <a:t>Pflegegeld  (auch in Kombination mit Sach- und teilstationärer Leistungen möglich)</a:t>
            </a:r>
          </a:p>
          <a:p>
            <a:r>
              <a:rPr lang="de-DE" dirty="0"/>
              <a:t>Teilstationäre Pflege und Kurzzeitpflege </a:t>
            </a:r>
          </a:p>
          <a:p>
            <a:r>
              <a:rPr lang="de-DE" dirty="0"/>
              <a:t>Vollstationäre Pflege</a:t>
            </a:r>
          </a:p>
          <a:p>
            <a:pPr marL="0" indent="0">
              <a:buNone/>
            </a:pPr>
            <a:r>
              <a:rPr lang="de-DE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436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23B58-FD2B-4BB5-91E5-2F0313E12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91817"/>
          </a:xfrm>
        </p:spPr>
        <p:txBody>
          <a:bodyPr/>
          <a:lstStyle/>
          <a:p>
            <a:r>
              <a:rPr lang="de-DE" dirty="0"/>
              <a:t>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A23FE9-490E-4A96-BDE2-B5FF905BF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Finanzierung:</a:t>
            </a:r>
          </a:p>
          <a:p>
            <a:pPr marL="0" indent="0">
              <a:buNone/>
            </a:pPr>
            <a:r>
              <a:rPr lang="de-DE" dirty="0"/>
              <a:t>Beitragsbemessungsgrenze 4.837,50€/Monat(brutto), Beitragssatz 3,05%; Kinderlose 3,3%</a:t>
            </a:r>
          </a:p>
          <a:p>
            <a:pPr marL="0" indent="0">
              <a:buNone/>
            </a:pPr>
            <a:r>
              <a:rPr lang="de-DE" dirty="0"/>
              <a:t>Für Beamte und Selbständige gilt die Finanzierung durch die private Versicherung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Träger:</a:t>
            </a:r>
            <a:r>
              <a:rPr lang="de-DE" dirty="0"/>
              <a:t> Pflegekassen (bei Krankenkassen angegliedert)</a:t>
            </a:r>
          </a:p>
        </p:txBody>
      </p:sp>
    </p:spTree>
    <p:extLst>
      <p:ext uri="{BB962C8B-B14F-4D97-AF65-F5344CB8AC3E}">
        <p14:creationId xmlns:p14="http://schemas.microsoft.com/office/powerpoint/2010/main" val="2930459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1DAA3-2CDB-4A13-AB19-A7F5BA9EA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Gesetzliche Unfallversicherung (SGB VII)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260BD6-26DD-42E2-94A4-12B172FA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/>
              <a:t>Versicherte :</a:t>
            </a:r>
            <a:r>
              <a:rPr lang="de-DE" dirty="0"/>
              <a:t> Alle Beschäftigten und Auszubildenden, Studenten, Schüler, Kindergartenkinder etc.</a:t>
            </a:r>
          </a:p>
          <a:p>
            <a:pPr marL="0" indent="0">
              <a:buNone/>
            </a:pPr>
            <a:r>
              <a:rPr lang="de-DE" b="1" dirty="0"/>
              <a:t>Leistungen: </a:t>
            </a:r>
            <a:r>
              <a:rPr lang="de-DE" dirty="0"/>
              <a:t>Im Versicherungsfall (Arbeitsunfall, Berufskrankheit)</a:t>
            </a:r>
          </a:p>
          <a:p>
            <a:pPr marL="0" indent="0">
              <a:buNone/>
            </a:pPr>
            <a:r>
              <a:rPr lang="de-DE" dirty="0"/>
              <a:t>- Sachleistungen wie Heilbehandlung, medizinische und berufliche Rehabilitation, Pflegeleistung, sonstige Sachleistung wie z.B. Kfz- Hilfe, Wohnungshilfe </a:t>
            </a:r>
            <a:r>
              <a:rPr lang="de-DE" dirty="0" err="1"/>
              <a:t>etc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 Geldleistung: Verletztengeld, Renten</a:t>
            </a:r>
          </a:p>
          <a:p>
            <a:pPr marL="0" indent="0">
              <a:buNone/>
            </a:pPr>
            <a:r>
              <a:rPr lang="de-DE" b="1" dirty="0"/>
              <a:t>Finanzierung: </a:t>
            </a:r>
            <a:r>
              <a:rPr lang="de-DE" dirty="0"/>
              <a:t>Beitragspflichtig sind Arbeitsgeber nach Gefahrenklassen und Arbeitsentgelten der Versicherten</a:t>
            </a:r>
          </a:p>
          <a:p>
            <a:pPr marL="0" indent="0">
              <a:buNone/>
            </a:pPr>
            <a:r>
              <a:rPr lang="de-DE" b="1" dirty="0"/>
              <a:t>Träger: </a:t>
            </a:r>
            <a:r>
              <a:rPr lang="de-DE" dirty="0"/>
              <a:t>Berufsgenossenschaften und Unfallkassen öffentlicher Arbeitsgeber</a:t>
            </a:r>
          </a:p>
        </p:txBody>
      </p:sp>
    </p:spTree>
    <p:extLst>
      <p:ext uri="{BB962C8B-B14F-4D97-AF65-F5344CB8AC3E}">
        <p14:creationId xmlns:p14="http://schemas.microsoft.com/office/powerpoint/2010/main" val="3955851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90B7B-A54D-41F1-8F76-06C766BA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Arbeitsförderung (SGB III)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46D1C4-26D3-442A-82CF-A258058B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85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Versicherte:  Wie Rentenversicherung</a:t>
            </a:r>
          </a:p>
          <a:p>
            <a:pPr marL="0" indent="0">
              <a:buNone/>
            </a:pPr>
            <a:r>
              <a:rPr lang="de-DE" dirty="0"/>
              <a:t>Leistungen: </a:t>
            </a:r>
          </a:p>
          <a:p>
            <a:r>
              <a:rPr lang="de-DE" dirty="0"/>
              <a:t>Beratung und Vermittlung</a:t>
            </a:r>
          </a:p>
          <a:p>
            <a:r>
              <a:rPr lang="de-DE" dirty="0"/>
              <a:t>Weiterbildung</a:t>
            </a:r>
          </a:p>
          <a:p>
            <a:r>
              <a:rPr lang="de-DE" dirty="0"/>
              <a:t>Berufliche Rehabilitation</a:t>
            </a:r>
          </a:p>
          <a:p>
            <a:r>
              <a:rPr lang="de-DE" dirty="0"/>
              <a:t>ALG I, Kurzarbeitergeld</a:t>
            </a:r>
          </a:p>
          <a:p>
            <a:pPr marL="0" indent="0">
              <a:buNone/>
            </a:pPr>
            <a:r>
              <a:rPr lang="de-DE" dirty="0"/>
              <a:t>Finanzierung: analog Rentenversicherung; Beitragssatz 3,0% incl. Bundeszuschuss</a:t>
            </a:r>
          </a:p>
          <a:p>
            <a:pPr marL="0" indent="0">
              <a:buNone/>
            </a:pPr>
            <a:r>
              <a:rPr lang="de-DE" dirty="0"/>
              <a:t>Träger: Bundesagentur für Arbeit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125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38840-0335-4B30-B531-1760D8ED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Gemeinsamkeiten und Unterschiede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45D878-3A9B-4D57-9A19-DD656390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481" y="2512291"/>
            <a:ext cx="7729728" cy="4165600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Mit Ausnahme der Unfallversicherung wird die Sozialversicherung überwiegend  durch Beiträge der AN und AG finanziert</a:t>
            </a:r>
          </a:p>
          <a:p>
            <a:r>
              <a:rPr lang="de-DE" dirty="0"/>
              <a:t>Für die Renten- und Arbeitslosenversicherung gibt es eine Bundesgarantie = Bei Zahlungsschwierigkeiten springt der Bund mit einer steuerfinanzierten Bundeszuschusserhöhung ein.</a:t>
            </a:r>
          </a:p>
          <a:p>
            <a:r>
              <a:rPr lang="de-DE" dirty="0"/>
              <a:t>Typisches Kennzeichen einer Sozialversicherung ist die Verpflichtung, eine Versicherung abzuschließen</a:t>
            </a:r>
          </a:p>
          <a:p>
            <a:r>
              <a:rPr lang="de-DE" dirty="0"/>
              <a:t>Die Mitgliedschaftspflicht in der Sozialversicherung wird durch den Kontrahierungszwang ergänzt. Jede Sozialversicherung muss einen Versicherungspflichtigen aufnehmen, sie darf ihn nicht abweisen.</a:t>
            </a:r>
          </a:p>
          <a:p>
            <a:r>
              <a:rPr lang="de-DE" dirty="0"/>
              <a:t>Einkommensabhängigkeit der Beiträge = Leistungsfähigkeitsprinzip</a:t>
            </a:r>
          </a:p>
          <a:p>
            <a:r>
              <a:rPr lang="de-DE" dirty="0"/>
              <a:t>Man beachte die Beitragsmessungsgrenze (4.837,50€ brutto)</a:t>
            </a:r>
          </a:p>
          <a:p>
            <a:r>
              <a:rPr lang="de-DE" dirty="0"/>
              <a:t>Das gilt auch für die Pflegeversicherung (gleiche Leistungen </a:t>
            </a:r>
            <a:r>
              <a:rPr lang="de-DE" dirty="0" err="1"/>
              <a:t>für‘s</a:t>
            </a:r>
            <a:r>
              <a:rPr lang="de-DE" dirty="0"/>
              <a:t> gleiche Geld)</a:t>
            </a:r>
          </a:p>
          <a:p>
            <a:r>
              <a:rPr lang="de-DE" dirty="0"/>
              <a:t>Die Geldleistungen der Rentenversicherung, gesetzlichen Renten hängen dagegen von der Höhe des Einkommens während der Erwerbstätigkeit und der Anzahl der Beitragsjahre ab</a:t>
            </a:r>
          </a:p>
        </p:txBody>
      </p:sp>
    </p:spTree>
    <p:extLst>
      <p:ext uri="{BB962C8B-B14F-4D97-AF65-F5344CB8AC3E}">
        <p14:creationId xmlns:p14="http://schemas.microsoft.com/office/powerpoint/2010/main" val="903312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8B22F-5A27-4CA6-9A67-0B9B9E877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Sozialversicherung und Demografie- Probleme der Zukunft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DD2492-2DA5-4A95-9630-AF78D4EC8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Altersstruktur in Deutschland</a:t>
            </a:r>
          </a:p>
          <a:p>
            <a:pPr marL="0" indent="0">
              <a:buNone/>
            </a:pPr>
            <a:r>
              <a:rPr lang="de-DE" dirty="0"/>
              <a:t>So wie anderen reichen, hochentwickelten Volkswirtschaften der Welt, so altert auch die Bevölkerung in Deutschland.</a:t>
            </a:r>
          </a:p>
          <a:p>
            <a:pPr marL="0" indent="0">
              <a:buNone/>
            </a:pPr>
            <a:r>
              <a:rPr lang="de-DE" dirty="0"/>
              <a:t>Zwei Gründe:</a:t>
            </a:r>
          </a:p>
          <a:p>
            <a:r>
              <a:rPr lang="de-DE" dirty="0"/>
              <a:t>es werden je Frau  weniger Kinder geboren als früher und</a:t>
            </a:r>
          </a:p>
          <a:p>
            <a:r>
              <a:rPr lang="de-DE" dirty="0"/>
              <a:t>die durchschnittliche Lebenserwartung bei Geburt und die künftige Lebenserwartung bereits betagter Menschen steigen</a:t>
            </a:r>
          </a:p>
        </p:txBody>
      </p:sp>
    </p:spTree>
    <p:extLst>
      <p:ext uri="{BB962C8B-B14F-4D97-AF65-F5344CB8AC3E}">
        <p14:creationId xmlns:p14="http://schemas.microsoft.com/office/powerpoint/2010/main" val="4181053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F01392-B6AD-4E47-AE56-B2319859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964692"/>
            <a:ext cx="8127999" cy="1188720"/>
          </a:xfrm>
        </p:spPr>
        <p:txBody>
          <a:bodyPr/>
          <a:lstStyle/>
          <a:p>
            <a:r>
              <a:rPr lang="de-DE" dirty="0"/>
              <a:t>Analog des statistischen Bundesamtes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EE6C4-936C-41C4-AC82-FC03D4569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446100" cy="3938247"/>
          </a:xfrm>
        </p:spPr>
        <p:txBody>
          <a:bodyPr/>
          <a:lstStyle/>
          <a:p>
            <a:r>
              <a:rPr lang="de-DE" dirty="0"/>
              <a:t>Ein in den Jahren 1901-1910 neugeborenes Mädchen wurde im Durchschnitt etwa 48 Jahre alt</a:t>
            </a:r>
          </a:p>
          <a:p>
            <a:r>
              <a:rPr lang="de-DE" dirty="0"/>
              <a:t>Ein 2013- 2015 geborenes Mädchen erreicht eine durchschnittliche Lebenslänge von ca. 83 Jahre</a:t>
            </a:r>
          </a:p>
          <a:p>
            <a:r>
              <a:rPr lang="de-DE" dirty="0"/>
              <a:t>Eine Übersicht der durchschnittlichen Lebenserwartung: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A5FA92EF-BE9C-4AF8-8032-5CA48678F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361733"/>
              </p:ext>
            </p:extLst>
          </p:nvPr>
        </p:nvGraphicFramePr>
        <p:xfrm>
          <a:off x="2231136" y="4415028"/>
          <a:ext cx="8127999" cy="1478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5714183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613465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75594753"/>
                    </a:ext>
                  </a:extLst>
                </a:gridCol>
              </a:tblGrid>
              <a:tr h="160667">
                <a:tc>
                  <a:txBody>
                    <a:bodyPr/>
                    <a:lstStyle/>
                    <a:p>
                      <a:r>
                        <a:rPr lang="de-DE" dirty="0"/>
                        <a:t>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60-jährige Frauen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60-jährige Männer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063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1970/1972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14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1980/1982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0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2013/2015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661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E5873-C68C-409B-994C-4EA5CEA7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auf die Sozialversicherung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DB6BC3-E990-4C00-913E-B02100B15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6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Unter den fünf Sozialversicherungszweigen sind drei </a:t>
            </a:r>
            <a:r>
              <a:rPr lang="de-DE" dirty="0" err="1"/>
              <a:t>demografiegefährdet</a:t>
            </a:r>
            <a:r>
              <a:rPr lang="de-DE" dirty="0"/>
              <a:t>:</a:t>
            </a:r>
          </a:p>
          <a:p>
            <a:r>
              <a:rPr lang="de-DE" dirty="0"/>
              <a:t>Rentenversicherung</a:t>
            </a:r>
          </a:p>
          <a:p>
            <a:r>
              <a:rPr lang="de-DE" dirty="0"/>
              <a:t>Krankenversicherung</a:t>
            </a:r>
          </a:p>
          <a:p>
            <a:r>
              <a:rPr lang="de-DE" dirty="0"/>
              <a:t>Pflegeversicherung</a:t>
            </a:r>
          </a:p>
          <a:p>
            <a:pPr marL="0" indent="0">
              <a:buNone/>
            </a:pPr>
            <a:r>
              <a:rPr lang="de-DE" dirty="0"/>
              <a:t>Die gegenwärtig ausgezahlten Renten werden aus gegenwärtigen Beiträgen von Erwerbstätigen und ihren Arbeitsgeber und dem Bundeszuschuss finanziert.</a:t>
            </a:r>
          </a:p>
          <a:p>
            <a:pPr marL="0" indent="0" algn="ctr">
              <a:buNone/>
            </a:pPr>
            <a:r>
              <a:rPr lang="de-DE" b="1" dirty="0"/>
              <a:t>Umlageverfahren der Rentenversicherung = Generationsvertrag</a:t>
            </a:r>
          </a:p>
          <a:p>
            <a:pPr marL="0" indent="0" algn="ctr">
              <a:buNone/>
            </a:pPr>
            <a:r>
              <a:rPr lang="de-DE" dirty="0"/>
              <a:t>Jüngere Generationen zahlen für den Lebensunterhalt Älterer; als Gegenleistung dafür erhalten sie die Gewähr, dass spätere Generationen für sie aufkommen</a:t>
            </a:r>
          </a:p>
        </p:txBody>
      </p:sp>
    </p:spTree>
    <p:extLst>
      <p:ext uri="{BB962C8B-B14F-4D97-AF65-F5344CB8AC3E}">
        <p14:creationId xmlns:p14="http://schemas.microsoft.com/office/powerpoint/2010/main" val="1037530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0D39E-7B97-49E8-A20C-EE0BC3EA5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964692"/>
            <a:ext cx="8670636" cy="1188720"/>
          </a:xfrm>
        </p:spPr>
        <p:txBody>
          <a:bodyPr>
            <a:normAutofit/>
          </a:bodyPr>
          <a:lstStyle/>
          <a:p>
            <a:r>
              <a:rPr lang="de-DE" dirty="0"/>
              <a:t>Zahlenverhältnis der </a:t>
            </a:r>
            <a:r>
              <a:rPr lang="de-DE" dirty="0" err="1"/>
              <a:t>generationen</a:t>
            </a:r>
            <a:r>
              <a:rPr lang="de-DE" dirty="0"/>
              <a:t> </a:t>
            </a:r>
            <a:r>
              <a:rPr lang="de-DE" sz="1800" dirty="0"/>
              <a:t>(Schätzung des statistischen Bundesamtes)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1A07A1-8301-4565-A5F7-3DC0E8869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2638044"/>
            <a:ext cx="8670636" cy="310198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Verhältnis Erwerbstätiger und Nichterwerbstätiger</a:t>
            </a:r>
          </a:p>
          <a:p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E0E56747-307E-48E3-B526-8FE53F8C7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57364"/>
              </p:ext>
            </p:extLst>
          </p:nvPr>
        </p:nvGraphicFramePr>
        <p:xfrm>
          <a:off x="2032000" y="3213485"/>
          <a:ext cx="8587509" cy="3291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62503">
                  <a:extLst>
                    <a:ext uri="{9D8B030D-6E8A-4147-A177-3AD203B41FA5}">
                      <a16:colId xmlns:a16="http://schemas.microsoft.com/office/drawing/2014/main" val="3880778374"/>
                    </a:ext>
                  </a:extLst>
                </a:gridCol>
                <a:gridCol w="2862503">
                  <a:extLst>
                    <a:ext uri="{9D8B030D-6E8A-4147-A177-3AD203B41FA5}">
                      <a16:colId xmlns:a16="http://schemas.microsoft.com/office/drawing/2014/main" val="2930007803"/>
                    </a:ext>
                  </a:extLst>
                </a:gridCol>
                <a:gridCol w="2862503">
                  <a:extLst>
                    <a:ext uri="{9D8B030D-6E8A-4147-A177-3AD203B41FA5}">
                      <a16:colId xmlns:a16="http://schemas.microsoft.com/office/drawing/2014/main" val="565084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Auf 100 Erwerbstätige im Alter zwischen20 und 65 Jahren kommen: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ca. 30 Kinder und junge Leute bis 20 Jahre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ca. 34 über 65-Jährige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40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Prognose für 2040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Auf 100 Erwerbstätige zwischen 20 und 65 Jahren kommen: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ca. 31 Kinder und junge Leute bis 20 Jahre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ca. 58 über 65-Jährige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7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Prognose für 2060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Auf 100 Erwerbstätige zwischen 20 und 65 Jahren kommen: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ca. 32 Kinder und junge Leute bis 20 Jahre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ca. 65 über 65-Jährige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62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21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FD9A7-6542-474B-A7A7-056C99C9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einzelnen Zweige der Sozialversicherung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FF850D-144C-43EE-B686-34ACA60B0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Sozialversicherung ist in der Tat eine deutsche „Erfindung“</a:t>
            </a:r>
          </a:p>
          <a:p>
            <a:endParaRPr lang="de-DE" dirty="0"/>
          </a:p>
          <a:p>
            <a:r>
              <a:rPr lang="de-DE" dirty="0"/>
              <a:t>Älteste Sozialversicherung ist die KRANKENVERSICHERUNG</a:t>
            </a:r>
          </a:p>
          <a:p>
            <a:endParaRPr lang="de-DE" dirty="0"/>
          </a:p>
          <a:p>
            <a:r>
              <a:rPr lang="de-DE" dirty="0"/>
              <a:t>1883 gegründet von Reichskanzler Otto von Bismarck</a:t>
            </a:r>
          </a:p>
        </p:txBody>
      </p:sp>
    </p:spTree>
    <p:extLst>
      <p:ext uri="{BB962C8B-B14F-4D97-AF65-F5344CB8AC3E}">
        <p14:creationId xmlns:p14="http://schemas.microsoft.com/office/powerpoint/2010/main" val="2962958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DA92E-6951-4ECE-A0C6-0C7533B1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26FC9A-CB02-49EF-A0D1-FF465CD2E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Alle Versicherungszweige, die auf dem Umlageverfahren basieren und deren Leistungen</a:t>
            </a:r>
          </a:p>
          <a:p>
            <a:r>
              <a:rPr lang="de-DE" dirty="0"/>
              <a:t>überwiegend oder zum größten Teil älteren Menschen zufließen</a:t>
            </a:r>
          </a:p>
          <a:p>
            <a:r>
              <a:rPr lang="de-DE" dirty="0"/>
              <a:t>deren Beiträge überwiegend oder zum großen Teil von erwerbstätigen Versicherten getragen werden</a:t>
            </a:r>
          </a:p>
          <a:p>
            <a:pPr marL="0" indent="0">
              <a:buNone/>
            </a:pPr>
            <a:r>
              <a:rPr lang="de-DE" dirty="0"/>
              <a:t>Stoßen aufgrund der Alterung der Bevölkerung und der niedrigen Geburtenrate zunehmend auf Finanzierungsprobleme.</a:t>
            </a:r>
          </a:p>
        </p:txBody>
      </p:sp>
    </p:spTree>
    <p:extLst>
      <p:ext uri="{BB962C8B-B14F-4D97-AF65-F5344CB8AC3E}">
        <p14:creationId xmlns:p14="http://schemas.microsoft.com/office/powerpoint/2010/main" val="159823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F51F5-4C48-4834-B4B9-6EBC081F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Übungsaufgaben zu Teil II Kapitel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D3E603-79DC-422C-935A-4790771E2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68792"/>
          </a:xfrm>
        </p:spPr>
        <p:txBody>
          <a:bodyPr>
            <a:normAutofit/>
          </a:bodyPr>
          <a:lstStyle/>
          <a:p>
            <a:r>
              <a:rPr lang="de-DE" dirty="0"/>
              <a:t>Aufgabe 1</a:t>
            </a:r>
          </a:p>
          <a:p>
            <a:pPr marL="0" indent="0">
              <a:buNone/>
            </a:pPr>
            <a:r>
              <a:rPr lang="de-DE" dirty="0"/>
              <a:t>Im Sozialrecht taucht häufig der Begriff „Kontrahierungszwang“ auf. Was ist darunter zu verstehen und was hat der Begriff mit der Sozialversicherung zu tun?</a:t>
            </a:r>
          </a:p>
          <a:p>
            <a:r>
              <a:rPr lang="de-DE" dirty="0"/>
              <a:t>Aufgabe 2</a:t>
            </a:r>
          </a:p>
          <a:p>
            <a:pPr marL="0" indent="0">
              <a:buNone/>
            </a:pPr>
            <a:r>
              <a:rPr lang="de-DE" dirty="0"/>
              <a:t>Sozialversicherungen gewähren Sach- und Geldleistungen. Nennen Sie je drei Beispiele</a:t>
            </a:r>
          </a:p>
          <a:p>
            <a:r>
              <a:rPr lang="de-DE" dirty="0"/>
              <a:t>Aufgabe 3</a:t>
            </a:r>
          </a:p>
          <a:p>
            <a:pPr marL="0" indent="0">
              <a:buNone/>
            </a:pPr>
            <a:r>
              <a:rPr lang="de-DE" dirty="0"/>
              <a:t>Die demografische Entwicklung in den reichen Ländern der Welt wird in der Fachsprache als „double </a:t>
            </a:r>
            <a:r>
              <a:rPr lang="de-DE" dirty="0" err="1"/>
              <a:t>aging</a:t>
            </a:r>
            <a:r>
              <a:rPr lang="de-DE" dirty="0"/>
              <a:t>“ bezeichnet. Welches sind die zwei Gründe für die Überalterung der Gesellschaft?</a:t>
            </a:r>
          </a:p>
        </p:txBody>
      </p:sp>
    </p:spTree>
    <p:extLst>
      <p:ext uri="{BB962C8B-B14F-4D97-AF65-F5344CB8AC3E}">
        <p14:creationId xmlns:p14="http://schemas.microsoft.com/office/powerpoint/2010/main" val="2766027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4D88F-7A3C-4062-B4F2-5BFF317A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13E935-8353-4D1E-9D6D-8F306DFCD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Aufgabe 4</a:t>
            </a:r>
          </a:p>
          <a:p>
            <a:pPr marL="0" indent="0">
              <a:buNone/>
            </a:pPr>
            <a:r>
              <a:rPr lang="de-DE" dirty="0"/>
              <a:t>Von den fünf zweigen der Sozialversicherung gelten drei als demografisch gefährdet</a:t>
            </a:r>
          </a:p>
          <a:p>
            <a:pPr marL="342900" indent="-342900">
              <a:buAutoNum type="alphaLcPeriod"/>
            </a:pPr>
            <a:r>
              <a:rPr lang="de-DE" dirty="0"/>
              <a:t>Welche sind das?</a:t>
            </a:r>
          </a:p>
          <a:p>
            <a:pPr marL="342900" indent="-342900">
              <a:buAutoNum type="alphaLcPeriod"/>
            </a:pPr>
            <a:r>
              <a:rPr lang="de-DE" dirty="0"/>
              <a:t>Erklären Sie jeweils, woraus die </a:t>
            </a:r>
            <a:r>
              <a:rPr lang="de-DE" dirty="0" err="1"/>
              <a:t>Demografiegefährdung</a:t>
            </a:r>
            <a:r>
              <a:rPr lang="de-DE" dirty="0"/>
              <a:t> resultiert?</a:t>
            </a:r>
          </a:p>
        </p:txBody>
      </p:sp>
    </p:spTree>
    <p:extLst>
      <p:ext uri="{BB962C8B-B14F-4D97-AF65-F5344CB8AC3E}">
        <p14:creationId xmlns:p14="http://schemas.microsoft.com/office/powerpoint/2010/main" val="4282160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7069A-45D1-47DD-B38F-F19AE4D7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Literaturnachweis: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03D986-2F58-49C7-809B-38AB09D7E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Kauffrau/ Kaufmann in Gesundheitswesen: Lehrbuch zur berufsspezifischen Ausbildung(8. überarbeitete Auflage 2018</a:t>
            </a:r>
            <a:r>
              <a:rPr lang="de-DE"/>
              <a:t>)</a:t>
            </a:r>
            <a:r>
              <a:rPr lang="de-DE">
                <a:latin typeface="Abadi" panose="020B0604020104020204" pitchFamily="34" charset="0"/>
              </a:rPr>
              <a:t>| Kohlhammer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309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3C49B-510B-4310-9D0B-68D5D6CC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Durch die Arbeiterbewegung…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D78770-956F-4D7F-BFCE-CC44C733F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57956"/>
          </a:xfrm>
        </p:spPr>
        <p:txBody>
          <a:bodyPr/>
          <a:lstStyle/>
          <a:p>
            <a:r>
              <a:rPr lang="de-DE" dirty="0"/>
              <a:t>konstituierte  Ferdinand von Lassalle als Allgemeiner Deutscher Arbeiterverein</a:t>
            </a:r>
          </a:p>
          <a:p>
            <a:r>
              <a:rPr lang="de-DE" dirty="0"/>
              <a:t>später abgelöst durch die sozialistische Arbeiterpartei Deutschlands (Vorläuferin der SPD) von Wilhelm Liebknecht und Karl Bebel</a:t>
            </a:r>
          </a:p>
          <a:p>
            <a:r>
              <a:rPr lang="de-DE" dirty="0"/>
              <a:t>1873 Wirtschaftskrise</a:t>
            </a:r>
          </a:p>
          <a:p>
            <a:r>
              <a:rPr lang="de-DE" dirty="0" err="1"/>
              <a:t>Anhängerfavorisierung</a:t>
            </a:r>
            <a:r>
              <a:rPr lang="de-DE" dirty="0"/>
              <a:t> der Arbeiter zu den Sozialdemokraten</a:t>
            </a:r>
          </a:p>
          <a:p>
            <a:r>
              <a:rPr lang="de-DE" dirty="0"/>
              <a:t>Bismarck fühlte sich bedroht und verbot 1878 sozialistische und sozialdemokratische Zusammenschlüsse mit dem Ziel, die Arbeiter in Wohlwollen zu schützen und sie auf diese Weise von der Sozialdemokratie zu entfremden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50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B3D37-F077-452B-808D-33B961EB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Nachfolgende historische 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15178-384A-409C-8ADB-2F1910C52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1884: Unfallversicherung</a:t>
            </a:r>
          </a:p>
          <a:p>
            <a:r>
              <a:rPr lang="de-DE" dirty="0"/>
              <a:t>1889: Rentenversicherung für Arbeiter</a:t>
            </a:r>
          </a:p>
          <a:p>
            <a:r>
              <a:rPr lang="de-DE" dirty="0"/>
              <a:t>1919: Rentenversicherung für Angestellte</a:t>
            </a:r>
          </a:p>
          <a:p>
            <a:r>
              <a:rPr lang="de-DE" dirty="0"/>
              <a:t>1927: während der Weimarer Republik, die Arbeitslosenversicherung</a:t>
            </a:r>
          </a:p>
          <a:p>
            <a:r>
              <a:rPr lang="de-DE" dirty="0"/>
              <a:t>1994: Pflegeversicherung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Sozialversicherung lässt sich als eine solidarisch organisierte Versicherung gegen die großen Risiken des Lebens interpretieren.</a:t>
            </a:r>
          </a:p>
        </p:txBody>
      </p:sp>
    </p:spTree>
    <p:extLst>
      <p:ext uri="{BB962C8B-B14F-4D97-AF65-F5344CB8AC3E}">
        <p14:creationId xmlns:p14="http://schemas.microsoft.com/office/powerpoint/2010/main" val="118645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FF386-3DBE-4952-B602-D0865049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großen Risiken des Lebens..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90713F-4DD7-4D14-B004-E1D4210A1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50320"/>
          </a:xfrm>
        </p:spPr>
        <p:txBody>
          <a:bodyPr/>
          <a:lstStyle/>
          <a:p>
            <a:r>
              <a:rPr lang="de-DE" dirty="0"/>
              <a:t>sind  größtenteils vorhersehbar und gehören gewissermaßen zur normal verlaufenden Biografie der Menschen; das Ausscheiden aus dem Erwerbslebens oder eine leichte bis mittelschwere Erkrankung.</a:t>
            </a:r>
          </a:p>
          <a:p>
            <a:r>
              <a:rPr lang="de-DE" dirty="0"/>
              <a:t>Es gilt jedoch, unvorhersehbare Erkrankungen abzudecken; wie die Berufsunfallversicherung (BG)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Soziale Sicherheit und soziales Handeln kennzeichnen unseren Sozialstaat. Er gewährleistet eine lebenswerte Gesellschaft, in der alle an den gesellschaftlichen und politischen Entwicklungen teilhaben können und Menschen für einander einstehen.</a:t>
            </a:r>
            <a:r>
              <a:rPr lang="de-DE" sz="1400" i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(Quelle: </a:t>
            </a:r>
            <a:r>
              <a:rPr lang="de-DE" sz="1400" i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2"/>
              </a:rPr>
              <a:t>https://www.bmas.de/DE/Themen/Soziale-Sicherung/erklaerung-soziale-sicherung.html</a:t>
            </a:r>
            <a:r>
              <a:rPr lang="de-DE" sz="1400" i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4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E375A-3B9A-4490-A0D1-7EE62AB1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Gesetzliche Rentenversicherung (SGB VI)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47100F-A636-4C83-9E90-DF039A0D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3"/>
            <a:ext cx="7729728" cy="37904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/>
              <a:t>Versicherte</a:t>
            </a:r>
            <a:r>
              <a:rPr lang="de-DE" dirty="0"/>
              <a:t>: Arbeitnehmer(ohne Beamte), Auszubildende, Arbeitslose</a:t>
            </a:r>
          </a:p>
          <a:p>
            <a:pPr marL="0" indent="0">
              <a:buNone/>
            </a:pPr>
            <a:r>
              <a:rPr lang="de-DE" b="1" dirty="0"/>
              <a:t>Leistungen: </a:t>
            </a:r>
          </a:p>
          <a:p>
            <a:pPr marL="0" indent="0">
              <a:buNone/>
            </a:pPr>
            <a:r>
              <a:rPr lang="de-DE" dirty="0"/>
              <a:t>	Sachleistungen: Medizinische und berufliche Rehabilitation</a:t>
            </a:r>
          </a:p>
          <a:p>
            <a:pPr marL="0" indent="0">
              <a:buNone/>
            </a:pPr>
            <a:r>
              <a:rPr lang="de-DE" dirty="0"/>
              <a:t>	Geldleistungen: Renten</a:t>
            </a:r>
          </a:p>
          <a:p>
            <a:pPr marL="0" indent="0">
              <a:buNone/>
            </a:pPr>
            <a:r>
              <a:rPr lang="de-DE" dirty="0"/>
              <a:t>			- Altersrenten</a:t>
            </a:r>
          </a:p>
          <a:p>
            <a:pPr marL="0" indent="0">
              <a:buNone/>
            </a:pPr>
            <a:r>
              <a:rPr lang="de-DE" dirty="0"/>
              <a:t>			- Renten wegen verminderter Erwerbsfähigkeit</a:t>
            </a:r>
          </a:p>
          <a:p>
            <a:pPr marL="0" indent="0">
              <a:buNone/>
            </a:pPr>
            <a:r>
              <a:rPr lang="de-DE" dirty="0"/>
              <a:t>			- Renten wegen Todes (Witwen- und Waisenrenten)</a:t>
            </a:r>
          </a:p>
          <a:p>
            <a:pPr marL="0" indent="0">
              <a:buNone/>
            </a:pPr>
            <a:r>
              <a:rPr lang="de-DE" b="1" dirty="0"/>
              <a:t>Finanzierung: </a:t>
            </a:r>
            <a:r>
              <a:rPr lang="de-DE" dirty="0"/>
              <a:t> 		50% AG_ 50% AN incl. Bundeszuschuss</a:t>
            </a:r>
          </a:p>
          <a:p>
            <a:pPr marL="0" indent="0">
              <a:buNone/>
            </a:pPr>
            <a:r>
              <a:rPr lang="de-DE" b="1" dirty="0"/>
              <a:t>Träger: </a:t>
            </a:r>
            <a:r>
              <a:rPr lang="de-DE" dirty="0"/>
              <a:t>			Deutsche Rentenversicherung</a:t>
            </a:r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4361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21C76-4389-4E16-81AB-22400C53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81892"/>
            <a:ext cx="7729728" cy="1117600"/>
          </a:xfrm>
        </p:spPr>
        <p:txBody>
          <a:bodyPr>
            <a:normAutofit fontScale="90000"/>
          </a:bodyPr>
          <a:lstStyle/>
          <a:p>
            <a:r>
              <a:rPr lang="de-DE" dirty="0"/>
              <a:t>Gesetzliche Krankenversicherung (SGB V)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ADB77C-FFEB-455E-8CB4-F88760EAA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24364"/>
            <a:ext cx="7729728" cy="48029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/>
              <a:t>Versicherte</a:t>
            </a:r>
            <a:r>
              <a:rPr lang="de-DE" dirty="0"/>
              <a:t>: Pflichtversicherte sind Arbeitnehmer (ohne Beamte) mit Ausnahmen, Auszubildende, Arbeitslose, Rentner, Studenten</a:t>
            </a:r>
          </a:p>
          <a:p>
            <a:pPr marL="0" indent="0">
              <a:buNone/>
            </a:pPr>
            <a:r>
              <a:rPr lang="de-DE" dirty="0"/>
              <a:t>	beitragsfrei mitversichert (Familienversicherung) sind Kinder und 	Jugendliche sowie Ehepartner mit geringfügigem Einkommen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Leistungen:</a:t>
            </a:r>
          </a:p>
          <a:p>
            <a:pPr marL="0" indent="0">
              <a:buNone/>
            </a:pPr>
            <a:r>
              <a:rPr lang="de-DE" dirty="0"/>
              <a:t>I.   Sachleistungen: </a:t>
            </a:r>
          </a:p>
          <a:p>
            <a:r>
              <a:rPr lang="de-DE" dirty="0"/>
              <a:t>zur Behandlung von Krankheiten</a:t>
            </a:r>
          </a:p>
          <a:p>
            <a:r>
              <a:rPr lang="de-DE" dirty="0"/>
              <a:t>zur Früherkennung von Krankheiten</a:t>
            </a:r>
          </a:p>
          <a:p>
            <a:r>
              <a:rPr lang="de-DE" dirty="0"/>
              <a:t>zur Verhütung von Krankheiten und deren Verschlimmerung</a:t>
            </a:r>
          </a:p>
          <a:p>
            <a:r>
              <a:rPr lang="de-DE" dirty="0"/>
              <a:t>der medizinischen Rehabilitation</a:t>
            </a:r>
          </a:p>
          <a:p>
            <a:pPr marL="0" indent="0">
              <a:buNone/>
            </a:pPr>
            <a:r>
              <a:rPr lang="de-DE" dirty="0"/>
              <a:t>II.  Geldleistungen</a:t>
            </a:r>
          </a:p>
          <a:p>
            <a:r>
              <a:rPr lang="de-DE" dirty="0"/>
              <a:t>Krankengeld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075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A699E-DB5B-4708-8F8D-B7FF288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05490"/>
          </a:xfrm>
        </p:spPr>
        <p:txBody>
          <a:bodyPr>
            <a:normAutofit fontScale="90000"/>
          </a:bodyPr>
          <a:lstStyle/>
          <a:p>
            <a:r>
              <a:rPr lang="de-DE" dirty="0"/>
              <a:t>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5AB881-B2E6-4AFB-A772-CB60E0FF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Finanzierung:</a:t>
            </a:r>
            <a:r>
              <a:rPr lang="de-DE" dirty="0"/>
              <a:t> Beitragsbemessungsgrenze 4.837,50€/Monat, Beitragssatz 14,6% (der AG bzw. Rentenversicherungsbeitrag ist festgeschrieben) + kassenindividuellen </a:t>
            </a:r>
            <a:r>
              <a:rPr lang="de-DE" dirty="0" err="1"/>
              <a:t>Zuatzbetrag</a:t>
            </a:r>
            <a:r>
              <a:rPr lang="de-DE" dirty="0"/>
              <a:t> incl. Bundeszuschuss</a:t>
            </a:r>
          </a:p>
          <a:p>
            <a:pPr marL="0" indent="0">
              <a:buNone/>
            </a:pPr>
            <a:r>
              <a:rPr lang="de-DE" b="1" dirty="0"/>
              <a:t>Träger: </a:t>
            </a:r>
            <a:r>
              <a:rPr lang="de-DE" dirty="0"/>
              <a:t>Allgemeine Ortskrankenkassen, Betriebskrankenkassen, Innungskrankenkassen, Landwirtschaftliche Krankenkassen, Ersatzkassen, Deutsche Rentenversicherung, Knappschaft- See- Bahn</a:t>
            </a:r>
          </a:p>
        </p:txBody>
      </p:sp>
    </p:spTree>
    <p:extLst>
      <p:ext uri="{BB962C8B-B14F-4D97-AF65-F5344CB8AC3E}">
        <p14:creationId xmlns:p14="http://schemas.microsoft.com/office/powerpoint/2010/main" val="153896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F4319-5D4E-4D0B-A17E-73CE942B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964692"/>
            <a:ext cx="7965809" cy="1011890"/>
          </a:xfrm>
        </p:spPr>
        <p:txBody>
          <a:bodyPr>
            <a:normAutofit/>
          </a:bodyPr>
          <a:lstStyle/>
          <a:p>
            <a:r>
              <a:rPr lang="de-DE" dirty="0"/>
              <a:t>Berechnung Krankengeld § 44 SGB 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29CF2C-EAB0-4F03-B509-8B624EFB7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536" y="2370190"/>
            <a:ext cx="7729728" cy="3101983"/>
          </a:xfrm>
        </p:spPr>
        <p:txBody>
          <a:bodyPr/>
          <a:lstStyle/>
          <a:p>
            <a:r>
              <a:rPr lang="de-DE" dirty="0"/>
              <a:t>Das Krankengeld wird kalendertäglich gezahlt und dient als unterhaltssichernde Leistung (Geldleistung)</a:t>
            </a:r>
          </a:p>
          <a:p>
            <a:r>
              <a:rPr lang="de-DE" dirty="0"/>
              <a:t>es beträgt 70% des sog. Regelentgelts; dessen Berechnung liegt das Entgelt der letzten vier Wochen vor Beginn der AU. Dieses wird durch 30 geteilt</a:t>
            </a:r>
          </a:p>
          <a:p>
            <a:r>
              <a:rPr lang="de-DE" dirty="0"/>
              <a:t>70% des sich somit ergebenden Betrages sind das Krankengeld / Kalendertag. Allerdings darf das Krankengeld 90% des regelmäßigen Nettoverdienstes nicht überschreiten </a:t>
            </a:r>
          </a:p>
        </p:txBody>
      </p:sp>
    </p:spTree>
    <p:extLst>
      <p:ext uri="{BB962C8B-B14F-4D97-AF65-F5344CB8AC3E}">
        <p14:creationId xmlns:p14="http://schemas.microsoft.com/office/powerpoint/2010/main" val="2365580018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1406</Words>
  <Application>Microsoft Office PowerPoint</Application>
  <PresentationFormat>Breitbild</PresentationFormat>
  <Paragraphs>179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Abadi</vt:lpstr>
      <vt:lpstr>Arial</vt:lpstr>
      <vt:lpstr>Gill Sans MT</vt:lpstr>
      <vt:lpstr>Paket</vt:lpstr>
      <vt:lpstr>Absicherung der Risiken Krankheit, Arbeitsunfall/ Berufskrankheit und Pflegebedürftigkeit</vt:lpstr>
      <vt:lpstr>Die einzelnen Zweige der Sozialversicherung</vt:lpstr>
      <vt:lpstr>Durch die Arbeiterbewegung…</vt:lpstr>
      <vt:lpstr>Nachfolgende historische Daten</vt:lpstr>
      <vt:lpstr>Die großen Risiken des Lebens..</vt:lpstr>
      <vt:lpstr>Gesetzliche Rentenversicherung (SGB VI)</vt:lpstr>
      <vt:lpstr>Gesetzliche Krankenversicherung (SGB V)</vt:lpstr>
      <vt:lpstr>…</vt:lpstr>
      <vt:lpstr>Berechnung Krankengeld § 44 SGB V</vt:lpstr>
      <vt:lpstr>Berechnungsgrundlage</vt:lpstr>
      <vt:lpstr>Soziale pflegeversicherung (sGB XI) </vt:lpstr>
      <vt:lpstr>…</vt:lpstr>
      <vt:lpstr>Gesetzliche Unfallversicherung (SGB VII)</vt:lpstr>
      <vt:lpstr>Arbeitsförderung (SGB III)</vt:lpstr>
      <vt:lpstr>Gemeinsamkeiten und Unterschiede</vt:lpstr>
      <vt:lpstr>Sozialversicherung und Demografie- Probleme der Zukunft</vt:lpstr>
      <vt:lpstr>Analog des statistischen Bundesamtes</vt:lpstr>
      <vt:lpstr>Auswirkungen auf die Sozialversicherung</vt:lpstr>
      <vt:lpstr>Zahlenverhältnis der generationen (Schätzung des statistischen Bundesamtes)</vt:lpstr>
      <vt:lpstr>Fazit</vt:lpstr>
      <vt:lpstr>Übungsaufgaben zu Teil II Kapitel 1</vt:lpstr>
      <vt:lpstr>…</vt:lpstr>
      <vt:lpstr>Literaturnachweis: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Absicherung der Risiken Krankheit, Arbeitsunfall/ Berufskrankheit und Pflegebedürftigkeit</dc:title>
  <dc:creator>Ines Hoffmann</dc:creator>
  <cp:lastModifiedBy>Ines Hoffmann</cp:lastModifiedBy>
  <cp:revision>34</cp:revision>
  <dcterms:created xsi:type="dcterms:W3CDTF">2020-01-13T19:30:19Z</dcterms:created>
  <dcterms:modified xsi:type="dcterms:W3CDTF">2023-09-25T14:13:46Z</dcterms:modified>
</cp:coreProperties>
</file>