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7" r:id="rId3"/>
    <p:sldId id="264" r:id="rId4"/>
    <p:sldId id="265" r:id="rId5"/>
    <p:sldId id="266" r:id="rId6"/>
    <p:sldId id="268" r:id="rId7"/>
    <p:sldId id="276" r:id="rId8"/>
    <p:sldId id="273" r:id="rId9"/>
    <p:sldId id="275" r:id="rId10"/>
    <p:sldId id="263" r:id="rId11"/>
    <p:sldId id="270" r:id="rId12"/>
    <p:sldId id="293" r:id="rId13"/>
    <p:sldId id="294" r:id="rId14"/>
    <p:sldId id="279" r:id="rId15"/>
    <p:sldId id="282" r:id="rId16"/>
    <p:sldId id="285" r:id="rId17"/>
    <p:sldId id="284" r:id="rId18"/>
    <p:sldId id="283" r:id="rId19"/>
    <p:sldId id="288" r:id="rId20"/>
    <p:sldId id="286" r:id="rId21"/>
    <p:sldId id="289" r:id="rId22"/>
    <p:sldId id="291"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es Hoffmann" initials="IH" lastIdx="1" clrIdx="0">
    <p:extLst>
      <p:ext uri="{19B8F6BF-5375-455C-9EA6-DF929625EA0E}">
        <p15:presenceInfo xmlns:p15="http://schemas.microsoft.com/office/powerpoint/2012/main" userId="61b996dc300d8a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1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87791C-5A75-446E-87F9-75C10D01D2D6}" type="doc">
      <dgm:prSet loTypeId="urn:microsoft.com/office/officeart/2005/8/layout/pyramid1" loCatId="pyramid" qsTypeId="urn:microsoft.com/office/officeart/2005/8/quickstyle/simple1" qsCatId="simple" csTypeId="urn:microsoft.com/office/officeart/2005/8/colors/accent3_4" csCatId="accent3" phldr="1"/>
      <dgm:spPr/>
      <dgm:t>
        <a:bodyPr/>
        <a:lstStyle/>
        <a:p>
          <a:endParaRPr lang="de-DE"/>
        </a:p>
      </dgm:t>
    </dgm:pt>
    <dgm:pt modelId="{8F948E3A-54EF-462C-9C0F-AA01128328D0}">
      <dgm:prSet phldrT="[Text]"/>
      <dgm:spPr/>
      <dgm:t>
        <a:bodyPr/>
        <a:lstStyle/>
        <a:p>
          <a:r>
            <a:rPr lang="de-DE" dirty="0">
              <a:solidFill>
                <a:srgbClr val="002060"/>
              </a:solidFill>
            </a:rPr>
            <a:t>1903 </a:t>
          </a:r>
        </a:p>
        <a:p>
          <a:r>
            <a:rPr lang="de-DE" dirty="0">
              <a:solidFill>
                <a:srgbClr val="002060"/>
              </a:solidFill>
            </a:rPr>
            <a:t>Krankenhäuse</a:t>
          </a:r>
          <a:r>
            <a:rPr lang="de-DE" dirty="0"/>
            <a:t>r</a:t>
          </a:r>
        </a:p>
      </dgm:t>
    </dgm:pt>
    <dgm:pt modelId="{3528B7AC-1C07-484F-8F1B-D9E1664049F8}" type="parTrans" cxnId="{BF200D11-6E4A-4BED-8FB4-119D0D33F3AE}">
      <dgm:prSet/>
      <dgm:spPr/>
      <dgm:t>
        <a:bodyPr/>
        <a:lstStyle/>
        <a:p>
          <a:endParaRPr lang="de-DE"/>
        </a:p>
      </dgm:t>
    </dgm:pt>
    <dgm:pt modelId="{D5764A8D-EABC-4922-97DB-4C6E1DA919C3}" type="sibTrans" cxnId="{BF200D11-6E4A-4BED-8FB4-119D0D33F3AE}">
      <dgm:prSet/>
      <dgm:spPr/>
      <dgm:t>
        <a:bodyPr/>
        <a:lstStyle/>
        <a:p>
          <a:endParaRPr lang="de-DE"/>
        </a:p>
      </dgm:t>
    </dgm:pt>
    <dgm:pt modelId="{1B93D8A9-193A-455E-9F51-6FC0D82B326C}">
      <dgm:prSet phldrT="[Text]"/>
      <dgm:spPr/>
      <dgm:t>
        <a:bodyPr/>
        <a:lstStyle/>
        <a:p>
          <a:r>
            <a:rPr lang="de-DE" dirty="0">
              <a:solidFill>
                <a:srgbClr val="002060"/>
              </a:solidFill>
            </a:rPr>
            <a:t>16,8 Mill. </a:t>
          </a:r>
        </a:p>
        <a:p>
          <a:r>
            <a:rPr lang="de-DE" dirty="0">
              <a:solidFill>
                <a:srgbClr val="002060"/>
              </a:solidFill>
            </a:rPr>
            <a:t>Patienten*</a:t>
          </a:r>
        </a:p>
      </dgm:t>
    </dgm:pt>
    <dgm:pt modelId="{59FBE131-E8B8-492A-9FA6-23746E8BE691}" type="parTrans" cxnId="{0B0DA7F9-F897-4B8E-9F9D-8A3929BA98FB}">
      <dgm:prSet/>
      <dgm:spPr/>
      <dgm:t>
        <a:bodyPr/>
        <a:lstStyle/>
        <a:p>
          <a:endParaRPr lang="de-DE"/>
        </a:p>
      </dgm:t>
    </dgm:pt>
    <dgm:pt modelId="{45B68565-42CA-4052-BF51-8F4752C1383A}" type="sibTrans" cxnId="{0B0DA7F9-F897-4B8E-9F9D-8A3929BA98FB}">
      <dgm:prSet/>
      <dgm:spPr/>
      <dgm:t>
        <a:bodyPr/>
        <a:lstStyle/>
        <a:p>
          <a:endParaRPr lang="de-DE"/>
        </a:p>
      </dgm:t>
    </dgm:pt>
    <dgm:pt modelId="{7CCCA4FD-7B48-44DA-8220-9C7CAEF11018}">
      <dgm:prSet phldrT="[Text]"/>
      <dgm:spPr/>
      <dgm:t>
        <a:bodyPr/>
        <a:lstStyle/>
        <a:p>
          <a:r>
            <a:rPr lang="de-DE" dirty="0">
              <a:solidFill>
                <a:srgbClr val="002060"/>
              </a:solidFill>
            </a:rPr>
            <a:t>121,6 Mrd. € </a:t>
          </a:r>
        </a:p>
        <a:p>
          <a:r>
            <a:rPr lang="de-DE" dirty="0">
              <a:solidFill>
                <a:srgbClr val="002060"/>
              </a:solidFill>
            </a:rPr>
            <a:t>Krankenhauskosten</a:t>
          </a:r>
        </a:p>
      </dgm:t>
    </dgm:pt>
    <dgm:pt modelId="{EA6127EB-DA73-4747-9151-E924A0FD8AC6}" type="parTrans" cxnId="{92314FFB-314E-4461-8546-E793D37DCF08}">
      <dgm:prSet/>
      <dgm:spPr/>
      <dgm:t>
        <a:bodyPr/>
        <a:lstStyle/>
        <a:p>
          <a:endParaRPr lang="de-DE"/>
        </a:p>
      </dgm:t>
    </dgm:pt>
    <dgm:pt modelId="{83FA134E-9A18-4B05-939A-74F8021B5939}" type="sibTrans" cxnId="{92314FFB-314E-4461-8546-E793D37DCF08}">
      <dgm:prSet/>
      <dgm:spPr/>
      <dgm:t>
        <a:bodyPr/>
        <a:lstStyle/>
        <a:p>
          <a:endParaRPr lang="de-DE"/>
        </a:p>
      </dgm:t>
    </dgm:pt>
    <dgm:pt modelId="{41B2EE3C-0A6C-4379-9EC7-2BBE368ED2D5}" type="pres">
      <dgm:prSet presAssocID="{ED87791C-5A75-446E-87F9-75C10D01D2D6}" presName="Name0" presStyleCnt="0">
        <dgm:presLayoutVars>
          <dgm:dir/>
          <dgm:animLvl val="lvl"/>
          <dgm:resizeHandles val="exact"/>
        </dgm:presLayoutVars>
      </dgm:prSet>
      <dgm:spPr/>
    </dgm:pt>
    <dgm:pt modelId="{7516224A-3E4B-4B49-AF92-9ECF3944864B}" type="pres">
      <dgm:prSet presAssocID="{8F948E3A-54EF-462C-9C0F-AA01128328D0}" presName="Name8" presStyleCnt="0"/>
      <dgm:spPr/>
    </dgm:pt>
    <dgm:pt modelId="{7A04BCB5-6DF1-4EB6-BEF8-084424D0E52C}" type="pres">
      <dgm:prSet presAssocID="{8F948E3A-54EF-462C-9C0F-AA01128328D0}" presName="level" presStyleLbl="node1" presStyleIdx="0" presStyleCnt="3">
        <dgm:presLayoutVars>
          <dgm:chMax val="1"/>
          <dgm:bulletEnabled val="1"/>
        </dgm:presLayoutVars>
      </dgm:prSet>
      <dgm:spPr/>
    </dgm:pt>
    <dgm:pt modelId="{A363EE2D-9EA7-48C3-A5AE-D8508F4C7A6F}" type="pres">
      <dgm:prSet presAssocID="{8F948E3A-54EF-462C-9C0F-AA01128328D0}" presName="levelTx" presStyleLbl="revTx" presStyleIdx="0" presStyleCnt="0">
        <dgm:presLayoutVars>
          <dgm:chMax val="1"/>
          <dgm:bulletEnabled val="1"/>
        </dgm:presLayoutVars>
      </dgm:prSet>
      <dgm:spPr/>
    </dgm:pt>
    <dgm:pt modelId="{0FC3BCE5-BB08-4584-B4B7-EFDE6A411D6F}" type="pres">
      <dgm:prSet presAssocID="{1B93D8A9-193A-455E-9F51-6FC0D82B326C}" presName="Name8" presStyleCnt="0"/>
      <dgm:spPr/>
    </dgm:pt>
    <dgm:pt modelId="{081DC3A0-B7EA-433F-8A0F-42D7C6945258}" type="pres">
      <dgm:prSet presAssocID="{1B93D8A9-193A-455E-9F51-6FC0D82B326C}" presName="level" presStyleLbl="node1" presStyleIdx="1" presStyleCnt="3">
        <dgm:presLayoutVars>
          <dgm:chMax val="1"/>
          <dgm:bulletEnabled val="1"/>
        </dgm:presLayoutVars>
      </dgm:prSet>
      <dgm:spPr/>
    </dgm:pt>
    <dgm:pt modelId="{923BA6EF-E374-42F6-A1AC-62A1CB405A45}" type="pres">
      <dgm:prSet presAssocID="{1B93D8A9-193A-455E-9F51-6FC0D82B326C}" presName="levelTx" presStyleLbl="revTx" presStyleIdx="0" presStyleCnt="0">
        <dgm:presLayoutVars>
          <dgm:chMax val="1"/>
          <dgm:bulletEnabled val="1"/>
        </dgm:presLayoutVars>
      </dgm:prSet>
      <dgm:spPr/>
    </dgm:pt>
    <dgm:pt modelId="{CBF49F91-309F-4109-8C7D-00B33A1122B0}" type="pres">
      <dgm:prSet presAssocID="{7CCCA4FD-7B48-44DA-8220-9C7CAEF11018}" presName="Name8" presStyleCnt="0"/>
      <dgm:spPr/>
    </dgm:pt>
    <dgm:pt modelId="{2DEB54E8-939F-4BB7-9B3C-2D9E778D1452}" type="pres">
      <dgm:prSet presAssocID="{7CCCA4FD-7B48-44DA-8220-9C7CAEF11018}" presName="level" presStyleLbl="node1" presStyleIdx="2" presStyleCnt="3">
        <dgm:presLayoutVars>
          <dgm:chMax val="1"/>
          <dgm:bulletEnabled val="1"/>
        </dgm:presLayoutVars>
      </dgm:prSet>
      <dgm:spPr/>
    </dgm:pt>
    <dgm:pt modelId="{39A33C21-7D10-4504-B60F-F45E83FEE092}" type="pres">
      <dgm:prSet presAssocID="{7CCCA4FD-7B48-44DA-8220-9C7CAEF11018}" presName="levelTx" presStyleLbl="revTx" presStyleIdx="0" presStyleCnt="0">
        <dgm:presLayoutVars>
          <dgm:chMax val="1"/>
          <dgm:bulletEnabled val="1"/>
        </dgm:presLayoutVars>
      </dgm:prSet>
      <dgm:spPr/>
    </dgm:pt>
  </dgm:ptLst>
  <dgm:cxnLst>
    <dgm:cxn modelId="{BF200D11-6E4A-4BED-8FB4-119D0D33F3AE}" srcId="{ED87791C-5A75-446E-87F9-75C10D01D2D6}" destId="{8F948E3A-54EF-462C-9C0F-AA01128328D0}" srcOrd="0" destOrd="0" parTransId="{3528B7AC-1C07-484F-8F1B-D9E1664049F8}" sibTransId="{D5764A8D-EABC-4922-97DB-4C6E1DA919C3}"/>
    <dgm:cxn modelId="{26C47615-3AC8-447A-B39B-DA516DC7314E}" type="presOf" srcId="{7CCCA4FD-7B48-44DA-8220-9C7CAEF11018}" destId="{2DEB54E8-939F-4BB7-9B3C-2D9E778D1452}" srcOrd="0" destOrd="0" presId="urn:microsoft.com/office/officeart/2005/8/layout/pyramid1"/>
    <dgm:cxn modelId="{B28D3F21-7D7E-452A-9AB1-635D8F11C9FC}" type="presOf" srcId="{1B93D8A9-193A-455E-9F51-6FC0D82B326C}" destId="{923BA6EF-E374-42F6-A1AC-62A1CB405A45}" srcOrd="1" destOrd="0" presId="urn:microsoft.com/office/officeart/2005/8/layout/pyramid1"/>
    <dgm:cxn modelId="{3A3A5225-9121-4637-B174-11183F0736E6}" type="presOf" srcId="{8F948E3A-54EF-462C-9C0F-AA01128328D0}" destId="{7A04BCB5-6DF1-4EB6-BEF8-084424D0E52C}" srcOrd="0" destOrd="0" presId="urn:microsoft.com/office/officeart/2005/8/layout/pyramid1"/>
    <dgm:cxn modelId="{2E032E90-443F-429B-8CB2-C29BA178C94D}" type="presOf" srcId="{1B93D8A9-193A-455E-9F51-6FC0D82B326C}" destId="{081DC3A0-B7EA-433F-8A0F-42D7C6945258}" srcOrd="0" destOrd="0" presId="urn:microsoft.com/office/officeart/2005/8/layout/pyramid1"/>
    <dgm:cxn modelId="{AEB658AB-D661-4F79-910D-BB234FD712EC}" type="presOf" srcId="{ED87791C-5A75-446E-87F9-75C10D01D2D6}" destId="{41B2EE3C-0A6C-4379-9EC7-2BBE368ED2D5}" srcOrd="0" destOrd="0" presId="urn:microsoft.com/office/officeart/2005/8/layout/pyramid1"/>
    <dgm:cxn modelId="{B2D602E1-E4D2-4F42-8658-9729A437744F}" type="presOf" srcId="{8F948E3A-54EF-462C-9C0F-AA01128328D0}" destId="{A363EE2D-9EA7-48C3-A5AE-D8508F4C7A6F}" srcOrd="1" destOrd="0" presId="urn:microsoft.com/office/officeart/2005/8/layout/pyramid1"/>
    <dgm:cxn modelId="{0B0DA7F9-F897-4B8E-9F9D-8A3929BA98FB}" srcId="{ED87791C-5A75-446E-87F9-75C10D01D2D6}" destId="{1B93D8A9-193A-455E-9F51-6FC0D82B326C}" srcOrd="1" destOrd="0" parTransId="{59FBE131-E8B8-492A-9FA6-23746E8BE691}" sibTransId="{45B68565-42CA-4052-BF51-8F4752C1383A}"/>
    <dgm:cxn modelId="{92314FFB-314E-4461-8546-E793D37DCF08}" srcId="{ED87791C-5A75-446E-87F9-75C10D01D2D6}" destId="{7CCCA4FD-7B48-44DA-8220-9C7CAEF11018}" srcOrd="2" destOrd="0" parTransId="{EA6127EB-DA73-4747-9151-E924A0FD8AC6}" sibTransId="{83FA134E-9A18-4B05-939A-74F8021B5939}"/>
    <dgm:cxn modelId="{EAF192FC-5D4B-4DAD-92B7-470A1AB42176}" type="presOf" srcId="{7CCCA4FD-7B48-44DA-8220-9C7CAEF11018}" destId="{39A33C21-7D10-4504-B60F-F45E83FEE092}" srcOrd="1" destOrd="0" presId="urn:microsoft.com/office/officeart/2005/8/layout/pyramid1"/>
    <dgm:cxn modelId="{BF7A8144-B6EE-4A8F-B343-FCA4F7DAF926}" type="presParOf" srcId="{41B2EE3C-0A6C-4379-9EC7-2BBE368ED2D5}" destId="{7516224A-3E4B-4B49-AF92-9ECF3944864B}" srcOrd="0" destOrd="0" presId="urn:microsoft.com/office/officeart/2005/8/layout/pyramid1"/>
    <dgm:cxn modelId="{E2F5F151-0CF4-46EE-B69B-FE1383591F02}" type="presParOf" srcId="{7516224A-3E4B-4B49-AF92-9ECF3944864B}" destId="{7A04BCB5-6DF1-4EB6-BEF8-084424D0E52C}" srcOrd="0" destOrd="0" presId="urn:microsoft.com/office/officeart/2005/8/layout/pyramid1"/>
    <dgm:cxn modelId="{AE6AB22E-A6D9-407A-B2CB-353AAFDE8378}" type="presParOf" srcId="{7516224A-3E4B-4B49-AF92-9ECF3944864B}" destId="{A363EE2D-9EA7-48C3-A5AE-D8508F4C7A6F}" srcOrd="1" destOrd="0" presId="urn:microsoft.com/office/officeart/2005/8/layout/pyramid1"/>
    <dgm:cxn modelId="{242A7750-5A31-4B12-B89D-DF4CA7069B91}" type="presParOf" srcId="{41B2EE3C-0A6C-4379-9EC7-2BBE368ED2D5}" destId="{0FC3BCE5-BB08-4584-B4B7-EFDE6A411D6F}" srcOrd="1" destOrd="0" presId="urn:microsoft.com/office/officeart/2005/8/layout/pyramid1"/>
    <dgm:cxn modelId="{7A3C482C-6E6F-4180-A1CE-DE29AB250E8F}" type="presParOf" srcId="{0FC3BCE5-BB08-4584-B4B7-EFDE6A411D6F}" destId="{081DC3A0-B7EA-433F-8A0F-42D7C6945258}" srcOrd="0" destOrd="0" presId="urn:microsoft.com/office/officeart/2005/8/layout/pyramid1"/>
    <dgm:cxn modelId="{B07C3201-B058-4A25-9321-A7E8A48661FF}" type="presParOf" srcId="{0FC3BCE5-BB08-4584-B4B7-EFDE6A411D6F}" destId="{923BA6EF-E374-42F6-A1AC-62A1CB405A45}" srcOrd="1" destOrd="0" presId="urn:microsoft.com/office/officeart/2005/8/layout/pyramid1"/>
    <dgm:cxn modelId="{567B880C-22F9-476D-81C4-D09DA2C5D4B7}" type="presParOf" srcId="{41B2EE3C-0A6C-4379-9EC7-2BBE368ED2D5}" destId="{CBF49F91-309F-4109-8C7D-00B33A1122B0}" srcOrd="2" destOrd="0" presId="urn:microsoft.com/office/officeart/2005/8/layout/pyramid1"/>
    <dgm:cxn modelId="{7005ADC7-AD57-4223-9A97-470AAC8E7695}" type="presParOf" srcId="{CBF49F91-309F-4109-8C7D-00B33A1122B0}" destId="{2DEB54E8-939F-4BB7-9B3C-2D9E778D1452}" srcOrd="0" destOrd="0" presId="urn:microsoft.com/office/officeart/2005/8/layout/pyramid1"/>
    <dgm:cxn modelId="{ECA3851D-C96A-4364-852F-68E4DE8FD0E6}" type="presParOf" srcId="{CBF49F91-309F-4109-8C7D-00B33A1122B0}" destId="{39A33C21-7D10-4504-B60F-F45E83FEE09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4BCB5-6DF1-4EB6-BEF8-084424D0E52C}">
      <dsp:nvSpPr>
        <dsp:cNvPr id="0" name=""/>
        <dsp:cNvSpPr/>
      </dsp:nvSpPr>
      <dsp:spPr>
        <a:xfrm>
          <a:off x="2709333" y="0"/>
          <a:ext cx="2709333" cy="1806222"/>
        </a:xfrm>
        <a:prstGeom prst="trapezoid">
          <a:avLst>
            <a:gd name="adj" fmla="val 75000"/>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de-DE" sz="3400" kern="1200" dirty="0">
              <a:solidFill>
                <a:srgbClr val="002060"/>
              </a:solidFill>
            </a:rPr>
            <a:t>1903 </a:t>
          </a:r>
        </a:p>
        <a:p>
          <a:pPr marL="0" lvl="0" indent="0" algn="ctr" defTabSz="1511300">
            <a:lnSpc>
              <a:spcPct val="90000"/>
            </a:lnSpc>
            <a:spcBef>
              <a:spcPct val="0"/>
            </a:spcBef>
            <a:spcAft>
              <a:spcPct val="35000"/>
            </a:spcAft>
            <a:buNone/>
          </a:pPr>
          <a:r>
            <a:rPr lang="de-DE" sz="3400" kern="1200" dirty="0">
              <a:solidFill>
                <a:srgbClr val="002060"/>
              </a:solidFill>
            </a:rPr>
            <a:t>Krankenhäuse</a:t>
          </a:r>
          <a:r>
            <a:rPr lang="de-DE" sz="3400" kern="1200" dirty="0"/>
            <a:t>r</a:t>
          </a:r>
        </a:p>
      </dsp:txBody>
      <dsp:txXfrm>
        <a:off x="2709333" y="0"/>
        <a:ext cx="2709333" cy="1806222"/>
      </dsp:txXfrm>
    </dsp:sp>
    <dsp:sp modelId="{081DC3A0-B7EA-433F-8A0F-42D7C6945258}">
      <dsp:nvSpPr>
        <dsp:cNvPr id="0" name=""/>
        <dsp:cNvSpPr/>
      </dsp:nvSpPr>
      <dsp:spPr>
        <a:xfrm>
          <a:off x="1354666" y="1806222"/>
          <a:ext cx="5418666" cy="1806222"/>
        </a:xfrm>
        <a:prstGeom prst="trapezoid">
          <a:avLst>
            <a:gd name="adj" fmla="val 75000"/>
          </a:avLst>
        </a:prstGeom>
        <a:solidFill>
          <a:schemeClr val="accent3">
            <a:shade val="50000"/>
            <a:hueOff val="0"/>
            <a:satOff val="0"/>
            <a:lumOff val="239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de-DE" sz="3400" kern="1200" dirty="0">
              <a:solidFill>
                <a:srgbClr val="002060"/>
              </a:solidFill>
            </a:rPr>
            <a:t>16,8 Mill. </a:t>
          </a:r>
        </a:p>
        <a:p>
          <a:pPr marL="0" lvl="0" indent="0" algn="ctr" defTabSz="1511300">
            <a:lnSpc>
              <a:spcPct val="90000"/>
            </a:lnSpc>
            <a:spcBef>
              <a:spcPct val="0"/>
            </a:spcBef>
            <a:spcAft>
              <a:spcPct val="35000"/>
            </a:spcAft>
            <a:buNone/>
          </a:pPr>
          <a:r>
            <a:rPr lang="de-DE" sz="3400" kern="1200" dirty="0">
              <a:solidFill>
                <a:srgbClr val="002060"/>
              </a:solidFill>
            </a:rPr>
            <a:t>Patienten*</a:t>
          </a:r>
        </a:p>
      </dsp:txBody>
      <dsp:txXfrm>
        <a:off x="2302933" y="1806222"/>
        <a:ext cx="3522133" cy="1806222"/>
      </dsp:txXfrm>
    </dsp:sp>
    <dsp:sp modelId="{2DEB54E8-939F-4BB7-9B3C-2D9E778D1452}">
      <dsp:nvSpPr>
        <dsp:cNvPr id="0" name=""/>
        <dsp:cNvSpPr/>
      </dsp:nvSpPr>
      <dsp:spPr>
        <a:xfrm>
          <a:off x="0" y="3612444"/>
          <a:ext cx="8128000" cy="1806222"/>
        </a:xfrm>
        <a:prstGeom prst="trapezoid">
          <a:avLst>
            <a:gd name="adj" fmla="val 75000"/>
          </a:avLst>
        </a:prstGeom>
        <a:solidFill>
          <a:schemeClr val="accent3">
            <a:shade val="50000"/>
            <a:hueOff val="0"/>
            <a:satOff val="0"/>
            <a:lumOff val="239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de-DE" sz="3400" kern="1200" dirty="0">
              <a:solidFill>
                <a:srgbClr val="002060"/>
              </a:solidFill>
            </a:rPr>
            <a:t>121,6 Mrd. € </a:t>
          </a:r>
        </a:p>
        <a:p>
          <a:pPr marL="0" lvl="0" indent="0" algn="ctr" defTabSz="1511300">
            <a:lnSpc>
              <a:spcPct val="90000"/>
            </a:lnSpc>
            <a:spcBef>
              <a:spcPct val="0"/>
            </a:spcBef>
            <a:spcAft>
              <a:spcPct val="35000"/>
            </a:spcAft>
            <a:buNone/>
          </a:pPr>
          <a:r>
            <a:rPr lang="de-DE" sz="3400" kern="1200" dirty="0">
              <a:solidFill>
                <a:srgbClr val="002060"/>
              </a:solidFill>
            </a:rPr>
            <a:t>Krankenhauskosten</a:t>
          </a:r>
        </a:p>
      </dsp:txBody>
      <dsp:txXfrm>
        <a:off x="1422399" y="3612444"/>
        <a:ext cx="5283200" cy="180622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8BAED9-B24B-4976-B0E5-C7429E7035C4}" type="datetimeFigureOut">
              <a:rPr lang="de-DE" smtClean="0"/>
              <a:t>10.07.2023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ED7358-633A-451B-B78B-3F641E198A3B}" type="slidenum">
              <a:rPr lang="de-DE" smtClean="0"/>
              <a:t>‹Nr.›</a:t>
            </a:fld>
            <a:endParaRPr lang="de-DE"/>
          </a:p>
        </p:txBody>
      </p:sp>
    </p:spTree>
    <p:extLst>
      <p:ext uri="{BB962C8B-B14F-4D97-AF65-F5344CB8AC3E}">
        <p14:creationId xmlns:p14="http://schemas.microsoft.com/office/powerpoint/2010/main" val="1832714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2B02-3D2C-4839-8B81-775C7562D20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38B5264-47D2-4720-96B5-9A406389D5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5CDF6AA-F57C-40CF-B6D5-DBB6A78DD34A}"/>
              </a:ext>
            </a:extLst>
          </p:cNvPr>
          <p:cNvSpPr>
            <a:spLocks noGrp="1"/>
          </p:cNvSpPr>
          <p:nvPr>
            <p:ph type="dt" sz="half" idx="10"/>
          </p:nvPr>
        </p:nvSpPr>
        <p:spPr/>
        <p:txBody>
          <a:bodyPr/>
          <a:lstStyle/>
          <a:p>
            <a:fld id="{A72BB51A-E0F8-4C5A-9FD9-80709A94E797}" type="datetime1">
              <a:rPr lang="de-DE" smtClean="0"/>
              <a:t>10.07.2023</a:t>
            </a:fld>
            <a:endParaRPr lang="de-DE"/>
          </a:p>
        </p:txBody>
      </p:sp>
      <p:sp>
        <p:nvSpPr>
          <p:cNvPr id="5" name="Fußzeilenplatzhalter 4">
            <a:extLst>
              <a:ext uri="{FF2B5EF4-FFF2-40B4-BE49-F238E27FC236}">
                <a16:creationId xmlns:a16="http://schemas.microsoft.com/office/drawing/2014/main" id="{2CACCF9B-8FBE-4E8F-B22B-E6B6C1FAA05D}"/>
              </a:ext>
            </a:extLst>
          </p:cNvPr>
          <p:cNvSpPr>
            <a:spLocks noGrp="1"/>
          </p:cNvSpPr>
          <p:nvPr>
            <p:ph type="ftr" sz="quarter" idx="11"/>
          </p:nvPr>
        </p:nvSpPr>
        <p:spPr/>
        <p:txBody>
          <a:bodyPr/>
          <a:lstStyle/>
          <a:p>
            <a:r>
              <a:rPr lang="de-DE"/>
              <a:t>Ines Hoffmann B.A.</a:t>
            </a:r>
          </a:p>
        </p:txBody>
      </p:sp>
      <p:sp>
        <p:nvSpPr>
          <p:cNvPr id="6" name="Foliennummernplatzhalter 5">
            <a:extLst>
              <a:ext uri="{FF2B5EF4-FFF2-40B4-BE49-F238E27FC236}">
                <a16:creationId xmlns:a16="http://schemas.microsoft.com/office/drawing/2014/main" id="{96FDE3D5-781C-4093-9991-F1DB80E6CA7A}"/>
              </a:ext>
            </a:extLst>
          </p:cNvPr>
          <p:cNvSpPr>
            <a:spLocks noGrp="1"/>
          </p:cNvSpPr>
          <p:nvPr>
            <p:ph type="sldNum" sz="quarter" idx="12"/>
          </p:nvPr>
        </p:nvSpPr>
        <p:spPr/>
        <p:txBody>
          <a:bodyPr/>
          <a:lstStyle/>
          <a:p>
            <a:fld id="{1FA9067F-428C-4BF6-A592-4EA8E51BB355}" type="slidenum">
              <a:rPr lang="de-DE" smtClean="0"/>
              <a:t>‹Nr.›</a:t>
            </a:fld>
            <a:endParaRPr lang="de-DE"/>
          </a:p>
        </p:txBody>
      </p:sp>
    </p:spTree>
    <p:extLst>
      <p:ext uri="{BB962C8B-B14F-4D97-AF65-F5344CB8AC3E}">
        <p14:creationId xmlns:p14="http://schemas.microsoft.com/office/powerpoint/2010/main" val="324851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8281EC-B954-4F9D-8C00-AB1C1B326FC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0806C82A-2782-4F87-B529-84CA4D44C24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AA19B6B-4933-45F6-8EE9-9391465CF98F}"/>
              </a:ext>
            </a:extLst>
          </p:cNvPr>
          <p:cNvSpPr>
            <a:spLocks noGrp="1"/>
          </p:cNvSpPr>
          <p:nvPr>
            <p:ph type="dt" sz="half" idx="10"/>
          </p:nvPr>
        </p:nvSpPr>
        <p:spPr/>
        <p:txBody>
          <a:bodyPr/>
          <a:lstStyle/>
          <a:p>
            <a:fld id="{DDA73542-4B7F-4981-AC0D-260A40F02025}" type="datetime1">
              <a:rPr lang="de-DE" smtClean="0"/>
              <a:t>10.07.2023</a:t>
            </a:fld>
            <a:endParaRPr lang="de-DE"/>
          </a:p>
        </p:txBody>
      </p:sp>
      <p:sp>
        <p:nvSpPr>
          <p:cNvPr id="5" name="Fußzeilenplatzhalter 4">
            <a:extLst>
              <a:ext uri="{FF2B5EF4-FFF2-40B4-BE49-F238E27FC236}">
                <a16:creationId xmlns:a16="http://schemas.microsoft.com/office/drawing/2014/main" id="{C988F565-35C2-4DBB-9107-36AD85BA11B4}"/>
              </a:ext>
            </a:extLst>
          </p:cNvPr>
          <p:cNvSpPr>
            <a:spLocks noGrp="1"/>
          </p:cNvSpPr>
          <p:nvPr>
            <p:ph type="ftr" sz="quarter" idx="11"/>
          </p:nvPr>
        </p:nvSpPr>
        <p:spPr/>
        <p:txBody>
          <a:bodyPr/>
          <a:lstStyle/>
          <a:p>
            <a:r>
              <a:rPr lang="de-DE"/>
              <a:t>Ines Hoffmann B.A.</a:t>
            </a:r>
          </a:p>
        </p:txBody>
      </p:sp>
      <p:sp>
        <p:nvSpPr>
          <p:cNvPr id="6" name="Foliennummernplatzhalter 5">
            <a:extLst>
              <a:ext uri="{FF2B5EF4-FFF2-40B4-BE49-F238E27FC236}">
                <a16:creationId xmlns:a16="http://schemas.microsoft.com/office/drawing/2014/main" id="{541BE8F3-0F90-45DA-B475-0321AD6A888F}"/>
              </a:ext>
            </a:extLst>
          </p:cNvPr>
          <p:cNvSpPr>
            <a:spLocks noGrp="1"/>
          </p:cNvSpPr>
          <p:nvPr>
            <p:ph type="sldNum" sz="quarter" idx="12"/>
          </p:nvPr>
        </p:nvSpPr>
        <p:spPr/>
        <p:txBody>
          <a:bodyPr/>
          <a:lstStyle/>
          <a:p>
            <a:fld id="{1FA9067F-428C-4BF6-A592-4EA8E51BB355}" type="slidenum">
              <a:rPr lang="de-DE" smtClean="0"/>
              <a:t>‹Nr.›</a:t>
            </a:fld>
            <a:endParaRPr lang="de-DE"/>
          </a:p>
        </p:txBody>
      </p:sp>
    </p:spTree>
    <p:extLst>
      <p:ext uri="{BB962C8B-B14F-4D97-AF65-F5344CB8AC3E}">
        <p14:creationId xmlns:p14="http://schemas.microsoft.com/office/powerpoint/2010/main" val="2744839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299CD9E3-1273-4EDF-A4DF-CA66ECF1E93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6629A74-A11A-4718-9F77-B0C8F665256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81E4B00-FA69-4C51-A172-0C53BCA55B04}"/>
              </a:ext>
            </a:extLst>
          </p:cNvPr>
          <p:cNvSpPr>
            <a:spLocks noGrp="1"/>
          </p:cNvSpPr>
          <p:nvPr>
            <p:ph type="dt" sz="half" idx="10"/>
          </p:nvPr>
        </p:nvSpPr>
        <p:spPr/>
        <p:txBody>
          <a:bodyPr/>
          <a:lstStyle/>
          <a:p>
            <a:fld id="{8B86D348-C0DC-473C-90EF-BECBCDF6C5B9}" type="datetime1">
              <a:rPr lang="de-DE" smtClean="0"/>
              <a:t>10.07.2023</a:t>
            </a:fld>
            <a:endParaRPr lang="de-DE"/>
          </a:p>
        </p:txBody>
      </p:sp>
      <p:sp>
        <p:nvSpPr>
          <p:cNvPr id="5" name="Fußzeilenplatzhalter 4">
            <a:extLst>
              <a:ext uri="{FF2B5EF4-FFF2-40B4-BE49-F238E27FC236}">
                <a16:creationId xmlns:a16="http://schemas.microsoft.com/office/drawing/2014/main" id="{4E8F00EA-2A35-4D77-963B-4D92F3F70C4E}"/>
              </a:ext>
            </a:extLst>
          </p:cNvPr>
          <p:cNvSpPr>
            <a:spLocks noGrp="1"/>
          </p:cNvSpPr>
          <p:nvPr>
            <p:ph type="ftr" sz="quarter" idx="11"/>
          </p:nvPr>
        </p:nvSpPr>
        <p:spPr/>
        <p:txBody>
          <a:bodyPr/>
          <a:lstStyle/>
          <a:p>
            <a:r>
              <a:rPr lang="de-DE"/>
              <a:t>Ines Hoffmann B.A.</a:t>
            </a:r>
          </a:p>
        </p:txBody>
      </p:sp>
      <p:sp>
        <p:nvSpPr>
          <p:cNvPr id="6" name="Foliennummernplatzhalter 5">
            <a:extLst>
              <a:ext uri="{FF2B5EF4-FFF2-40B4-BE49-F238E27FC236}">
                <a16:creationId xmlns:a16="http://schemas.microsoft.com/office/drawing/2014/main" id="{8FC9A59F-05AB-406D-87C1-817190E8C478}"/>
              </a:ext>
            </a:extLst>
          </p:cNvPr>
          <p:cNvSpPr>
            <a:spLocks noGrp="1"/>
          </p:cNvSpPr>
          <p:nvPr>
            <p:ph type="sldNum" sz="quarter" idx="12"/>
          </p:nvPr>
        </p:nvSpPr>
        <p:spPr/>
        <p:txBody>
          <a:bodyPr/>
          <a:lstStyle/>
          <a:p>
            <a:fld id="{1FA9067F-428C-4BF6-A592-4EA8E51BB355}" type="slidenum">
              <a:rPr lang="de-DE" smtClean="0"/>
              <a:t>‹Nr.›</a:t>
            </a:fld>
            <a:endParaRPr lang="de-DE"/>
          </a:p>
        </p:txBody>
      </p:sp>
    </p:spTree>
    <p:extLst>
      <p:ext uri="{BB962C8B-B14F-4D97-AF65-F5344CB8AC3E}">
        <p14:creationId xmlns:p14="http://schemas.microsoft.com/office/powerpoint/2010/main" val="2434771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F1C4B3-3B5A-45C3-8682-60742670AFF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6A5E556-D4BD-4150-8943-7B241F20C5C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7CE9695-6116-4E53-9282-98F02AED240C}"/>
              </a:ext>
            </a:extLst>
          </p:cNvPr>
          <p:cNvSpPr>
            <a:spLocks noGrp="1"/>
          </p:cNvSpPr>
          <p:nvPr>
            <p:ph type="dt" sz="half" idx="10"/>
          </p:nvPr>
        </p:nvSpPr>
        <p:spPr/>
        <p:txBody>
          <a:bodyPr/>
          <a:lstStyle/>
          <a:p>
            <a:fld id="{8BEE01DB-DC8A-4153-8DCF-E1EE5581FA6A}" type="datetime1">
              <a:rPr lang="de-DE" smtClean="0"/>
              <a:t>10.07.2023</a:t>
            </a:fld>
            <a:endParaRPr lang="de-DE"/>
          </a:p>
        </p:txBody>
      </p:sp>
      <p:sp>
        <p:nvSpPr>
          <p:cNvPr id="5" name="Fußzeilenplatzhalter 4">
            <a:extLst>
              <a:ext uri="{FF2B5EF4-FFF2-40B4-BE49-F238E27FC236}">
                <a16:creationId xmlns:a16="http://schemas.microsoft.com/office/drawing/2014/main" id="{61A050F4-50CC-4537-B09F-4E5A1FB88020}"/>
              </a:ext>
            </a:extLst>
          </p:cNvPr>
          <p:cNvSpPr>
            <a:spLocks noGrp="1"/>
          </p:cNvSpPr>
          <p:nvPr>
            <p:ph type="ftr" sz="quarter" idx="11"/>
          </p:nvPr>
        </p:nvSpPr>
        <p:spPr/>
        <p:txBody>
          <a:bodyPr/>
          <a:lstStyle/>
          <a:p>
            <a:r>
              <a:rPr lang="de-DE"/>
              <a:t>Ines Hoffmann B.A.</a:t>
            </a:r>
          </a:p>
        </p:txBody>
      </p:sp>
      <p:sp>
        <p:nvSpPr>
          <p:cNvPr id="6" name="Foliennummernplatzhalter 5">
            <a:extLst>
              <a:ext uri="{FF2B5EF4-FFF2-40B4-BE49-F238E27FC236}">
                <a16:creationId xmlns:a16="http://schemas.microsoft.com/office/drawing/2014/main" id="{D4A437E8-20D6-4C72-B4A9-6685480E16D1}"/>
              </a:ext>
            </a:extLst>
          </p:cNvPr>
          <p:cNvSpPr>
            <a:spLocks noGrp="1"/>
          </p:cNvSpPr>
          <p:nvPr>
            <p:ph type="sldNum" sz="quarter" idx="12"/>
          </p:nvPr>
        </p:nvSpPr>
        <p:spPr/>
        <p:txBody>
          <a:bodyPr/>
          <a:lstStyle/>
          <a:p>
            <a:fld id="{1FA9067F-428C-4BF6-A592-4EA8E51BB355}" type="slidenum">
              <a:rPr lang="de-DE" smtClean="0"/>
              <a:t>‹Nr.›</a:t>
            </a:fld>
            <a:endParaRPr lang="de-DE"/>
          </a:p>
        </p:txBody>
      </p:sp>
    </p:spTree>
    <p:extLst>
      <p:ext uri="{BB962C8B-B14F-4D97-AF65-F5344CB8AC3E}">
        <p14:creationId xmlns:p14="http://schemas.microsoft.com/office/powerpoint/2010/main" val="3609221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8C50E-01FC-42BF-9C4D-EDD48F1F983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3FFAF82-8DD7-4BA2-A628-0C3211C9BE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DF482B1-1FE8-4F36-B328-22D832940F8E}"/>
              </a:ext>
            </a:extLst>
          </p:cNvPr>
          <p:cNvSpPr>
            <a:spLocks noGrp="1"/>
          </p:cNvSpPr>
          <p:nvPr>
            <p:ph type="dt" sz="half" idx="10"/>
          </p:nvPr>
        </p:nvSpPr>
        <p:spPr/>
        <p:txBody>
          <a:bodyPr/>
          <a:lstStyle/>
          <a:p>
            <a:fld id="{00FCD938-07F1-4EC0-8885-3127524C9D81}" type="datetime1">
              <a:rPr lang="de-DE" smtClean="0"/>
              <a:t>10.07.2023</a:t>
            </a:fld>
            <a:endParaRPr lang="de-DE"/>
          </a:p>
        </p:txBody>
      </p:sp>
      <p:sp>
        <p:nvSpPr>
          <p:cNvPr id="5" name="Fußzeilenplatzhalter 4">
            <a:extLst>
              <a:ext uri="{FF2B5EF4-FFF2-40B4-BE49-F238E27FC236}">
                <a16:creationId xmlns:a16="http://schemas.microsoft.com/office/drawing/2014/main" id="{D368A7CB-93A7-4B8A-9EE2-69821C93B67A}"/>
              </a:ext>
            </a:extLst>
          </p:cNvPr>
          <p:cNvSpPr>
            <a:spLocks noGrp="1"/>
          </p:cNvSpPr>
          <p:nvPr>
            <p:ph type="ftr" sz="quarter" idx="11"/>
          </p:nvPr>
        </p:nvSpPr>
        <p:spPr/>
        <p:txBody>
          <a:bodyPr/>
          <a:lstStyle/>
          <a:p>
            <a:r>
              <a:rPr lang="de-DE"/>
              <a:t>Ines Hoffmann B.A.</a:t>
            </a:r>
          </a:p>
        </p:txBody>
      </p:sp>
      <p:sp>
        <p:nvSpPr>
          <p:cNvPr id="6" name="Foliennummernplatzhalter 5">
            <a:extLst>
              <a:ext uri="{FF2B5EF4-FFF2-40B4-BE49-F238E27FC236}">
                <a16:creationId xmlns:a16="http://schemas.microsoft.com/office/drawing/2014/main" id="{762E26F4-5031-469C-BA4D-138848493206}"/>
              </a:ext>
            </a:extLst>
          </p:cNvPr>
          <p:cNvSpPr>
            <a:spLocks noGrp="1"/>
          </p:cNvSpPr>
          <p:nvPr>
            <p:ph type="sldNum" sz="quarter" idx="12"/>
          </p:nvPr>
        </p:nvSpPr>
        <p:spPr/>
        <p:txBody>
          <a:bodyPr/>
          <a:lstStyle/>
          <a:p>
            <a:fld id="{1FA9067F-428C-4BF6-A592-4EA8E51BB355}" type="slidenum">
              <a:rPr lang="de-DE" smtClean="0"/>
              <a:t>‹Nr.›</a:t>
            </a:fld>
            <a:endParaRPr lang="de-DE"/>
          </a:p>
        </p:txBody>
      </p:sp>
    </p:spTree>
    <p:extLst>
      <p:ext uri="{BB962C8B-B14F-4D97-AF65-F5344CB8AC3E}">
        <p14:creationId xmlns:p14="http://schemas.microsoft.com/office/powerpoint/2010/main" val="2933309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4A04B8-D7E0-488E-837D-FA9A5410233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9CB4517-321B-44EF-8143-69726C08630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1F4E065-FA0C-487F-922E-269BC0B65FD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AF65C16-D461-4834-A7F7-9FEBC0F8E07F}"/>
              </a:ext>
            </a:extLst>
          </p:cNvPr>
          <p:cNvSpPr>
            <a:spLocks noGrp="1"/>
          </p:cNvSpPr>
          <p:nvPr>
            <p:ph type="dt" sz="half" idx="10"/>
          </p:nvPr>
        </p:nvSpPr>
        <p:spPr/>
        <p:txBody>
          <a:bodyPr/>
          <a:lstStyle/>
          <a:p>
            <a:fld id="{ABE234A5-CC74-457F-B758-0C26A94A1046}" type="datetime1">
              <a:rPr lang="de-DE" smtClean="0"/>
              <a:t>10.07.2023</a:t>
            </a:fld>
            <a:endParaRPr lang="de-DE"/>
          </a:p>
        </p:txBody>
      </p:sp>
      <p:sp>
        <p:nvSpPr>
          <p:cNvPr id="6" name="Fußzeilenplatzhalter 5">
            <a:extLst>
              <a:ext uri="{FF2B5EF4-FFF2-40B4-BE49-F238E27FC236}">
                <a16:creationId xmlns:a16="http://schemas.microsoft.com/office/drawing/2014/main" id="{84F58241-C849-40EF-95DF-545E596A8622}"/>
              </a:ext>
            </a:extLst>
          </p:cNvPr>
          <p:cNvSpPr>
            <a:spLocks noGrp="1"/>
          </p:cNvSpPr>
          <p:nvPr>
            <p:ph type="ftr" sz="quarter" idx="11"/>
          </p:nvPr>
        </p:nvSpPr>
        <p:spPr/>
        <p:txBody>
          <a:bodyPr/>
          <a:lstStyle/>
          <a:p>
            <a:r>
              <a:rPr lang="de-DE"/>
              <a:t>Ines Hoffmann B.A.</a:t>
            </a:r>
          </a:p>
        </p:txBody>
      </p:sp>
      <p:sp>
        <p:nvSpPr>
          <p:cNvPr id="7" name="Foliennummernplatzhalter 6">
            <a:extLst>
              <a:ext uri="{FF2B5EF4-FFF2-40B4-BE49-F238E27FC236}">
                <a16:creationId xmlns:a16="http://schemas.microsoft.com/office/drawing/2014/main" id="{59D73CED-8BEB-4783-BE09-8A11509A94A1}"/>
              </a:ext>
            </a:extLst>
          </p:cNvPr>
          <p:cNvSpPr>
            <a:spLocks noGrp="1"/>
          </p:cNvSpPr>
          <p:nvPr>
            <p:ph type="sldNum" sz="quarter" idx="12"/>
          </p:nvPr>
        </p:nvSpPr>
        <p:spPr/>
        <p:txBody>
          <a:bodyPr/>
          <a:lstStyle/>
          <a:p>
            <a:fld id="{1FA9067F-428C-4BF6-A592-4EA8E51BB355}" type="slidenum">
              <a:rPr lang="de-DE" smtClean="0"/>
              <a:t>‹Nr.›</a:t>
            </a:fld>
            <a:endParaRPr lang="de-DE"/>
          </a:p>
        </p:txBody>
      </p:sp>
    </p:spTree>
    <p:extLst>
      <p:ext uri="{BB962C8B-B14F-4D97-AF65-F5344CB8AC3E}">
        <p14:creationId xmlns:p14="http://schemas.microsoft.com/office/powerpoint/2010/main" val="939798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762072-114F-4891-876A-6073DB7D4A91}"/>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2244ABC-797D-462B-94A5-0FF9EFBD64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53B476D-DAA4-402D-991C-B2FA4A2D98E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000FCE9-B099-4886-80FC-3AB6410C70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A34F4DC-9353-4108-84CE-CD74AAA021B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DE93FF7-47A3-42C5-AECC-C562AAE67770}"/>
              </a:ext>
            </a:extLst>
          </p:cNvPr>
          <p:cNvSpPr>
            <a:spLocks noGrp="1"/>
          </p:cNvSpPr>
          <p:nvPr>
            <p:ph type="dt" sz="half" idx="10"/>
          </p:nvPr>
        </p:nvSpPr>
        <p:spPr/>
        <p:txBody>
          <a:bodyPr/>
          <a:lstStyle/>
          <a:p>
            <a:fld id="{F4F11495-38F1-4886-867C-173C3AC09899}" type="datetime1">
              <a:rPr lang="de-DE" smtClean="0"/>
              <a:t>10.07.2023</a:t>
            </a:fld>
            <a:endParaRPr lang="de-DE"/>
          </a:p>
        </p:txBody>
      </p:sp>
      <p:sp>
        <p:nvSpPr>
          <p:cNvPr id="8" name="Fußzeilenplatzhalter 7">
            <a:extLst>
              <a:ext uri="{FF2B5EF4-FFF2-40B4-BE49-F238E27FC236}">
                <a16:creationId xmlns:a16="http://schemas.microsoft.com/office/drawing/2014/main" id="{8C1E877F-C22A-4580-ACC2-5B4093987492}"/>
              </a:ext>
            </a:extLst>
          </p:cNvPr>
          <p:cNvSpPr>
            <a:spLocks noGrp="1"/>
          </p:cNvSpPr>
          <p:nvPr>
            <p:ph type="ftr" sz="quarter" idx="11"/>
          </p:nvPr>
        </p:nvSpPr>
        <p:spPr/>
        <p:txBody>
          <a:bodyPr/>
          <a:lstStyle/>
          <a:p>
            <a:r>
              <a:rPr lang="de-DE"/>
              <a:t>Ines Hoffmann B.A.</a:t>
            </a:r>
          </a:p>
        </p:txBody>
      </p:sp>
      <p:sp>
        <p:nvSpPr>
          <p:cNvPr id="9" name="Foliennummernplatzhalter 8">
            <a:extLst>
              <a:ext uri="{FF2B5EF4-FFF2-40B4-BE49-F238E27FC236}">
                <a16:creationId xmlns:a16="http://schemas.microsoft.com/office/drawing/2014/main" id="{0956D3EE-8162-4852-B04E-F2CE98CA9DFD}"/>
              </a:ext>
            </a:extLst>
          </p:cNvPr>
          <p:cNvSpPr>
            <a:spLocks noGrp="1"/>
          </p:cNvSpPr>
          <p:nvPr>
            <p:ph type="sldNum" sz="quarter" idx="12"/>
          </p:nvPr>
        </p:nvSpPr>
        <p:spPr/>
        <p:txBody>
          <a:bodyPr/>
          <a:lstStyle/>
          <a:p>
            <a:fld id="{1FA9067F-428C-4BF6-A592-4EA8E51BB355}" type="slidenum">
              <a:rPr lang="de-DE" smtClean="0"/>
              <a:t>‹Nr.›</a:t>
            </a:fld>
            <a:endParaRPr lang="de-DE"/>
          </a:p>
        </p:txBody>
      </p:sp>
    </p:spTree>
    <p:extLst>
      <p:ext uri="{BB962C8B-B14F-4D97-AF65-F5344CB8AC3E}">
        <p14:creationId xmlns:p14="http://schemas.microsoft.com/office/powerpoint/2010/main" val="153756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6EC34C-3A66-4DF8-A1DC-F9C4FF6C354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F0197AE5-4DCB-48AB-9A30-B6FE9B8B4E79}"/>
              </a:ext>
            </a:extLst>
          </p:cNvPr>
          <p:cNvSpPr>
            <a:spLocks noGrp="1"/>
          </p:cNvSpPr>
          <p:nvPr>
            <p:ph type="dt" sz="half" idx="10"/>
          </p:nvPr>
        </p:nvSpPr>
        <p:spPr/>
        <p:txBody>
          <a:bodyPr/>
          <a:lstStyle/>
          <a:p>
            <a:fld id="{A3D1073D-49BB-4BD7-831A-5935B2E1EA54}" type="datetime1">
              <a:rPr lang="de-DE" smtClean="0"/>
              <a:t>10.07.2023</a:t>
            </a:fld>
            <a:endParaRPr lang="de-DE"/>
          </a:p>
        </p:txBody>
      </p:sp>
      <p:sp>
        <p:nvSpPr>
          <p:cNvPr id="4" name="Fußzeilenplatzhalter 3">
            <a:extLst>
              <a:ext uri="{FF2B5EF4-FFF2-40B4-BE49-F238E27FC236}">
                <a16:creationId xmlns:a16="http://schemas.microsoft.com/office/drawing/2014/main" id="{C4A8496F-367F-4AFC-B1E4-2323BFDC1B94}"/>
              </a:ext>
            </a:extLst>
          </p:cNvPr>
          <p:cNvSpPr>
            <a:spLocks noGrp="1"/>
          </p:cNvSpPr>
          <p:nvPr>
            <p:ph type="ftr" sz="quarter" idx="11"/>
          </p:nvPr>
        </p:nvSpPr>
        <p:spPr/>
        <p:txBody>
          <a:bodyPr/>
          <a:lstStyle/>
          <a:p>
            <a:r>
              <a:rPr lang="de-DE"/>
              <a:t>Ines Hoffmann B.A.</a:t>
            </a:r>
          </a:p>
        </p:txBody>
      </p:sp>
      <p:sp>
        <p:nvSpPr>
          <p:cNvPr id="5" name="Foliennummernplatzhalter 4">
            <a:extLst>
              <a:ext uri="{FF2B5EF4-FFF2-40B4-BE49-F238E27FC236}">
                <a16:creationId xmlns:a16="http://schemas.microsoft.com/office/drawing/2014/main" id="{CC01AFB6-197A-4543-8455-9365FED53599}"/>
              </a:ext>
            </a:extLst>
          </p:cNvPr>
          <p:cNvSpPr>
            <a:spLocks noGrp="1"/>
          </p:cNvSpPr>
          <p:nvPr>
            <p:ph type="sldNum" sz="quarter" idx="12"/>
          </p:nvPr>
        </p:nvSpPr>
        <p:spPr/>
        <p:txBody>
          <a:bodyPr/>
          <a:lstStyle/>
          <a:p>
            <a:fld id="{1FA9067F-428C-4BF6-A592-4EA8E51BB355}" type="slidenum">
              <a:rPr lang="de-DE" smtClean="0"/>
              <a:t>‹Nr.›</a:t>
            </a:fld>
            <a:endParaRPr lang="de-DE"/>
          </a:p>
        </p:txBody>
      </p:sp>
    </p:spTree>
    <p:extLst>
      <p:ext uri="{BB962C8B-B14F-4D97-AF65-F5344CB8AC3E}">
        <p14:creationId xmlns:p14="http://schemas.microsoft.com/office/powerpoint/2010/main" val="724148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2EEEC3F-B71B-4A1D-BA53-B6A621137B50}"/>
              </a:ext>
            </a:extLst>
          </p:cNvPr>
          <p:cNvSpPr>
            <a:spLocks noGrp="1"/>
          </p:cNvSpPr>
          <p:nvPr>
            <p:ph type="dt" sz="half" idx="10"/>
          </p:nvPr>
        </p:nvSpPr>
        <p:spPr/>
        <p:txBody>
          <a:bodyPr/>
          <a:lstStyle/>
          <a:p>
            <a:fld id="{C709ECB9-CCFA-4B40-9642-8A451043ECAA}" type="datetime1">
              <a:rPr lang="de-DE" smtClean="0"/>
              <a:t>10.07.2023</a:t>
            </a:fld>
            <a:endParaRPr lang="de-DE"/>
          </a:p>
        </p:txBody>
      </p:sp>
      <p:sp>
        <p:nvSpPr>
          <p:cNvPr id="3" name="Fußzeilenplatzhalter 2">
            <a:extLst>
              <a:ext uri="{FF2B5EF4-FFF2-40B4-BE49-F238E27FC236}">
                <a16:creationId xmlns:a16="http://schemas.microsoft.com/office/drawing/2014/main" id="{7BAD796E-EDAB-464A-B009-68E0ABD150F0}"/>
              </a:ext>
            </a:extLst>
          </p:cNvPr>
          <p:cNvSpPr>
            <a:spLocks noGrp="1"/>
          </p:cNvSpPr>
          <p:nvPr>
            <p:ph type="ftr" sz="quarter" idx="11"/>
          </p:nvPr>
        </p:nvSpPr>
        <p:spPr/>
        <p:txBody>
          <a:bodyPr/>
          <a:lstStyle/>
          <a:p>
            <a:r>
              <a:rPr lang="de-DE"/>
              <a:t>Ines Hoffmann B.A.</a:t>
            </a:r>
          </a:p>
        </p:txBody>
      </p:sp>
      <p:sp>
        <p:nvSpPr>
          <p:cNvPr id="4" name="Foliennummernplatzhalter 3">
            <a:extLst>
              <a:ext uri="{FF2B5EF4-FFF2-40B4-BE49-F238E27FC236}">
                <a16:creationId xmlns:a16="http://schemas.microsoft.com/office/drawing/2014/main" id="{8511D9A1-9DB8-429A-8BED-E273F01D2445}"/>
              </a:ext>
            </a:extLst>
          </p:cNvPr>
          <p:cNvSpPr>
            <a:spLocks noGrp="1"/>
          </p:cNvSpPr>
          <p:nvPr>
            <p:ph type="sldNum" sz="quarter" idx="12"/>
          </p:nvPr>
        </p:nvSpPr>
        <p:spPr/>
        <p:txBody>
          <a:bodyPr/>
          <a:lstStyle/>
          <a:p>
            <a:fld id="{1FA9067F-428C-4BF6-A592-4EA8E51BB355}" type="slidenum">
              <a:rPr lang="de-DE" smtClean="0"/>
              <a:t>‹Nr.›</a:t>
            </a:fld>
            <a:endParaRPr lang="de-DE"/>
          </a:p>
        </p:txBody>
      </p:sp>
    </p:spTree>
    <p:extLst>
      <p:ext uri="{BB962C8B-B14F-4D97-AF65-F5344CB8AC3E}">
        <p14:creationId xmlns:p14="http://schemas.microsoft.com/office/powerpoint/2010/main" val="3895707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5A7D8C-8302-4A4C-9E17-68ACACCB853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0798AA95-151E-4B1D-BBE1-5E19FB0C7E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90E6438-3469-4332-9584-AE39882DFA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3040762-271E-4F38-A6B6-7E407CB10BFA}"/>
              </a:ext>
            </a:extLst>
          </p:cNvPr>
          <p:cNvSpPr>
            <a:spLocks noGrp="1"/>
          </p:cNvSpPr>
          <p:nvPr>
            <p:ph type="dt" sz="half" idx="10"/>
          </p:nvPr>
        </p:nvSpPr>
        <p:spPr/>
        <p:txBody>
          <a:bodyPr/>
          <a:lstStyle/>
          <a:p>
            <a:fld id="{760836C2-0D07-4700-8B4A-85AE6158F27F}" type="datetime1">
              <a:rPr lang="de-DE" smtClean="0"/>
              <a:t>10.07.2023</a:t>
            </a:fld>
            <a:endParaRPr lang="de-DE"/>
          </a:p>
        </p:txBody>
      </p:sp>
      <p:sp>
        <p:nvSpPr>
          <p:cNvPr id="6" name="Fußzeilenplatzhalter 5">
            <a:extLst>
              <a:ext uri="{FF2B5EF4-FFF2-40B4-BE49-F238E27FC236}">
                <a16:creationId xmlns:a16="http://schemas.microsoft.com/office/drawing/2014/main" id="{9824A055-7759-4489-85BC-46C22DE4495F}"/>
              </a:ext>
            </a:extLst>
          </p:cNvPr>
          <p:cNvSpPr>
            <a:spLocks noGrp="1"/>
          </p:cNvSpPr>
          <p:nvPr>
            <p:ph type="ftr" sz="quarter" idx="11"/>
          </p:nvPr>
        </p:nvSpPr>
        <p:spPr/>
        <p:txBody>
          <a:bodyPr/>
          <a:lstStyle/>
          <a:p>
            <a:r>
              <a:rPr lang="de-DE"/>
              <a:t>Ines Hoffmann B.A.</a:t>
            </a:r>
          </a:p>
        </p:txBody>
      </p:sp>
      <p:sp>
        <p:nvSpPr>
          <p:cNvPr id="7" name="Foliennummernplatzhalter 6">
            <a:extLst>
              <a:ext uri="{FF2B5EF4-FFF2-40B4-BE49-F238E27FC236}">
                <a16:creationId xmlns:a16="http://schemas.microsoft.com/office/drawing/2014/main" id="{1578FB99-4FA2-4751-B87F-8DAED178D018}"/>
              </a:ext>
            </a:extLst>
          </p:cNvPr>
          <p:cNvSpPr>
            <a:spLocks noGrp="1"/>
          </p:cNvSpPr>
          <p:nvPr>
            <p:ph type="sldNum" sz="quarter" idx="12"/>
          </p:nvPr>
        </p:nvSpPr>
        <p:spPr/>
        <p:txBody>
          <a:bodyPr/>
          <a:lstStyle/>
          <a:p>
            <a:fld id="{1FA9067F-428C-4BF6-A592-4EA8E51BB355}" type="slidenum">
              <a:rPr lang="de-DE" smtClean="0"/>
              <a:t>‹Nr.›</a:t>
            </a:fld>
            <a:endParaRPr lang="de-DE"/>
          </a:p>
        </p:txBody>
      </p:sp>
    </p:spTree>
    <p:extLst>
      <p:ext uri="{BB962C8B-B14F-4D97-AF65-F5344CB8AC3E}">
        <p14:creationId xmlns:p14="http://schemas.microsoft.com/office/powerpoint/2010/main" val="3117396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74507-7C47-4DA6-A27C-C3269DA9AAA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25C7E8C-B2E2-4249-A3E3-73D111CF43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41067B6-6A65-42C8-A754-35C55FC026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24832FE-978F-4B7A-91F5-68415FF9B986}"/>
              </a:ext>
            </a:extLst>
          </p:cNvPr>
          <p:cNvSpPr>
            <a:spLocks noGrp="1"/>
          </p:cNvSpPr>
          <p:nvPr>
            <p:ph type="dt" sz="half" idx="10"/>
          </p:nvPr>
        </p:nvSpPr>
        <p:spPr/>
        <p:txBody>
          <a:bodyPr/>
          <a:lstStyle/>
          <a:p>
            <a:fld id="{363E18CF-89B9-4AEA-AE11-F65968BA1243}" type="datetime1">
              <a:rPr lang="de-DE" smtClean="0"/>
              <a:t>10.07.2023</a:t>
            </a:fld>
            <a:endParaRPr lang="de-DE"/>
          </a:p>
        </p:txBody>
      </p:sp>
      <p:sp>
        <p:nvSpPr>
          <p:cNvPr id="6" name="Fußzeilenplatzhalter 5">
            <a:extLst>
              <a:ext uri="{FF2B5EF4-FFF2-40B4-BE49-F238E27FC236}">
                <a16:creationId xmlns:a16="http://schemas.microsoft.com/office/drawing/2014/main" id="{E3ECEB48-1A2B-460E-B232-0661E903AEC1}"/>
              </a:ext>
            </a:extLst>
          </p:cNvPr>
          <p:cNvSpPr>
            <a:spLocks noGrp="1"/>
          </p:cNvSpPr>
          <p:nvPr>
            <p:ph type="ftr" sz="quarter" idx="11"/>
          </p:nvPr>
        </p:nvSpPr>
        <p:spPr/>
        <p:txBody>
          <a:bodyPr/>
          <a:lstStyle/>
          <a:p>
            <a:r>
              <a:rPr lang="de-DE"/>
              <a:t>Ines Hoffmann B.A.</a:t>
            </a:r>
          </a:p>
        </p:txBody>
      </p:sp>
      <p:sp>
        <p:nvSpPr>
          <p:cNvPr id="7" name="Foliennummernplatzhalter 6">
            <a:extLst>
              <a:ext uri="{FF2B5EF4-FFF2-40B4-BE49-F238E27FC236}">
                <a16:creationId xmlns:a16="http://schemas.microsoft.com/office/drawing/2014/main" id="{A25024EB-BA9D-4886-9635-AD3C1132B62A}"/>
              </a:ext>
            </a:extLst>
          </p:cNvPr>
          <p:cNvSpPr>
            <a:spLocks noGrp="1"/>
          </p:cNvSpPr>
          <p:nvPr>
            <p:ph type="sldNum" sz="quarter" idx="12"/>
          </p:nvPr>
        </p:nvSpPr>
        <p:spPr/>
        <p:txBody>
          <a:bodyPr/>
          <a:lstStyle/>
          <a:p>
            <a:fld id="{1FA9067F-428C-4BF6-A592-4EA8E51BB355}" type="slidenum">
              <a:rPr lang="de-DE" smtClean="0"/>
              <a:t>‹Nr.›</a:t>
            </a:fld>
            <a:endParaRPr lang="de-DE"/>
          </a:p>
        </p:txBody>
      </p:sp>
    </p:spTree>
    <p:extLst>
      <p:ext uri="{BB962C8B-B14F-4D97-AF65-F5344CB8AC3E}">
        <p14:creationId xmlns:p14="http://schemas.microsoft.com/office/powerpoint/2010/main" val="353330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0C98ED1-F64B-496E-9653-7C10C868E5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CAA08C1-81EF-42EE-B5F0-F2527282DB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7B60BB9-1599-487C-8773-5B78B77424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2F529-80F0-4581-9177-70D82867BB76}" type="datetime1">
              <a:rPr lang="de-DE" smtClean="0"/>
              <a:t>10.07.2023</a:t>
            </a:fld>
            <a:endParaRPr lang="de-DE"/>
          </a:p>
        </p:txBody>
      </p:sp>
      <p:sp>
        <p:nvSpPr>
          <p:cNvPr id="5" name="Fußzeilenplatzhalter 4">
            <a:extLst>
              <a:ext uri="{FF2B5EF4-FFF2-40B4-BE49-F238E27FC236}">
                <a16:creationId xmlns:a16="http://schemas.microsoft.com/office/drawing/2014/main" id="{6300587A-EA8A-4023-8E8C-87E1D767A8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Ines Hoffmann B.A.</a:t>
            </a:r>
          </a:p>
        </p:txBody>
      </p:sp>
      <p:sp>
        <p:nvSpPr>
          <p:cNvPr id="6" name="Foliennummernplatzhalter 5">
            <a:extLst>
              <a:ext uri="{FF2B5EF4-FFF2-40B4-BE49-F238E27FC236}">
                <a16:creationId xmlns:a16="http://schemas.microsoft.com/office/drawing/2014/main" id="{8F48A58E-A242-4C36-B1E5-F1B5534BEC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9067F-428C-4BF6-A592-4EA8E51BB355}" type="slidenum">
              <a:rPr lang="de-DE" smtClean="0"/>
              <a:t>‹Nr.›</a:t>
            </a:fld>
            <a:endParaRPr lang="de-DE"/>
          </a:p>
        </p:txBody>
      </p:sp>
    </p:spTree>
    <p:extLst>
      <p:ext uri="{BB962C8B-B14F-4D97-AF65-F5344CB8AC3E}">
        <p14:creationId xmlns:p14="http://schemas.microsoft.com/office/powerpoint/2010/main" val="1241737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bmas.de/SharedDocs/Downloads/DE/PDF-Publikationen-DinA4/a721-soziale-sicherung-gesamt.pdf?__blob=publicationFile"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www.destatis.de/DE/Themen/Gesellschaft-Umwelt/Gesundheit/Krankenhaeuser/Tabellen/gd-krankenhaeuser-jahre.html"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hyperlink" Target="https://www.sozialgesetzbuch-sgb.de/sgbv/108.html"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www.sozialgesetzbuch-sgb.de/sgbv/107.html"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www.google.com/search?client=firefox-b-d&amp;q=krankenhausfinanzierungsgesetz"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www.google.com/search?client=firefox-b-d&amp;q=krankenhausfinanzierungsgesetz"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www.google.com/search?client=firefox-b-d&amp;q=krankenhausfinanzierungsgesetz"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destatis.de/DE/abgerufen"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www.google.com/search?client=firefox-b-d&amp;q=krankenhausfinanzierungsgesetz"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www.bmas.de/SharedDocs/Downloads/DE/PDF-Publikationen-DinA4/a721-soziale-sicherung-gesamt.pdf?__blob=publicationFile"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webp"/><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www.bmas.de/SharedDocs/Downloads/DE/PDF-Publikationen-DinA4/a721-soziale-sicherung-gesamt.pdf?__blob=publicationFile"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www.bmas.de/SharedDocs/Downloads/DE/PDF-Publikationen-DinA4/a721-soziale-sicherung-gesamt.pdf?__blob=publicationFile"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CBB789-1DE2-470C-8A10-481F2F7E6C47}"/>
              </a:ext>
            </a:extLst>
          </p:cNvPr>
          <p:cNvSpPr>
            <a:spLocks noGrp="1"/>
          </p:cNvSpPr>
          <p:nvPr>
            <p:ph type="ctrTitle"/>
          </p:nvPr>
        </p:nvSpPr>
        <p:spPr>
          <a:xfrm>
            <a:off x="1524000" y="1122363"/>
            <a:ext cx="7371425" cy="2387600"/>
          </a:xfrm>
        </p:spPr>
        <p:txBody>
          <a:bodyPr/>
          <a:lstStyle/>
          <a:p>
            <a:endParaRPr lang="de-DE" dirty="0"/>
          </a:p>
        </p:txBody>
      </p:sp>
      <p:sp>
        <p:nvSpPr>
          <p:cNvPr id="3" name="Untertitel 2">
            <a:extLst>
              <a:ext uri="{FF2B5EF4-FFF2-40B4-BE49-F238E27FC236}">
                <a16:creationId xmlns:a16="http://schemas.microsoft.com/office/drawing/2014/main" id="{34450BD5-5382-4E11-AB19-D17C1CB43C59}"/>
              </a:ext>
            </a:extLst>
          </p:cNvPr>
          <p:cNvSpPr>
            <a:spLocks noGrp="1"/>
          </p:cNvSpPr>
          <p:nvPr>
            <p:ph type="subTitle" idx="1"/>
          </p:nvPr>
        </p:nvSpPr>
        <p:spPr/>
        <p:txBody>
          <a:bodyPr/>
          <a:lstStyle/>
          <a:p>
            <a:endParaRPr lang="de-DE" dirty="0"/>
          </a:p>
        </p:txBody>
      </p:sp>
      <p:pic>
        <p:nvPicPr>
          <p:cNvPr id="4" name="Picture 3">
            <a:extLst>
              <a:ext uri="{FF2B5EF4-FFF2-40B4-BE49-F238E27FC236}">
                <a16:creationId xmlns:a16="http://schemas.microsoft.com/office/drawing/2014/main" id="{A496CEAA-9603-489D-A40F-DBBDDF8EE87A}"/>
              </a:ext>
            </a:extLst>
          </p:cNvPr>
          <p:cNvPicPr>
            <a:picLocks noChangeAspect="1"/>
          </p:cNvPicPr>
          <p:nvPr/>
        </p:nvPicPr>
        <p:blipFill rotWithShape="1">
          <a:blip r:embed="rId2"/>
          <a:srcRect l="5183" r="32835"/>
          <a:stretch/>
        </p:blipFill>
        <p:spPr>
          <a:xfrm>
            <a:off x="0" y="0"/>
            <a:ext cx="12090400" cy="6857990"/>
          </a:xfrm>
          <a:prstGeom prst="rect">
            <a:avLst/>
          </a:prstGeom>
        </p:spPr>
      </p:pic>
      <p:sp>
        <p:nvSpPr>
          <p:cNvPr id="5" name="Rechteck 4">
            <a:extLst>
              <a:ext uri="{FF2B5EF4-FFF2-40B4-BE49-F238E27FC236}">
                <a16:creationId xmlns:a16="http://schemas.microsoft.com/office/drawing/2014/main" id="{8A856784-5C10-4E29-B7A2-233C50B8B262}"/>
              </a:ext>
            </a:extLst>
          </p:cNvPr>
          <p:cNvSpPr/>
          <p:nvPr/>
        </p:nvSpPr>
        <p:spPr>
          <a:xfrm>
            <a:off x="7781682" y="5257800"/>
            <a:ext cx="3468209" cy="1200329"/>
          </a:xfrm>
          <a:prstGeom prst="rect">
            <a:avLst/>
          </a:prstGeom>
        </p:spPr>
        <p:txBody>
          <a:bodyPr wrap="square">
            <a:spAutoFit/>
          </a:bodyPr>
          <a:lstStyle/>
          <a:p>
            <a:r>
              <a:rPr lang="de-DE" b="1" dirty="0">
                <a:solidFill>
                  <a:schemeClr val="tx1">
                    <a:lumMod val="95000"/>
                    <a:lumOff val="5000"/>
                  </a:schemeClr>
                </a:solidFill>
              </a:rPr>
              <a:t>Sektoren des Gesundheitssystems</a:t>
            </a:r>
          </a:p>
          <a:p>
            <a:r>
              <a:rPr lang="de-DE" b="1" dirty="0">
                <a:solidFill>
                  <a:schemeClr val="tx1">
                    <a:lumMod val="95000"/>
                    <a:lumOff val="5000"/>
                  </a:schemeClr>
                </a:solidFill>
              </a:rPr>
              <a:t>Teil II</a:t>
            </a:r>
            <a:endParaRPr lang="de-DE" dirty="0">
              <a:solidFill>
                <a:schemeClr val="tx1">
                  <a:lumMod val="95000"/>
                  <a:lumOff val="5000"/>
                </a:schemeClr>
              </a:solidFill>
            </a:endParaRPr>
          </a:p>
          <a:p>
            <a:endParaRPr lang="de-DE" b="1" dirty="0">
              <a:solidFill>
                <a:srgbClr val="FFFFFF"/>
              </a:solidFill>
            </a:endParaRPr>
          </a:p>
          <a:p>
            <a:endParaRPr lang="de-DE" dirty="0"/>
          </a:p>
        </p:txBody>
      </p:sp>
      <p:sp>
        <p:nvSpPr>
          <p:cNvPr id="6" name="Fußzeilenplatzhalter 5">
            <a:extLst>
              <a:ext uri="{FF2B5EF4-FFF2-40B4-BE49-F238E27FC236}">
                <a16:creationId xmlns:a16="http://schemas.microsoft.com/office/drawing/2014/main" id="{AFF529BD-5BE8-4854-89C3-55EC3FD2BF39}"/>
              </a:ext>
            </a:extLst>
          </p:cNvPr>
          <p:cNvSpPr>
            <a:spLocks noGrp="1"/>
          </p:cNvSpPr>
          <p:nvPr>
            <p:ph type="ftr" sz="quarter" idx="11"/>
          </p:nvPr>
        </p:nvSpPr>
        <p:spPr/>
        <p:txBody>
          <a:bodyPr/>
          <a:lstStyle/>
          <a:p>
            <a:r>
              <a:rPr lang="de-DE" dirty="0"/>
              <a:t>Ines Hoffmann B.A.</a:t>
            </a:r>
          </a:p>
        </p:txBody>
      </p:sp>
    </p:spTree>
    <p:extLst>
      <p:ext uri="{BB962C8B-B14F-4D97-AF65-F5344CB8AC3E}">
        <p14:creationId xmlns:p14="http://schemas.microsoft.com/office/powerpoint/2010/main" val="3103432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7B7D2C-3BD9-46CA-B94A-7FD9EC501750}"/>
              </a:ext>
            </a:extLst>
          </p:cNvPr>
          <p:cNvSpPr>
            <a:spLocks noGrp="1"/>
          </p:cNvSpPr>
          <p:nvPr>
            <p:ph type="title"/>
          </p:nvPr>
        </p:nvSpPr>
        <p:spPr>
          <a:xfrm>
            <a:off x="838200" y="365125"/>
            <a:ext cx="10515600" cy="6399659"/>
          </a:xfrm>
        </p:spPr>
        <p:txBody>
          <a:bodyPr>
            <a:normAutofit/>
          </a:bodyPr>
          <a:lstStyle/>
          <a:p>
            <a:r>
              <a:rPr lang="de-DE" dirty="0">
                <a:latin typeface="Arial" panose="020B0604020202020204" pitchFamily="34" charset="0"/>
                <a:cs typeface="Arial" panose="020B0604020202020204" pitchFamily="34" charset="0"/>
              </a:rPr>
              <a:t>Die ambulante Pflege</a:t>
            </a:r>
            <a:br>
              <a:rPr lang="de-DE" dirty="0">
                <a:latin typeface="Arial" panose="020B0604020202020204" pitchFamily="34" charset="0"/>
                <a:cs typeface="Arial" panose="020B0604020202020204" pitchFamily="34" charset="0"/>
              </a:rPr>
            </a:br>
            <a:br>
              <a:rPr lang="de-DE" dirty="0">
                <a:latin typeface="Arial" panose="020B0604020202020204" pitchFamily="34" charset="0"/>
                <a:cs typeface="Arial" panose="020B0604020202020204" pitchFamily="34" charset="0"/>
              </a:rPr>
            </a:br>
            <a:r>
              <a:rPr lang="de-DE" sz="2700" dirty="0">
                <a:latin typeface="Arial" panose="020B0604020202020204" pitchFamily="34" charset="0"/>
                <a:cs typeface="Arial" panose="020B0604020202020204" pitchFamily="34" charset="0"/>
              </a:rPr>
              <a:t>Nach wie vor ist die Familie der „größte Pflegedienst der Nation“: Die meisten der pflegebedürftigen Menschen, die zu Hause leben, werden von Familienangehörigen versorgt. Wer pflegebedürftig ist, möchte in der Regel so lange wie möglich in seiner vertrauten Umgebung gemeinsam mit seinen Angehörigen leben. Aus diesem Grund legt das Gesetz seinen Schwerpunkt auf die Leistungen, die die Bedingungen für die häusliche Pflege verbessern und die Pflegenden entlasten.</a:t>
            </a:r>
            <a:br>
              <a:rPr lang="de-DE" sz="2700" dirty="0">
                <a:latin typeface="Arial" panose="020B0604020202020204" pitchFamily="34" charset="0"/>
                <a:cs typeface="Arial" panose="020B0604020202020204" pitchFamily="34" charset="0"/>
              </a:rPr>
            </a:br>
            <a:r>
              <a:rPr lang="de-DE" sz="1400" i="1" dirty="0">
                <a:latin typeface="Arial" panose="020B0604020202020204" pitchFamily="34" charset="0"/>
                <a:cs typeface="Arial" panose="020B0604020202020204" pitchFamily="34" charset="0"/>
              </a:rPr>
              <a:t>(Quelle: </a:t>
            </a:r>
            <a:r>
              <a:rPr lang="de-DE" sz="1400" i="1" dirty="0">
                <a:latin typeface="Arial" panose="020B0604020202020204" pitchFamily="34" charset="0"/>
                <a:cs typeface="Arial" panose="020B0604020202020204" pitchFamily="34" charset="0"/>
                <a:hlinkClick r:id="rId2"/>
              </a:rPr>
              <a:t>http://www.bmas.de/SharedDocs/Downloads/DE/PDF-Publikationen-DinA4/a721-soziale-sicherung-gesamt.pdf?__blob=publicationFile</a:t>
            </a:r>
            <a:r>
              <a:rPr lang="de-DE" sz="1400" i="1" dirty="0">
                <a:latin typeface="Arial" panose="020B0604020202020204" pitchFamily="34" charset="0"/>
                <a:cs typeface="Arial" panose="020B0604020202020204" pitchFamily="34" charset="0"/>
              </a:rPr>
              <a:t>, S. 141))</a:t>
            </a:r>
          </a:p>
        </p:txBody>
      </p:sp>
      <p:sp>
        <p:nvSpPr>
          <p:cNvPr id="3" name="Fußzeilenplatzhalter 2">
            <a:extLst>
              <a:ext uri="{FF2B5EF4-FFF2-40B4-BE49-F238E27FC236}">
                <a16:creationId xmlns:a16="http://schemas.microsoft.com/office/drawing/2014/main" id="{9E872680-C9E8-4207-9447-DF64958A3CDC}"/>
              </a:ext>
            </a:extLst>
          </p:cNvPr>
          <p:cNvSpPr>
            <a:spLocks noGrp="1"/>
          </p:cNvSpPr>
          <p:nvPr>
            <p:ph type="ftr" sz="quarter" idx="11"/>
          </p:nvPr>
        </p:nvSpPr>
        <p:spPr/>
        <p:txBody>
          <a:bodyPr/>
          <a:lstStyle/>
          <a:p>
            <a:r>
              <a:rPr lang="de-DE" dirty="0"/>
              <a:t>Ines Hoffmann B.A.</a:t>
            </a:r>
          </a:p>
        </p:txBody>
      </p:sp>
    </p:spTree>
    <p:extLst>
      <p:ext uri="{BB962C8B-B14F-4D97-AF65-F5344CB8AC3E}">
        <p14:creationId xmlns:p14="http://schemas.microsoft.com/office/powerpoint/2010/main" val="996712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F42964-7BF6-4308-BD8B-B3B3D17E4089}"/>
              </a:ext>
            </a:extLst>
          </p:cNvPr>
          <p:cNvSpPr>
            <a:spLocks noGrp="1"/>
          </p:cNvSpPr>
          <p:nvPr>
            <p:ph type="title"/>
          </p:nvPr>
        </p:nvSpPr>
        <p:spPr>
          <a:xfrm>
            <a:off x="696157" y="2335967"/>
            <a:ext cx="10515600" cy="1325563"/>
          </a:xfrm>
        </p:spPr>
        <p:txBody>
          <a:bodyPr/>
          <a:lstStyle/>
          <a:p>
            <a:endParaRPr lang="de-DE" dirty="0"/>
          </a:p>
        </p:txBody>
      </p:sp>
      <p:pic>
        <p:nvPicPr>
          <p:cNvPr id="4" name="Grafik 3">
            <a:extLst>
              <a:ext uri="{FF2B5EF4-FFF2-40B4-BE49-F238E27FC236}">
                <a16:creationId xmlns:a16="http://schemas.microsoft.com/office/drawing/2014/main" id="{A84E3DDD-AFD3-4F0F-B827-933C89232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878291">
            <a:off x="2333470" y="-360206"/>
            <a:ext cx="4622019" cy="7837088"/>
          </a:xfrm>
          <a:prstGeom prst="rect">
            <a:avLst/>
          </a:prstGeom>
        </p:spPr>
      </p:pic>
      <p:sp>
        <p:nvSpPr>
          <p:cNvPr id="3" name="Fußzeilenplatzhalter 2">
            <a:extLst>
              <a:ext uri="{FF2B5EF4-FFF2-40B4-BE49-F238E27FC236}">
                <a16:creationId xmlns:a16="http://schemas.microsoft.com/office/drawing/2014/main" id="{AFA95134-A6E6-4EC6-9141-16A58ED22D62}"/>
              </a:ext>
            </a:extLst>
          </p:cNvPr>
          <p:cNvSpPr>
            <a:spLocks noGrp="1"/>
          </p:cNvSpPr>
          <p:nvPr>
            <p:ph type="ftr" sz="quarter" idx="11"/>
          </p:nvPr>
        </p:nvSpPr>
        <p:spPr/>
        <p:txBody>
          <a:bodyPr/>
          <a:lstStyle/>
          <a:p>
            <a:r>
              <a:rPr lang="de-DE" dirty="0"/>
              <a:t>Ines Hoffmann B.A.</a:t>
            </a:r>
          </a:p>
        </p:txBody>
      </p:sp>
    </p:spTree>
    <p:extLst>
      <p:ext uri="{BB962C8B-B14F-4D97-AF65-F5344CB8AC3E}">
        <p14:creationId xmlns:p14="http://schemas.microsoft.com/office/powerpoint/2010/main" val="3411607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9201B-7291-0A48-A6A8-B5EB3E46C9EB}"/>
              </a:ext>
            </a:extLst>
          </p:cNvPr>
          <p:cNvSpPr>
            <a:spLocks noGrp="1"/>
          </p:cNvSpPr>
          <p:nvPr>
            <p:ph type="title"/>
          </p:nvPr>
        </p:nvSpPr>
        <p:spPr/>
        <p:txBody>
          <a:bodyPr/>
          <a:lstStyle/>
          <a:p>
            <a:r>
              <a:rPr lang="de-DE" dirty="0">
                <a:solidFill>
                  <a:srgbClr val="002060"/>
                </a:solidFill>
                <a:latin typeface="Arial" panose="020B0604020202020204" pitchFamily="34" charset="0"/>
                <a:cs typeface="Arial" panose="020B0604020202020204" pitchFamily="34" charset="0"/>
              </a:rPr>
              <a:t>Krankenhäuser (2020)</a:t>
            </a:r>
          </a:p>
        </p:txBody>
      </p:sp>
      <p:sp>
        <p:nvSpPr>
          <p:cNvPr id="3" name="Fußzeilenplatzhalter 2">
            <a:extLst>
              <a:ext uri="{FF2B5EF4-FFF2-40B4-BE49-F238E27FC236}">
                <a16:creationId xmlns:a16="http://schemas.microsoft.com/office/drawing/2014/main" id="{0884ABAB-2204-2F41-7C50-49A34C16E414}"/>
              </a:ext>
            </a:extLst>
          </p:cNvPr>
          <p:cNvSpPr>
            <a:spLocks noGrp="1"/>
          </p:cNvSpPr>
          <p:nvPr>
            <p:ph type="ftr" sz="quarter" idx="11"/>
          </p:nvPr>
        </p:nvSpPr>
        <p:spPr/>
        <p:txBody>
          <a:bodyPr/>
          <a:lstStyle/>
          <a:p>
            <a:r>
              <a:rPr lang="de-DE"/>
              <a:t>Ines Hoffmann B.A.</a:t>
            </a:r>
          </a:p>
        </p:txBody>
      </p:sp>
      <p:graphicFrame>
        <p:nvGraphicFramePr>
          <p:cNvPr id="4" name="Tabelle 4">
            <a:extLst>
              <a:ext uri="{FF2B5EF4-FFF2-40B4-BE49-F238E27FC236}">
                <a16:creationId xmlns:a16="http://schemas.microsoft.com/office/drawing/2014/main" id="{B5E2FE37-9D01-1F6D-0CB0-D3EF18DE7B4B}"/>
              </a:ext>
            </a:extLst>
          </p:cNvPr>
          <p:cNvGraphicFramePr>
            <a:graphicFrameLocks noGrp="1"/>
          </p:cNvGraphicFramePr>
          <p:nvPr>
            <p:extLst>
              <p:ext uri="{D42A27DB-BD31-4B8C-83A1-F6EECF244321}">
                <p14:modId xmlns:p14="http://schemas.microsoft.com/office/powerpoint/2010/main" val="55225997"/>
              </p:ext>
            </p:extLst>
          </p:nvPr>
        </p:nvGraphicFramePr>
        <p:xfrm>
          <a:off x="1000125" y="2035662"/>
          <a:ext cx="8610600" cy="3087846"/>
        </p:xfrm>
        <a:graphic>
          <a:graphicData uri="http://schemas.openxmlformats.org/drawingml/2006/table">
            <a:tbl>
              <a:tblPr firstRow="1" bandRow="1">
                <a:tableStyleId>{F5AB1C69-6EDB-4FF4-983F-18BD219EF322}</a:tableStyleId>
              </a:tblPr>
              <a:tblGrid>
                <a:gridCol w="4346937">
                  <a:extLst>
                    <a:ext uri="{9D8B030D-6E8A-4147-A177-3AD203B41FA5}">
                      <a16:colId xmlns:a16="http://schemas.microsoft.com/office/drawing/2014/main" val="512358879"/>
                    </a:ext>
                  </a:extLst>
                </a:gridCol>
                <a:gridCol w="4263663">
                  <a:extLst>
                    <a:ext uri="{9D8B030D-6E8A-4147-A177-3AD203B41FA5}">
                      <a16:colId xmlns:a16="http://schemas.microsoft.com/office/drawing/2014/main" val="2553661529"/>
                    </a:ext>
                  </a:extLst>
                </a:gridCol>
              </a:tblGrid>
              <a:tr h="514641">
                <a:tc>
                  <a:txBody>
                    <a:bodyPr/>
                    <a:lstStyle/>
                    <a:p>
                      <a:r>
                        <a:rPr lang="de-DE" sz="2000" dirty="0">
                          <a:solidFill>
                            <a:srgbClr val="002060"/>
                          </a:solidFill>
                          <a:latin typeface="Arial" panose="020B0604020202020204" pitchFamily="34" charset="0"/>
                          <a:cs typeface="Arial" panose="020B0604020202020204" pitchFamily="34" charset="0"/>
                        </a:rPr>
                        <a:t>Krankenhäuser insgesamt</a:t>
                      </a:r>
                    </a:p>
                  </a:txBody>
                  <a:tcPr/>
                </a:tc>
                <a:tc>
                  <a:txBody>
                    <a:bodyPr/>
                    <a:lstStyle/>
                    <a:p>
                      <a:r>
                        <a:rPr lang="de-DE" sz="2000" dirty="0">
                          <a:solidFill>
                            <a:srgbClr val="002060"/>
                          </a:solidFill>
                          <a:latin typeface="Arial" panose="020B0604020202020204" pitchFamily="34" charset="0"/>
                          <a:cs typeface="Arial" panose="020B0604020202020204" pitchFamily="34" charset="0"/>
                        </a:rPr>
                        <a:t>1 903</a:t>
                      </a:r>
                    </a:p>
                  </a:txBody>
                  <a:tcPr/>
                </a:tc>
                <a:extLst>
                  <a:ext uri="{0D108BD9-81ED-4DB2-BD59-A6C34878D82A}">
                    <a16:rowId xmlns:a16="http://schemas.microsoft.com/office/drawing/2014/main" val="1107647041"/>
                  </a:ext>
                </a:extLst>
              </a:tr>
              <a:tr h="514641">
                <a:tc>
                  <a:txBody>
                    <a:bodyPr/>
                    <a:lstStyle/>
                    <a:p>
                      <a:r>
                        <a:rPr lang="de-DE" sz="2000" dirty="0">
                          <a:solidFill>
                            <a:srgbClr val="002060"/>
                          </a:solidFill>
                          <a:latin typeface="Arial" panose="020B0604020202020204" pitchFamily="34" charset="0"/>
                          <a:cs typeface="Arial" panose="020B0604020202020204" pitchFamily="34" charset="0"/>
                        </a:rPr>
                        <a:t>Davon aufgestellte Betten</a:t>
                      </a:r>
                    </a:p>
                  </a:txBody>
                  <a:tcPr/>
                </a:tc>
                <a:tc>
                  <a:txBody>
                    <a:bodyPr/>
                    <a:lstStyle/>
                    <a:p>
                      <a:r>
                        <a:rPr lang="de-DE" sz="2000" dirty="0">
                          <a:solidFill>
                            <a:srgbClr val="002060"/>
                          </a:solidFill>
                          <a:latin typeface="Arial" panose="020B0604020202020204" pitchFamily="34" charset="0"/>
                          <a:cs typeface="Arial" panose="020B0604020202020204" pitchFamily="34" charset="0"/>
                        </a:rPr>
                        <a:t>487 783</a:t>
                      </a:r>
                    </a:p>
                  </a:txBody>
                  <a:tcPr/>
                </a:tc>
                <a:extLst>
                  <a:ext uri="{0D108BD9-81ED-4DB2-BD59-A6C34878D82A}">
                    <a16:rowId xmlns:a16="http://schemas.microsoft.com/office/drawing/2014/main" val="2941581093"/>
                  </a:ext>
                </a:extLst>
              </a:tr>
              <a:tr h="514641">
                <a:tc>
                  <a:txBody>
                    <a:bodyPr/>
                    <a:lstStyle/>
                    <a:p>
                      <a:r>
                        <a:rPr lang="de-DE" sz="2000" dirty="0">
                          <a:solidFill>
                            <a:srgbClr val="002060"/>
                          </a:solidFill>
                          <a:latin typeface="Arial" panose="020B0604020202020204" pitchFamily="34" charset="0"/>
                          <a:cs typeface="Arial" panose="020B0604020202020204" pitchFamily="34" charset="0"/>
                        </a:rPr>
                        <a:t>Fallzahl</a:t>
                      </a:r>
                    </a:p>
                  </a:txBody>
                  <a:tcPr/>
                </a:tc>
                <a:tc>
                  <a:txBody>
                    <a:bodyPr/>
                    <a:lstStyle/>
                    <a:p>
                      <a:r>
                        <a:rPr lang="de-DE" sz="2000" dirty="0">
                          <a:solidFill>
                            <a:srgbClr val="002060"/>
                          </a:solidFill>
                          <a:latin typeface="Arial" panose="020B0604020202020204" pitchFamily="34" charset="0"/>
                          <a:cs typeface="Arial" panose="020B0604020202020204" pitchFamily="34" charset="0"/>
                        </a:rPr>
                        <a:t>16 793 962</a:t>
                      </a:r>
                    </a:p>
                  </a:txBody>
                  <a:tcPr/>
                </a:tc>
                <a:extLst>
                  <a:ext uri="{0D108BD9-81ED-4DB2-BD59-A6C34878D82A}">
                    <a16:rowId xmlns:a16="http://schemas.microsoft.com/office/drawing/2014/main" val="339138901"/>
                  </a:ext>
                </a:extLst>
              </a:tr>
              <a:tr h="514641">
                <a:tc>
                  <a:txBody>
                    <a:bodyPr/>
                    <a:lstStyle/>
                    <a:p>
                      <a:r>
                        <a:rPr lang="de-DE" sz="2000" dirty="0">
                          <a:solidFill>
                            <a:srgbClr val="002060"/>
                          </a:solidFill>
                          <a:latin typeface="Arial" panose="020B0604020202020204" pitchFamily="34" charset="0"/>
                          <a:cs typeface="Arial" panose="020B0604020202020204" pitchFamily="34" charset="0"/>
                        </a:rPr>
                        <a:t>Berechnungs-/ und Belegungstage</a:t>
                      </a:r>
                    </a:p>
                  </a:txBody>
                  <a:tcPr/>
                </a:tc>
                <a:tc>
                  <a:txBody>
                    <a:bodyPr/>
                    <a:lstStyle/>
                    <a:p>
                      <a:r>
                        <a:rPr lang="de-DE" sz="2000" dirty="0">
                          <a:solidFill>
                            <a:srgbClr val="002060"/>
                          </a:solidFill>
                          <a:latin typeface="Arial" panose="020B0604020202020204" pitchFamily="34" charset="0"/>
                          <a:cs typeface="Arial" panose="020B0604020202020204" pitchFamily="34" charset="0"/>
                        </a:rPr>
                        <a:t>120 202 (in </a:t>
                      </a:r>
                      <a:r>
                        <a:rPr lang="de-DE" sz="2000" dirty="0" err="1">
                          <a:solidFill>
                            <a:srgbClr val="002060"/>
                          </a:solidFill>
                          <a:latin typeface="Arial" panose="020B0604020202020204" pitchFamily="34" charset="0"/>
                          <a:cs typeface="Arial" panose="020B0604020202020204" pitchFamily="34" charset="0"/>
                        </a:rPr>
                        <a:t>Tsd</a:t>
                      </a:r>
                      <a:r>
                        <a:rPr lang="de-DE" sz="2000" dirty="0">
                          <a:solidFill>
                            <a:srgbClr val="002060"/>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650449360"/>
                  </a:ext>
                </a:extLst>
              </a:tr>
              <a:tr h="514641">
                <a:tc>
                  <a:txBody>
                    <a:bodyPr/>
                    <a:lstStyle/>
                    <a:p>
                      <a:r>
                        <a:rPr lang="de-DE" sz="2000" dirty="0">
                          <a:solidFill>
                            <a:srgbClr val="002060"/>
                          </a:solidFill>
                          <a:latin typeface="Arial" panose="020B0604020202020204" pitchFamily="34" charset="0"/>
                          <a:cs typeface="Arial" panose="020B0604020202020204" pitchFamily="34" charset="0"/>
                        </a:rPr>
                        <a:t>Durchschnittliche Verweildauer</a:t>
                      </a:r>
                    </a:p>
                  </a:txBody>
                  <a:tcPr/>
                </a:tc>
                <a:tc>
                  <a:txBody>
                    <a:bodyPr/>
                    <a:lstStyle/>
                    <a:p>
                      <a:r>
                        <a:rPr lang="de-DE" sz="2000" dirty="0">
                          <a:solidFill>
                            <a:srgbClr val="002060"/>
                          </a:solidFill>
                          <a:latin typeface="Arial" panose="020B0604020202020204" pitchFamily="34" charset="0"/>
                          <a:cs typeface="Arial" panose="020B0604020202020204" pitchFamily="34" charset="0"/>
                        </a:rPr>
                        <a:t>7,2</a:t>
                      </a:r>
                    </a:p>
                  </a:txBody>
                  <a:tcPr/>
                </a:tc>
                <a:extLst>
                  <a:ext uri="{0D108BD9-81ED-4DB2-BD59-A6C34878D82A}">
                    <a16:rowId xmlns:a16="http://schemas.microsoft.com/office/drawing/2014/main" val="3748792066"/>
                  </a:ext>
                </a:extLst>
              </a:tr>
              <a:tr h="514641">
                <a:tc>
                  <a:txBody>
                    <a:bodyPr/>
                    <a:lstStyle/>
                    <a:p>
                      <a:r>
                        <a:rPr lang="de-DE" sz="2000" dirty="0">
                          <a:solidFill>
                            <a:srgbClr val="002060"/>
                          </a:solidFill>
                          <a:latin typeface="Arial" panose="020B0604020202020204" pitchFamily="34" charset="0"/>
                          <a:cs typeface="Arial" panose="020B0604020202020204" pitchFamily="34" charset="0"/>
                        </a:rPr>
                        <a:t>Durchschnittliche Auslastung</a:t>
                      </a:r>
                    </a:p>
                  </a:txBody>
                  <a:tcPr/>
                </a:tc>
                <a:tc>
                  <a:txBody>
                    <a:bodyPr/>
                    <a:lstStyle/>
                    <a:p>
                      <a:r>
                        <a:rPr lang="de-DE" sz="2000" dirty="0">
                          <a:solidFill>
                            <a:srgbClr val="002060"/>
                          </a:solidFill>
                          <a:latin typeface="Arial" panose="020B0604020202020204" pitchFamily="34" charset="0"/>
                          <a:cs typeface="Arial" panose="020B0604020202020204" pitchFamily="34" charset="0"/>
                        </a:rPr>
                        <a:t>67,3</a:t>
                      </a:r>
                    </a:p>
                  </a:txBody>
                  <a:tcPr/>
                </a:tc>
                <a:extLst>
                  <a:ext uri="{0D108BD9-81ED-4DB2-BD59-A6C34878D82A}">
                    <a16:rowId xmlns:a16="http://schemas.microsoft.com/office/drawing/2014/main" val="2096683109"/>
                  </a:ext>
                </a:extLst>
              </a:tr>
            </a:tbl>
          </a:graphicData>
        </a:graphic>
      </p:graphicFrame>
      <p:sp>
        <p:nvSpPr>
          <p:cNvPr id="6" name="Textfeld 5">
            <a:extLst>
              <a:ext uri="{FF2B5EF4-FFF2-40B4-BE49-F238E27FC236}">
                <a16:creationId xmlns:a16="http://schemas.microsoft.com/office/drawing/2014/main" id="{221621A6-11CC-31E4-E0C3-84B549183475}"/>
              </a:ext>
            </a:extLst>
          </p:cNvPr>
          <p:cNvSpPr txBox="1"/>
          <p:nvPr/>
        </p:nvSpPr>
        <p:spPr>
          <a:xfrm>
            <a:off x="4476750" y="5268094"/>
            <a:ext cx="6096000" cy="738664"/>
          </a:xfrm>
          <a:prstGeom prst="rect">
            <a:avLst/>
          </a:prstGeom>
          <a:noFill/>
        </p:spPr>
        <p:txBody>
          <a:bodyPr wrap="square">
            <a:spAutoFit/>
          </a:bodyPr>
          <a:lstStyle/>
          <a:p>
            <a:r>
              <a:rPr lang="de-DE" sz="1400" dirty="0">
                <a:latin typeface="Arial" panose="020B0604020202020204" pitchFamily="34" charset="0"/>
                <a:cs typeface="Arial" panose="020B0604020202020204" pitchFamily="34" charset="0"/>
                <a:hlinkClick r:id="rId2"/>
              </a:rPr>
              <a:t>https://www.destatis.de/DE/Themen/Gesellschaft-Umwelt/Gesundheit/Krankenhaeuser/Tabellen/gd-krankenhaeuser-jahre.html</a:t>
            </a:r>
            <a:r>
              <a:rPr lang="de-DE" sz="1400" dirty="0">
                <a:latin typeface="Arial" panose="020B0604020202020204" pitchFamily="34" charset="0"/>
                <a:cs typeface="Arial" panose="020B0604020202020204" pitchFamily="34" charset="0"/>
              </a:rPr>
              <a:t>; abgerufen am 11.07.2022</a:t>
            </a:r>
          </a:p>
        </p:txBody>
      </p:sp>
    </p:spTree>
    <p:extLst>
      <p:ext uri="{BB962C8B-B14F-4D97-AF65-F5344CB8AC3E}">
        <p14:creationId xmlns:p14="http://schemas.microsoft.com/office/powerpoint/2010/main" val="826895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DCFBB6-54CD-608A-AE62-AD168F172F83}"/>
              </a:ext>
            </a:extLst>
          </p:cNvPr>
          <p:cNvSpPr>
            <a:spLocks noGrp="1"/>
          </p:cNvSpPr>
          <p:nvPr>
            <p:ph type="title"/>
          </p:nvPr>
        </p:nvSpPr>
        <p:spPr>
          <a:xfrm>
            <a:off x="838200" y="441325"/>
            <a:ext cx="10515600" cy="3625850"/>
          </a:xfrm>
        </p:spPr>
        <p:txBody>
          <a:bodyPr>
            <a:normAutofit/>
          </a:bodyPr>
          <a:lstStyle/>
          <a:p>
            <a:br>
              <a:rPr lang="de-DE" dirty="0"/>
            </a:br>
            <a:br>
              <a:rPr lang="de-DE" dirty="0"/>
            </a:br>
            <a:endParaRPr lang="de-DE" dirty="0"/>
          </a:p>
        </p:txBody>
      </p:sp>
      <p:sp>
        <p:nvSpPr>
          <p:cNvPr id="3" name="Fußzeilenplatzhalter 2">
            <a:extLst>
              <a:ext uri="{FF2B5EF4-FFF2-40B4-BE49-F238E27FC236}">
                <a16:creationId xmlns:a16="http://schemas.microsoft.com/office/drawing/2014/main" id="{E17EDCBD-F509-5A2C-E0E6-97466A34A15F}"/>
              </a:ext>
            </a:extLst>
          </p:cNvPr>
          <p:cNvSpPr>
            <a:spLocks noGrp="1"/>
          </p:cNvSpPr>
          <p:nvPr>
            <p:ph type="ftr" sz="quarter" idx="11"/>
          </p:nvPr>
        </p:nvSpPr>
        <p:spPr/>
        <p:txBody>
          <a:bodyPr/>
          <a:lstStyle/>
          <a:p>
            <a:r>
              <a:rPr lang="de-DE"/>
              <a:t>Ines Hoffmann B.A.</a:t>
            </a:r>
          </a:p>
        </p:txBody>
      </p:sp>
      <p:graphicFrame>
        <p:nvGraphicFramePr>
          <p:cNvPr id="4" name="Diagramm 3">
            <a:extLst>
              <a:ext uri="{FF2B5EF4-FFF2-40B4-BE49-F238E27FC236}">
                <a16:creationId xmlns:a16="http://schemas.microsoft.com/office/drawing/2014/main" id="{7657B66E-171C-5BAD-2B24-0A6998494993}"/>
              </a:ext>
            </a:extLst>
          </p:cNvPr>
          <p:cNvGraphicFramePr/>
          <p:nvPr>
            <p:extLst>
              <p:ext uri="{D42A27DB-BD31-4B8C-83A1-F6EECF244321}">
                <p14:modId xmlns:p14="http://schemas.microsoft.com/office/powerpoint/2010/main" val="189125175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6455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18D14540-4640-47FD-821E-4B3AD805E00A}"/>
              </a:ext>
            </a:extLst>
          </p:cNvPr>
          <p:cNvSpPr>
            <a:spLocks noGrp="1" noChangeArrowheads="1"/>
          </p:cNvSpPr>
          <p:nvPr>
            <p:ph type="title"/>
          </p:nvPr>
        </p:nvSpPr>
        <p:spPr bwMode="auto">
          <a:xfrm>
            <a:off x="367508" y="1211292"/>
            <a:ext cx="11000127"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tx1"/>
                </a:solidFill>
                <a:effectLst/>
                <a:latin typeface="Arial" panose="020B0604020202020204" pitchFamily="34" charset="0"/>
              </a:rPr>
              <a:t>§ 108 SGB V Zugelassene Krankenhäuser</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panose="020B0604020202020204" pitchFamily="34" charset="0"/>
              </a:rPr>
              <a:t>Die Krankenkassen dürfen Krankenhausbehandlung nur durch folgende Krankenhäuser (zugelassene Krankenhäuser) </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erbringen lassen:</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panose="020B0604020202020204" pitchFamily="34" charset="0"/>
              </a:rPr>
              <a:t>1.</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panose="020B0604020202020204" pitchFamily="34" charset="0"/>
              </a:rPr>
              <a:t>Krankenhäuser, die nach den landesrechtlichen Vorschriften als Hochschulklinik anerkannt sind,</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panose="020B0604020202020204" pitchFamily="34" charset="0"/>
              </a:rPr>
              <a:t>2.</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panose="020B0604020202020204" pitchFamily="34" charset="0"/>
              </a:rPr>
              <a:t>Krankenhäuser, die in den Krankenhausplan eines Landes aufgenommen sind (Plankrankenhäuser), oder</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panose="020B0604020202020204" pitchFamily="34" charset="0"/>
              </a:rPr>
              <a:t>3.</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panose="020B0604020202020204" pitchFamily="34" charset="0"/>
              </a:rPr>
              <a:t>Krankenhäuser, die einen Versorgungsvertrag mit den Landesverbänden der Krankenkassen </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und den Verbänden der Ersatzkassen abgeschlossen haben.</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1" u="none" strike="noStrike" cap="none" normalizeH="0" baseline="0" dirty="0">
                <a:ln>
                  <a:noFill/>
                </a:ln>
                <a:solidFill>
                  <a:schemeClr val="tx1"/>
                </a:solidFill>
                <a:effectLst/>
                <a:latin typeface="Arial" panose="020B0604020202020204" pitchFamily="34" charset="0"/>
              </a:rPr>
              <a:t>(Quelle: </a:t>
            </a:r>
            <a:r>
              <a:rPr lang="de-DE" altLang="de-DE" sz="1600" i="1" dirty="0">
                <a:solidFill>
                  <a:schemeClr val="tx1"/>
                </a:solidFill>
                <a:latin typeface="Arial" panose="020B0604020202020204" pitchFamily="34" charset="0"/>
                <a:hlinkClick r:id="rId2"/>
              </a:rPr>
              <a:t>https://www.sozialgesetzbuch-sgb.de/sgbv/108.html</a:t>
            </a:r>
            <a:r>
              <a:rPr lang="de-DE" altLang="de-DE" sz="1600" i="1" dirty="0">
                <a:solidFill>
                  <a:schemeClr val="tx1"/>
                </a:solidFill>
                <a:latin typeface="Arial" panose="020B0604020202020204" pitchFamily="34" charset="0"/>
              </a:rPr>
              <a:t>, 10.09.2019)</a:t>
            </a:r>
            <a:endParaRPr kumimoji="0" lang="de-DE" altLang="de-DE" sz="1600" b="0" i="1"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4" name="Fußzeilenplatzhalter 3">
            <a:extLst>
              <a:ext uri="{FF2B5EF4-FFF2-40B4-BE49-F238E27FC236}">
                <a16:creationId xmlns:a16="http://schemas.microsoft.com/office/drawing/2014/main" id="{CB8723F6-9867-45E8-BB13-D9746622BC48}"/>
              </a:ext>
            </a:extLst>
          </p:cNvPr>
          <p:cNvSpPr>
            <a:spLocks noGrp="1"/>
          </p:cNvSpPr>
          <p:nvPr>
            <p:ph type="ftr" sz="quarter" idx="11"/>
          </p:nvPr>
        </p:nvSpPr>
        <p:spPr/>
        <p:txBody>
          <a:bodyPr/>
          <a:lstStyle/>
          <a:p>
            <a:r>
              <a:rPr lang="de-DE" dirty="0"/>
              <a:t>Ines Hoffmann B.A.</a:t>
            </a:r>
          </a:p>
        </p:txBody>
      </p:sp>
    </p:spTree>
    <p:extLst>
      <p:ext uri="{BB962C8B-B14F-4D97-AF65-F5344CB8AC3E}">
        <p14:creationId xmlns:p14="http://schemas.microsoft.com/office/powerpoint/2010/main" val="3192784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7A8BE78-C9D6-442C-A8E5-63C60F848486}"/>
              </a:ext>
            </a:extLst>
          </p:cNvPr>
          <p:cNvSpPr>
            <a:spLocks noGrp="1" noChangeArrowheads="1"/>
          </p:cNvSpPr>
          <p:nvPr>
            <p:ph type="title"/>
          </p:nvPr>
        </p:nvSpPr>
        <p:spPr bwMode="auto">
          <a:xfrm>
            <a:off x="838200" y="1325802"/>
            <a:ext cx="10081606"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tx1"/>
                </a:solidFill>
                <a:effectLst/>
                <a:latin typeface="Arial" panose="020B0604020202020204" pitchFamily="34" charset="0"/>
              </a:rPr>
              <a:t>§ 107 SGB V Krankenhäuser, Vorsorge- oder Rehabilitationseinrichtungen</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800" b="0" i="0" u="none" strike="noStrike" cap="none" normalizeH="0" baseline="0" dirty="0">
                <a:ln>
                  <a:noFill/>
                </a:ln>
                <a:solidFill>
                  <a:schemeClr val="tx1"/>
                </a:solidFill>
                <a:effectLst/>
                <a:latin typeface="Arial" panose="020B0604020202020204" pitchFamily="34" charset="0"/>
              </a:rPr>
              <a:t>(1) Krankenhäuser im Sinne dieses Gesetzbuchs sind Einrichtungen, die</a:t>
            </a: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panose="020B0604020202020204" pitchFamily="34" charset="0"/>
              </a:rPr>
              <a:t>1.</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panose="020B0604020202020204" pitchFamily="34" charset="0"/>
              </a:rPr>
              <a:t>der Krankenhausbehandlung oder Geburtshilfe dienen,</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panose="020B0604020202020204" pitchFamily="34" charset="0"/>
              </a:rPr>
              <a:t>2.</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panose="020B0604020202020204" pitchFamily="34" charset="0"/>
              </a:rPr>
              <a:t>fachlich-medizinisch unter ständiger ärztlicher Leitung stehen, über ausreichende, </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ihrem Versorgungsauftrag entsprechende diagnostische und therapeutische Möglichkeiten verfügen</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 und nach wissenschaftlich anerkannten Methoden arbeiten,</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panose="020B0604020202020204" pitchFamily="34" charset="0"/>
              </a:rPr>
              <a:t>3.</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panose="020B0604020202020204" pitchFamily="34" charset="0"/>
              </a:rPr>
              <a:t>mit Hilfe von jederzeit verfügbarem ärztlichem, Pflege-, Funktions- und medizinisch-technischem </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Personal darauf eingerichtet sind, vorwiegend durch ärztliche und pflegerische Hilfeleistung Krankheiten</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 der Patienten zu erkennen, zu heilen, ihre Verschlimmerung zu verhüten, Krankheitsbeschwerden zu </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lindern oder Geburtshilfe zu leisten,</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panose="020B0604020202020204" pitchFamily="34" charset="0"/>
              </a:rPr>
              <a:t>und in denen</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panose="020B0604020202020204" pitchFamily="34" charset="0"/>
              </a:rPr>
              <a:t>4.</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panose="020B0604020202020204" pitchFamily="34" charset="0"/>
              </a:rPr>
              <a:t>die Patienten untergebracht und verpflegt werden können.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5" name="Fußzeilenplatzhalter 4">
            <a:extLst>
              <a:ext uri="{FF2B5EF4-FFF2-40B4-BE49-F238E27FC236}">
                <a16:creationId xmlns:a16="http://schemas.microsoft.com/office/drawing/2014/main" id="{A9191AE6-B7C3-4B17-8CAA-84C66BFAC4D6}"/>
              </a:ext>
            </a:extLst>
          </p:cNvPr>
          <p:cNvSpPr>
            <a:spLocks noGrp="1"/>
          </p:cNvSpPr>
          <p:nvPr>
            <p:ph type="ftr" sz="quarter" idx="11"/>
          </p:nvPr>
        </p:nvSpPr>
        <p:spPr/>
        <p:txBody>
          <a:bodyPr/>
          <a:lstStyle/>
          <a:p>
            <a:r>
              <a:rPr lang="de-DE" dirty="0"/>
              <a:t>Ines Hoffmann B.A.</a:t>
            </a:r>
          </a:p>
        </p:txBody>
      </p:sp>
    </p:spTree>
    <p:extLst>
      <p:ext uri="{BB962C8B-B14F-4D97-AF65-F5344CB8AC3E}">
        <p14:creationId xmlns:p14="http://schemas.microsoft.com/office/powerpoint/2010/main" val="3203678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FC5435EF-E02D-446C-BC41-F986421BB89D}"/>
              </a:ext>
            </a:extLst>
          </p:cNvPr>
          <p:cNvSpPr>
            <a:spLocks noGrp="1" noChangeArrowheads="1"/>
          </p:cNvSpPr>
          <p:nvPr>
            <p:ph type="title"/>
          </p:nvPr>
        </p:nvSpPr>
        <p:spPr bwMode="auto">
          <a:xfrm>
            <a:off x="838200" y="400938"/>
            <a:ext cx="92240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Arial" panose="020B0604020202020204" pitchFamily="34" charset="0"/>
              </a:rPr>
              <a:t>(2) Vorsorge- oder Rehabilitationseinrichtungen im Sinne dieses Gesetzbuchs sind Einrichtungen, die</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Arial" panose="020B0604020202020204" pitchFamily="34" charset="0"/>
              </a:rPr>
              <a:t>1.</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Arial" panose="020B0604020202020204" pitchFamily="34" charset="0"/>
              </a:rPr>
              <a:t>der stationären Behandlung der Patienten dienen, um</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Arial" panose="020B0604020202020204" pitchFamily="34" charset="0"/>
              </a:rPr>
              <a:t>a)</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Arial" panose="020B0604020202020204" pitchFamily="34" charset="0"/>
              </a:rPr>
              <a:t>eine Schwächung der Gesundheit, die in absehbarer Zeit voraussichtlich zu einer </a:t>
            </a:r>
            <a:br>
              <a:rPr kumimoji="0" lang="de-DE" altLang="de-DE" sz="1400" b="0" i="0" u="none" strike="noStrike" cap="none" normalizeH="0" baseline="0" dirty="0">
                <a:ln>
                  <a:noFill/>
                </a:ln>
                <a:solidFill>
                  <a:schemeClr val="tx1"/>
                </a:solidFill>
                <a:effectLst/>
                <a:latin typeface="Arial" panose="020B0604020202020204" pitchFamily="34" charset="0"/>
              </a:rPr>
            </a:br>
            <a:r>
              <a:rPr kumimoji="0" lang="de-DE" altLang="de-DE" sz="1400" b="0" i="0" u="none" strike="noStrike" cap="none" normalizeH="0" baseline="0" dirty="0">
                <a:ln>
                  <a:noFill/>
                </a:ln>
                <a:solidFill>
                  <a:schemeClr val="tx1"/>
                </a:solidFill>
                <a:effectLst/>
                <a:latin typeface="Arial" panose="020B0604020202020204" pitchFamily="34" charset="0"/>
              </a:rPr>
              <a:t>Krankheit führen würde, zu beseitigen oder einer Gefährdung der gesundheitlichen Entwicklung </a:t>
            </a:r>
            <a:br>
              <a:rPr kumimoji="0" lang="de-DE" altLang="de-DE" sz="1400" b="0" i="0" u="none" strike="noStrike" cap="none" normalizeH="0" baseline="0" dirty="0">
                <a:ln>
                  <a:noFill/>
                </a:ln>
                <a:solidFill>
                  <a:schemeClr val="tx1"/>
                </a:solidFill>
                <a:effectLst/>
                <a:latin typeface="Arial" panose="020B0604020202020204" pitchFamily="34" charset="0"/>
              </a:rPr>
            </a:br>
            <a:r>
              <a:rPr kumimoji="0" lang="de-DE" altLang="de-DE" sz="1400" b="0" i="0" u="none" strike="noStrike" cap="none" normalizeH="0" baseline="0" dirty="0">
                <a:ln>
                  <a:noFill/>
                </a:ln>
                <a:solidFill>
                  <a:schemeClr val="tx1"/>
                </a:solidFill>
                <a:effectLst/>
                <a:latin typeface="Arial" panose="020B0604020202020204" pitchFamily="34" charset="0"/>
              </a:rPr>
              <a:t>eines Kindes entgegenzuwirken (Vorsorge) oder</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Arial" panose="020B0604020202020204" pitchFamily="34" charset="0"/>
              </a:rPr>
              <a:t>b)</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Arial" panose="020B0604020202020204" pitchFamily="34" charset="0"/>
              </a:rPr>
              <a:t>eine Krankheit zu heilen, ihre Verschlimmerung zu verhüten oder Krankheitsbeschwerden </a:t>
            </a:r>
            <a:br>
              <a:rPr kumimoji="0" lang="de-DE" altLang="de-DE" sz="1400" b="0" i="0" u="none" strike="noStrike" cap="none" normalizeH="0" baseline="0" dirty="0">
                <a:ln>
                  <a:noFill/>
                </a:ln>
                <a:solidFill>
                  <a:schemeClr val="tx1"/>
                </a:solidFill>
                <a:effectLst/>
                <a:latin typeface="Arial" panose="020B0604020202020204" pitchFamily="34" charset="0"/>
              </a:rPr>
            </a:br>
            <a:r>
              <a:rPr kumimoji="0" lang="de-DE" altLang="de-DE" sz="1400" b="0" i="0" u="none" strike="noStrike" cap="none" normalizeH="0" baseline="0" dirty="0">
                <a:ln>
                  <a:noFill/>
                </a:ln>
                <a:solidFill>
                  <a:schemeClr val="tx1"/>
                </a:solidFill>
                <a:effectLst/>
                <a:latin typeface="Arial" panose="020B0604020202020204" pitchFamily="34" charset="0"/>
              </a:rPr>
              <a:t>zu lindern oder im </a:t>
            </a:r>
            <a:r>
              <a:rPr kumimoji="0" lang="de-DE" altLang="de-DE" sz="1400" b="0" i="0" u="none" strike="noStrike" cap="none" normalizeH="0" baseline="0" dirty="0" err="1">
                <a:ln>
                  <a:noFill/>
                </a:ln>
                <a:solidFill>
                  <a:schemeClr val="tx1"/>
                </a:solidFill>
                <a:effectLst/>
                <a:latin typeface="Arial" panose="020B0604020202020204" pitchFamily="34" charset="0"/>
              </a:rPr>
              <a:t>Anschluß</a:t>
            </a:r>
            <a:r>
              <a:rPr kumimoji="0" lang="de-DE" altLang="de-DE" sz="1400" b="0" i="0" u="none" strike="noStrike" cap="none" normalizeH="0" baseline="0" dirty="0">
                <a:ln>
                  <a:noFill/>
                </a:ln>
                <a:solidFill>
                  <a:schemeClr val="tx1"/>
                </a:solidFill>
                <a:effectLst/>
                <a:latin typeface="Arial" panose="020B0604020202020204" pitchFamily="34" charset="0"/>
              </a:rPr>
              <a:t> an Krankenhausbehandlung den dabei erzielten Behandlungserfolg </a:t>
            </a:r>
            <a:br>
              <a:rPr kumimoji="0" lang="de-DE" altLang="de-DE" sz="1400" b="0" i="0" u="none" strike="noStrike" cap="none" normalizeH="0" baseline="0" dirty="0">
                <a:ln>
                  <a:noFill/>
                </a:ln>
                <a:solidFill>
                  <a:schemeClr val="tx1"/>
                </a:solidFill>
                <a:effectLst/>
                <a:latin typeface="Arial" panose="020B0604020202020204" pitchFamily="34" charset="0"/>
              </a:rPr>
            </a:br>
            <a:r>
              <a:rPr kumimoji="0" lang="de-DE" altLang="de-DE" sz="1400" b="0" i="0" u="none" strike="noStrike" cap="none" normalizeH="0" baseline="0" dirty="0">
                <a:ln>
                  <a:noFill/>
                </a:ln>
                <a:solidFill>
                  <a:schemeClr val="tx1"/>
                </a:solidFill>
                <a:effectLst/>
                <a:latin typeface="Arial" panose="020B0604020202020204" pitchFamily="34" charset="0"/>
              </a:rPr>
              <a:t>zu sichern oder zu festigen, auch mit dem Ziel, eine drohende Behinderung oder </a:t>
            </a:r>
            <a:br>
              <a:rPr kumimoji="0" lang="de-DE" altLang="de-DE" sz="1400" b="0" i="0" u="none" strike="noStrike" cap="none" normalizeH="0" baseline="0" dirty="0">
                <a:ln>
                  <a:noFill/>
                </a:ln>
                <a:solidFill>
                  <a:schemeClr val="tx1"/>
                </a:solidFill>
                <a:effectLst/>
                <a:latin typeface="Arial" panose="020B0604020202020204" pitchFamily="34" charset="0"/>
              </a:rPr>
            </a:br>
            <a:r>
              <a:rPr kumimoji="0" lang="de-DE" altLang="de-DE" sz="1400" b="0" i="0" u="none" strike="noStrike" cap="none" normalizeH="0" baseline="0" dirty="0">
                <a:ln>
                  <a:noFill/>
                </a:ln>
                <a:solidFill>
                  <a:schemeClr val="tx1"/>
                </a:solidFill>
                <a:effectLst/>
                <a:latin typeface="Arial" panose="020B0604020202020204" pitchFamily="34" charset="0"/>
              </a:rPr>
              <a:t>Pflegebedürftigkeit abzuwenden, zu beseitigen, zu mindern, auszugleichen, </a:t>
            </a:r>
            <a:br>
              <a:rPr kumimoji="0" lang="de-DE" altLang="de-DE" sz="1400" b="0" i="0" u="none" strike="noStrike" cap="none" normalizeH="0" baseline="0" dirty="0">
                <a:ln>
                  <a:noFill/>
                </a:ln>
                <a:solidFill>
                  <a:schemeClr val="tx1"/>
                </a:solidFill>
                <a:effectLst/>
                <a:latin typeface="Arial" panose="020B0604020202020204" pitchFamily="34" charset="0"/>
              </a:rPr>
            </a:br>
            <a:r>
              <a:rPr kumimoji="0" lang="de-DE" altLang="de-DE" sz="1400" b="0" i="0" u="none" strike="noStrike" cap="none" normalizeH="0" baseline="0" dirty="0">
                <a:ln>
                  <a:noFill/>
                </a:ln>
                <a:solidFill>
                  <a:schemeClr val="tx1"/>
                </a:solidFill>
                <a:effectLst/>
                <a:latin typeface="Arial" panose="020B0604020202020204" pitchFamily="34" charset="0"/>
              </a:rPr>
              <a:t>ihre Verschlimmerung zu verhüten oder ihre Folgen zu mildern (Rehabilitation), </a:t>
            </a:r>
            <a:br>
              <a:rPr kumimoji="0" lang="de-DE" altLang="de-DE" sz="1400" b="0" i="0" u="none" strike="noStrike" cap="none" normalizeH="0" baseline="0" dirty="0">
                <a:ln>
                  <a:noFill/>
                </a:ln>
                <a:solidFill>
                  <a:schemeClr val="tx1"/>
                </a:solidFill>
                <a:effectLst/>
                <a:latin typeface="Arial" panose="020B0604020202020204" pitchFamily="34" charset="0"/>
              </a:rPr>
            </a:br>
            <a:r>
              <a:rPr kumimoji="0" lang="de-DE" altLang="de-DE" sz="1400" b="0" i="0" u="none" strike="noStrike" cap="none" normalizeH="0" baseline="0" dirty="0">
                <a:ln>
                  <a:noFill/>
                </a:ln>
                <a:solidFill>
                  <a:schemeClr val="tx1"/>
                </a:solidFill>
                <a:effectLst/>
                <a:latin typeface="Arial" panose="020B0604020202020204" pitchFamily="34" charset="0"/>
              </a:rPr>
              <a:t>wobei Leistungen der aktivierenden Pflege nicht von den Krankenkassen übernommen werden dürfen.</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Arial" panose="020B0604020202020204" pitchFamily="34" charset="0"/>
              </a:rPr>
              <a:t>2.</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Arial" panose="020B0604020202020204" pitchFamily="34" charset="0"/>
              </a:rPr>
              <a:t>fachlich-medizinisch unter ständiger ärztlicher Verantwortung und unter Mitwirkung von </a:t>
            </a:r>
            <a:br>
              <a:rPr kumimoji="0" lang="de-DE" altLang="de-DE" sz="1400" b="0" i="0" u="none" strike="noStrike" cap="none" normalizeH="0" baseline="0" dirty="0">
                <a:ln>
                  <a:noFill/>
                </a:ln>
                <a:solidFill>
                  <a:schemeClr val="tx1"/>
                </a:solidFill>
                <a:effectLst/>
                <a:latin typeface="Arial" panose="020B0604020202020204" pitchFamily="34" charset="0"/>
              </a:rPr>
            </a:br>
            <a:r>
              <a:rPr kumimoji="0" lang="de-DE" altLang="de-DE" sz="1400" b="0" i="0" u="none" strike="noStrike" cap="none" normalizeH="0" baseline="0" dirty="0">
                <a:ln>
                  <a:noFill/>
                </a:ln>
                <a:solidFill>
                  <a:schemeClr val="tx1"/>
                </a:solidFill>
                <a:effectLst/>
                <a:latin typeface="Arial" panose="020B0604020202020204" pitchFamily="34" charset="0"/>
              </a:rPr>
              <a:t>besonders geschultem Personal darauf eingerichtet sind, den Gesundheitszustand der Patienten </a:t>
            </a:r>
            <a:br>
              <a:rPr kumimoji="0" lang="de-DE" altLang="de-DE" sz="1400" b="0" i="0" u="none" strike="noStrike" cap="none" normalizeH="0" baseline="0" dirty="0">
                <a:ln>
                  <a:noFill/>
                </a:ln>
                <a:solidFill>
                  <a:schemeClr val="tx1"/>
                </a:solidFill>
                <a:effectLst/>
                <a:latin typeface="Arial" panose="020B0604020202020204" pitchFamily="34" charset="0"/>
              </a:rPr>
            </a:br>
            <a:r>
              <a:rPr kumimoji="0" lang="de-DE" altLang="de-DE" sz="1400" b="0" i="0" u="none" strike="noStrike" cap="none" normalizeH="0" baseline="0" dirty="0">
                <a:ln>
                  <a:noFill/>
                </a:ln>
                <a:solidFill>
                  <a:schemeClr val="tx1"/>
                </a:solidFill>
                <a:effectLst/>
                <a:latin typeface="Arial" panose="020B0604020202020204" pitchFamily="34" charset="0"/>
              </a:rPr>
              <a:t>nach einem ärztlichen Behandlungsplan vorwiegend durch Anwendung von Heilmitteln </a:t>
            </a:r>
            <a:br>
              <a:rPr kumimoji="0" lang="de-DE" altLang="de-DE" sz="1400" b="0" i="0" u="none" strike="noStrike" cap="none" normalizeH="0" baseline="0" dirty="0">
                <a:ln>
                  <a:noFill/>
                </a:ln>
                <a:solidFill>
                  <a:schemeClr val="tx1"/>
                </a:solidFill>
                <a:effectLst/>
                <a:latin typeface="Arial" panose="020B0604020202020204" pitchFamily="34" charset="0"/>
              </a:rPr>
            </a:br>
            <a:r>
              <a:rPr kumimoji="0" lang="de-DE" altLang="de-DE" sz="1400" b="0" i="0" u="none" strike="noStrike" cap="none" normalizeH="0" baseline="0" dirty="0">
                <a:ln>
                  <a:noFill/>
                </a:ln>
                <a:solidFill>
                  <a:schemeClr val="tx1"/>
                </a:solidFill>
                <a:effectLst/>
                <a:latin typeface="Arial" panose="020B0604020202020204" pitchFamily="34" charset="0"/>
              </a:rPr>
              <a:t>einschließlich Krankengymnastik, Bewegungstherapie, Sprachtherapie oder Arbeits- und </a:t>
            </a:r>
            <a:br>
              <a:rPr kumimoji="0" lang="de-DE" altLang="de-DE" sz="1400" b="0" i="0" u="none" strike="noStrike" cap="none" normalizeH="0" baseline="0" dirty="0">
                <a:ln>
                  <a:noFill/>
                </a:ln>
                <a:solidFill>
                  <a:schemeClr val="tx1"/>
                </a:solidFill>
                <a:effectLst/>
                <a:latin typeface="Arial" panose="020B0604020202020204" pitchFamily="34" charset="0"/>
              </a:rPr>
            </a:br>
            <a:r>
              <a:rPr kumimoji="0" lang="de-DE" altLang="de-DE" sz="1400" b="0" i="0" u="none" strike="noStrike" cap="none" normalizeH="0" baseline="0" dirty="0">
                <a:ln>
                  <a:noFill/>
                </a:ln>
                <a:solidFill>
                  <a:schemeClr val="tx1"/>
                </a:solidFill>
                <a:effectLst/>
                <a:latin typeface="Arial" panose="020B0604020202020204" pitchFamily="34" charset="0"/>
              </a:rPr>
              <a:t>Beschäftigungstherapie, ferner durch andere geeignete Hilfen, auch durch geistige und seelische </a:t>
            </a:r>
            <a:br>
              <a:rPr kumimoji="0" lang="de-DE" altLang="de-DE" sz="1400" b="0" i="0" u="none" strike="noStrike" cap="none" normalizeH="0" baseline="0" dirty="0">
                <a:ln>
                  <a:noFill/>
                </a:ln>
                <a:solidFill>
                  <a:schemeClr val="tx1"/>
                </a:solidFill>
                <a:effectLst/>
                <a:latin typeface="Arial" panose="020B0604020202020204" pitchFamily="34" charset="0"/>
              </a:rPr>
            </a:br>
            <a:r>
              <a:rPr kumimoji="0" lang="de-DE" altLang="de-DE" sz="1400" b="0" i="0" u="none" strike="noStrike" cap="none" normalizeH="0" baseline="0" dirty="0">
                <a:ln>
                  <a:noFill/>
                </a:ln>
                <a:solidFill>
                  <a:schemeClr val="tx1"/>
                </a:solidFill>
                <a:effectLst/>
                <a:latin typeface="Arial" panose="020B0604020202020204" pitchFamily="34" charset="0"/>
              </a:rPr>
              <a:t>Einwirkungen, zu verbessern und den Patienten bei der Entwicklung eigener Abwehr- und Heilungskräfte</a:t>
            </a:r>
            <a:br>
              <a:rPr kumimoji="0" lang="de-DE" altLang="de-DE" sz="1400" b="0" i="0" u="none" strike="noStrike" cap="none" normalizeH="0" baseline="0" dirty="0">
                <a:ln>
                  <a:noFill/>
                </a:ln>
                <a:solidFill>
                  <a:schemeClr val="tx1"/>
                </a:solidFill>
                <a:effectLst/>
                <a:latin typeface="Arial" panose="020B0604020202020204" pitchFamily="34" charset="0"/>
              </a:rPr>
            </a:br>
            <a:r>
              <a:rPr kumimoji="0" lang="de-DE" altLang="de-DE" sz="1400" b="0" i="0" u="none" strike="noStrike" cap="none" normalizeH="0" baseline="0" dirty="0">
                <a:ln>
                  <a:noFill/>
                </a:ln>
                <a:solidFill>
                  <a:schemeClr val="tx1"/>
                </a:solidFill>
                <a:effectLst/>
                <a:latin typeface="Arial" panose="020B0604020202020204" pitchFamily="34" charset="0"/>
              </a:rPr>
              <a:t>zu helfen,</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Arial" panose="020B0604020202020204" pitchFamily="34" charset="0"/>
              </a:rPr>
              <a:t>und in denen</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Arial" panose="020B0604020202020204" pitchFamily="34" charset="0"/>
              </a:rPr>
              <a:t>3.</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Arial" panose="020B0604020202020204" pitchFamily="34" charset="0"/>
              </a:rPr>
              <a:t>die Patienten untergebracht und verpflegt werden können.</a:t>
            </a:r>
            <a:br>
              <a:rPr kumimoji="0" lang="de-DE" altLang="de-DE" sz="1400" b="0" i="0" u="none" strike="noStrike" cap="none" normalizeH="0" baseline="0" dirty="0">
                <a:ln>
                  <a:noFill/>
                </a:ln>
                <a:solidFill>
                  <a:schemeClr val="tx1"/>
                </a:solidFill>
                <a:effectLst/>
                <a:latin typeface="Arial" panose="020B0604020202020204" pitchFamily="34" charset="0"/>
              </a:rPr>
            </a:br>
            <a:r>
              <a:rPr lang="de-DE" altLang="de-DE" sz="1400" dirty="0">
                <a:solidFill>
                  <a:schemeClr val="tx1"/>
                </a:solidFill>
                <a:latin typeface="Arial" panose="020B0604020202020204" pitchFamily="34" charset="0"/>
              </a:rPr>
              <a:t>(Quelle: </a:t>
            </a:r>
            <a:r>
              <a:rPr lang="de-DE" altLang="de-DE" sz="1400" dirty="0">
                <a:solidFill>
                  <a:schemeClr val="tx1"/>
                </a:solidFill>
                <a:latin typeface="Arial" panose="020B0604020202020204" pitchFamily="34" charset="0"/>
                <a:hlinkClick r:id="rId2"/>
              </a:rPr>
              <a:t>https://www.sozialgesetzbuch-sgb.de/sgbv/107.html</a:t>
            </a:r>
            <a:r>
              <a:rPr lang="de-DE" altLang="de-DE" sz="1400" dirty="0">
                <a:solidFill>
                  <a:schemeClr val="tx1"/>
                </a:solidFill>
                <a:latin typeface="Arial" panose="020B0604020202020204" pitchFamily="34" charset="0"/>
              </a:rPr>
              <a:t>, 10.09.2019)</a:t>
            </a:r>
            <a:endParaRPr kumimoji="0" lang="de-DE" altLang="de-DE"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4" name="Fußzeilenplatzhalter 3">
            <a:extLst>
              <a:ext uri="{FF2B5EF4-FFF2-40B4-BE49-F238E27FC236}">
                <a16:creationId xmlns:a16="http://schemas.microsoft.com/office/drawing/2014/main" id="{0948F1CB-14A3-439B-BD36-598FA2AEA79F}"/>
              </a:ext>
            </a:extLst>
          </p:cNvPr>
          <p:cNvSpPr>
            <a:spLocks noGrp="1"/>
          </p:cNvSpPr>
          <p:nvPr>
            <p:ph type="ftr" sz="quarter" idx="11"/>
          </p:nvPr>
        </p:nvSpPr>
        <p:spPr/>
        <p:txBody>
          <a:bodyPr/>
          <a:lstStyle/>
          <a:p>
            <a:r>
              <a:rPr lang="de-DE"/>
              <a:t>Ines Hoffmann B.A.</a:t>
            </a:r>
          </a:p>
        </p:txBody>
      </p:sp>
    </p:spTree>
    <p:extLst>
      <p:ext uri="{BB962C8B-B14F-4D97-AF65-F5344CB8AC3E}">
        <p14:creationId xmlns:p14="http://schemas.microsoft.com/office/powerpoint/2010/main" val="131664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13A68D-FCC0-4CFB-8578-D75F139CB9CD}"/>
              </a:ext>
            </a:extLst>
          </p:cNvPr>
          <p:cNvSpPr>
            <a:spLocks noGrp="1"/>
          </p:cNvSpPr>
          <p:nvPr>
            <p:ph type="title"/>
          </p:nvPr>
        </p:nvSpPr>
        <p:spPr>
          <a:xfrm>
            <a:off x="838200" y="365125"/>
            <a:ext cx="10515600" cy="4902200"/>
          </a:xfrm>
        </p:spPr>
        <p:txBody>
          <a:bodyPr>
            <a:normAutofit/>
          </a:bodyPr>
          <a:lstStyle/>
          <a:p>
            <a:r>
              <a:rPr lang="de-DE" dirty="0">
                <a:effectLst/>
                <a:latin typeface="Arial" panose="020B0604020202020204" pitchFamily="34" charset="0"/>
                <a:cs typeface="Arial" panose="020B0604020202020204" pitchFamily="34" charset="0"/>
              </a:rPr>
              <a:t>Wie wird ein Krankenhaus finanziert?</a:t>
            </a:r>
            <a:br>
              <a:rPr lang="de-DE" dirty="0">
                <a:effectLst/>
                <a:latin typeface="Arial" panose="020B0604020202020204" pitchFamily="34" charset="0"/>
                <a:cs typeface="Arial" panose="020B0604020202020204" pitchFamily="34" charset="0"/>
              </a:rPr>
            </a:br>
            <a:br>
              <a:rPr lang="de-DE" dirty="0">
                <a:effectLst/>
                <a:latin typeface="Arial" panose="020B0604020202020204" pitchFamily="34" charset="0"/>
                <a:cs typeface="Arial" panose="020B0604020202020204" pitchFamily="34" charset="0"/>
              </a:rPr>
            </a:br>
            <a:r>
              <a:rPr lang="de-DE" sz="2200" dirty="0">
                <a:effectLst/>
                <a:latin typeface="Arial" panose="020B0604020202020204" pitchFamily="34" charset="0"/>
                <a:cs typeface="Arial" panose="020B0604020202020204" pitchFamily="34" charset="0"/>
              </a:rPr>
              <a:t>Die Krankenhausfinanzierung erfolgt in Deutschland nach dem Prinzip der "dualen </a:t>
            </a:r>
            <a:r>
              <a:rPr lang="de-DE" sz="2200" b="1" dirty="0">
                <a:effectLst/>
                <a:latin typeface="Arial" panose="020B0604020202020204" pitchFamily="34" charset="0"/>
                <a:cs typeface="Arial" panose="020B0604020202020204" pitchFamily="34" charset="0"/>
              </a:rPr>
              <a:t>Finanzierung</a:t>
            </a:r>
            <a:r>
              <a:rPr lang="de-DE" sz="2200" dirty="0">
                <a:effectLst/>
                <a:latin typeface="Arial" panose="020B0604020202020204" pitchFamily="34" charset="0"/>
                <a:cs typeface="Arial" panose="020B0604020202020204" pitchFamily="34" charset="0"/>
              </a:rPr>
              <a:t>": </a:t>
            </a:r>
            <a:br>
              <a:rPr lang="de-DE" sz="2200" dirty="0">
                <a:effectLst/>
                <a:latin typeface="Arial" panose="020B0604020202020204" pitchFamily="34" charset="0"/>
                <a:cs typeface="Arial" panose="020B0604020202020204" pitchFamily="34" charset="0"/>
              </a:rPr>
            </a:br>
            <a:br>
              <a:rPr lang="de-DE" sz="2200" dirty="0">
                <a:effectLst/>
                <a:latin typeface="Arial" panose="020B0604020202020204" pitchFamily="34" charset="0"/>
                <a:cs typeface="Arial" panose="020B0604020202020204" pitchFamily="34" charset="0"/>
              </a:rPr>
            </a:br>
            <a:r>
              <a:rPr lang="de-DE" sz="2200" dirty="0">
                <a:effectLst/>
                <a:latin typeface="Arial" panose="020B0604020202020204" pitchFamily="34" charset="0"/>
                <a:cs typeface="Arial" panose="020B0604020202020204" pitchFamily="34" charset="0"/>
              </a:rPr>
              <a:t>Die Betriebskosten der Krankenhäuser, also alle Kosten, die für die Behandlung von Patienten entstehen, werden von den Krankenkassen </a:t>
            </a:r>
            <a:r>
              <a:rPr lang="de-DE" sz="2200" b="1" dirty="0">
                <a:effectLst/>
                <a:latin typeface="Arial" panose="020B0604020202020204" pitchFamily="34" charset="0"/>
                <a:cs typeface="Arial" panose="020B0604020202020204" pitchFamily="34" charset="0"/>
              </a:rPr>
              <a:t>finanziert</a:t>
            </a:r>
            <a:r>
              <a:rPr lang="de-DE" sz="2200" dirty="0">
                <a:effectLst/>
                <a:latin typeface="Arial" panose="020B0604020202020204" pitchFamily="34" charset="0"/>
                <a:cs typeface="Arial" panose="020B0604020202020204" pitchFamily="34" charset="0"/>
              </a:rPr>
              <a:t>. </a:t>
            </a:r>
            <a:br>
              <a:rPr lang="de-DE" sz="2200" dirty="0">
                <a:effectLst/>
                <a:latin typeface="Arial" panose="020B0604020202020204" pitchFamily="34" charset="0"/>
                <a:cs typeface="Arial" panose="020B0604020202020204" pitchFamily="34" charset="0"/>
              </a:rPr>
            </a:br>
            <a:br>
              <a:rPr lang="de-DE" sz="2200" dirty="0">
                <a:effectLst/>
                <a:latin typeface="Arial" panose="020B0604020202020204" pitchFamily="34" charset="0"/>
                <a:cs typeface="Arial" panose="020B0604020202020204" pitchFamily="34" charset="0"/>
              </a:rPr>
            </a:br>
            <a:r>
              <a:rPr lang="de-DE" sz="2200" dirty="0">
                <a:effectLst/>
                <a:latin typeface="Arial" panose="020B0604020202020204" pitchFamily="34" charset="0"/>
                <a:cs typeface="Arial" panose="020B0604020202020204" pitchFamily="34" charset="0"/>
              </a:rPr>
              <a:t>Die Investitionskosten werden hingegen durch die Bundesländer </a:t>
            </a:r>
            <a:r>
              <a:rPr lang="de-DE" sz="2200" b="1" dirty="0">
                <a:effectLst/>
                <a:latin typeface="Arial" panose="020B0604020202020204" pitchFamily="34" charset="0"/>
                <a:cs typeface="Arial" panose="020B0604020202020204" pitchFamily="34" charset="0"/>
              </a:rPr>
              <a:t>finanziert</a:t>
            </a:r>
            <a:r>
              <a:rPr lang="de-DE" sz="2200" dirty="0">
                <a:effectLst/>
                <a:latin typeface="Arial" panose="020B0604020202020204" pitchFamily="34" charset="0"/>
                <a:cs typeface="Arial" panose="020B0604020202020204" pitchFamily="34" charset="0"/>
              </a:rPr>
              <a:t>.</a:t>
            </a:r>
            <a:br>
              <a:rPr lang="de-DE" sz="2200" dirty="0">
                <a:effectLst/>
                <a:latin typeface="Arial" panose="020B0604020202020204" pitchFamily="34" charset="0"/>
                <a:cs typeface="Arial" panose="020B0604020202020204" pitchFamily="34" charset="0"/>
              </a:rPr>
            </a:br>
            <a:r>
              <a:rPr lang="de-DE" sz="1400" i="1" dirty="0">
                <a:effectLst/>
                <a:latin typeface="Arial" panose="020B0604020202020204" pitchFamily="34" charset="0"/>
                <a:cs typeface="Arial" panose="020B0604020202020204" pitchFamily="34" charset="0"/>
              </a:rPr>
              <a:t>(Quelle: </a:t>
            </a:r>
            <a:r>
              <a:rPr lang="de-DE" sz="1400" i="1" dirty="0">
                <a:latin typeface="Arial" panose="020B0604020202020204" pitchFamily="34" charset="0"/>
                <a:cs typeface="Arial" panose="020B0604020202020204" pitchFamily="34" charset="0"/>
                <a:hlinkClick r:id="rId2"/>
              </a:rPr>
              <a:t>https://www.google.com/search?client=firefox-b-d&amp;q=krankenhausfinanzierungsgesetz</a:t>
            </a:r>
            <a:r>
              <a:rPr lang="de-DE" sz="1400" i="1" dirty="0">
                <a:latin typeface="Arial" panose="020B0604020202020204" pitchFamily="34" charset="0"/>
                <a:cs typeface="Arial" panose="020B0604020202020204" pitchFamily="34" charset="0"/>
              </a:rPr>
              <a:t>, 10.09.2019)</a:t>
            </a:r>
            <a:br>
              <a:rPr lang="de-DE" sz="1400" i="1" dirty="0">
                <a:effectLst/>
                <a:latin typeface="Arial" panose="020B0604020202020204" pitchFamily="34" charset="0"/>
                <a:cs typeface="Arial" panose="020B0604020202020204" pitchFamily="34" charset="0"/>
              </a:rPr>
            </a:br>
            <a:endParaRPr lang="de-DE" sz="1400" i="1" dirty="0">
              <a:latin typeface="Arial" panose="020B0604020202020204" pitchFamily="34" charset="0"/>
              <a:cs typeface="Arial" panose="020B0604020202020204" pitchFamily="34" charset="0"/>
            </a:endParaRPr>
          </a:p>
        </p:txBody>
      </p:sp>
      <p:sp>
        <p:nvSpPr>
          <p:cNvPr id="3" name="Fußzeilenplatzhalter 2">
            <a:extLst>
              <a:ext uri="{FF2B5EF4-FFF2-40B4-BE49-F238E27FC236}">
                <a16:creationId xmlns:a16="http://schemas.microsoft.com/office/drawing/2014/main" id="{D59B40AF-95A7-47EA-9C74-49BB44E81D49}"/>
              </a:ext>
            </a:extLst>
          </p:cNvPr>
          <p:cNvSpPr>
            <a:spLocks noGrp="1"/>
          </p:cNvSpPr>
          <p:nvPr>
            <p:ph type="ftr" sz="quarter" idx="11"/>
          </p:nvPr>
        </p:nvSpPr>
        <p:spPr/>
        <p:txBody>
          <a:bodyPr/>
          <a:lstStyle/>
          <a:p>
            <a:r>
              <a:rPr lang="de-DE"/>
              <a:t>Ines Hoffmann B.A.</a:t>
            </a:r>
          </a:p>
        </p:txBody>
      </p:sp>
    </p:spTree>
    <p:extLst>
      <p:ext uri="{BB962C8B-B14F-4D97-AF65-F5344CB8AC3E}">
        <p14:creationId xmlns:p14="http://schemas.microsoft.com/office/powerpoint/2010/main" val="4068183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347C9A-3629-448C-BCDF-E4027FCE8617}"/>
              </a:ext>
            </a:extLst>
          </p:cNvPr>
          <p:cNvSpPr>
            <a:spLocks noGrp="1"/>
          </p:cNvSpPr>
          <p:nvPr>
            <p:ph type="title"/>
          </p:nvPr>
        </p:nvSpPr>
        <p:spPr>
          <a:xfrm>
            <a:off x="838200" y="365124"/>
            <a:ext cx="10515600" cy="4930775"/>
          </a:xfrm>
        </p:spPr>
        <p:txBody>
          <a:bodyPr>
            <a:normAutofit/>
          </a:bodyPr>
          <a:lstStyle/>
          <a:p>
            <a:r>
              <a:rPr lang="de-DE" sz="4000" dirty="0">
                <a:effectLst/>
                <a:latin typeface="Arial" panose="020B0604020202020204" pitchFamily="34" charset="0"/>
                <a:cs typeface="Arial" panose="020B0604020202020204" pitchFamily="34" charset="0"/>
              </a:rPr>
              <a:t>Was ist eine DRG Fallpauschale?</a:t>
            </a:r>
            <a:br>
              <a:rPr lang="de-DE" sz="4000" dirty="0">
                <a:effectLst/>
                <a:latin typeface="Arial" panose="020B0604020202020204" pitchFamily="34" charset="0"/>
                <a:cs typeface="Arial" panose="020B0604020202020204" pitchFamily="34" charset="0"/>
              </a:rPr>
            </a:br>
            <a:r>
              <a:rPr lang="de-DE" sz="2000" dirty="0">
                <a:effectLst/>
                <a:latin typeface="Arial" panose="020B0604020202020204" pitchFamily="34" charset="0"/>
                <a:cs typeface="Arial" panose="020B0604020202020204" pitchFamily="34" charset="0"/>
              </a:rPr>
              <a:t>Seit 1. Januar 2004 werden Behandlungen in Krankenhäusern bundesweit nach diagnosebasierten </a:t>
            </a:r>
            <a:r>
              <a:rPr lang="de-DE" sz="2000" b="1" dirty="0">
                <a:effectLst/>
                <a:latin typeface="Arial" panose="020B0604020202020204" pitchFamily="34" charset="0"/>
                <a:cs typeface="Arial" panose="020B0604020202020204" pitchFamily="34" charset="0"/>
              </a:rPr>
              <a:t>Fallpauschalen</a:t>
            </a:r>
            <a:r>
              <a:rPr lang="de-DE" sz="2000" dirty="0">
                <a:effectLst/>
                <a:latin typeface="Arial" panose="020B0604020202020204" pitchFamily="34" charset="0"/>
                <a:cs typeface="Arial" panose="020B0604020202020204" pitchFamily="34" charset="0"/>
              </a:rPr>
              <a:t>, den sogenannten "Diagnosis </a:t>
            </a:r>
            <a:r>
              <a:rPr lang="de-DE" sz="2000" dirty="0" err="1">
                <a:effectLst/>
                <a:latin typeface="Arial" panose="020B0604020202020204" pitchFamily="34" charset="0"/>
                <a:cs typeface="Arial" panose="020B0604020202020204" pitchFamily="34" charset="0"/>
              </a:rPr>
              <a:t>Related</a:t>
            </a:r>
            <a:r>
              <a:rPr lang="de-DE" sz="2000" dirty="0">
                <a:effectLst/>
                <a:latin typeface="Arial" panose="020B0604020202020204" pitchFamily="34" charset="0"/>
                <a:cs typeface="Arial" panose="020B0604020202020204" pitchFamily="34" charset="0"/>
              </a:rPr>
              <a:t> Groups" (</a:t>
            </a:r>
            <a:r>
              <a:rPr lang="de-DE" sz="2000" b="1" dirty="0">
                <a:effectLst/>
                <a:latin typeface="Arial" panose="020B0604020202020204" pitchFamily="34" charset="0"/>
                <a:cs typeface="Arial" panose="020B0604020202020204" pitchFamily="34" charset="0"/>
              </a:rPr>
              <a:t>DRG</a:t>
            </a:r>
            <a:r>
              <a:rPr lang="de-DE" sz="2000" dirty="0">
                <a:effectLst/>
                <a:latin typeface="Arial" panose="020B0604020202020204" pitchFamily="34" charset="0"/>
                <a:cs typeface="Arial" panose="020B0604020202020204" pitchFamily="34" charset="0"/>
              </a:rPr>
              <a:t>), abgerechnet. </a:t>
            </a:r>
            <a:br>
              <a:rPr lang="de-DE" sz="2000" dirty="0">
                <a:effectLst/>
                <a:latin typeface="Arial" panose="020B0604020202020204" pitchFamily="34" charset="0"/>
                <a:cs typeface="Arial" panose="020B0604020202020204" pitchFamily="34" charset="0"/>
              </a:rPr>
            </a:br>
            <a:br>
              <a:rPr lang="de-DE" sz="2000" dirty="0">
                <a:effectLst/>
                <a:latin typeface="Arial" panose="020B0604020202020204" pitchFamily="34" charset="0"/>
                <a:cs typeface="Arial" panose="020B0604020202020204" pitchFamily="34" charset="0"/>
              </a:rPr>
            </a:br>
            <a:r>
              <a:rPr lang="de-DE" sz="2000" dirty="0">
                <a:effectLst/>
                <a:latin typeface="Arial" panose="020B0604020202020204" pitchFamily="34" charset="0"/>
                <a:cs typeface="Arial" panose="020B0604020202020204" pitchFamily="34" charset="0"/>
              </a:rPr>
              <a:t>Mit den </a:t>
            </a:r>
            <a:r>
              <a:rPr lang="de-DE" sz="2000" b="1" dirty="0">
                <a:effectLst/>
                <a:latin typeface="Arial" panose="020B0604020202020204" pitchFamily="34" charset="0"/>
                <a:cs typeface="Arial" panose="020B0604020202020204" pitchFamily="34" charset="0"/>
              </a:rPr>
              <a:t>DRG</a:t>
            </a:r>
            <a:r>
              <a:rPr lang="de-DE" sz="2000" dirty="0">
                <a:effectLst/>
                <a:latin typeface="Arial" panose="020B0604020202020204" pitchFamily="34" charset="0"/>
                <a:cs typeface="Arial" panose="020B0604020202020204" pitchFamily="34" charset="0"/>
              </a:rPr>
              <a:t>-</a:t>
            </a:r>
            <a:r>
              <a:rPr lang="de-DE" sz="2000" b="1" dirty="0">
                <a:effectLst/>
                <a:latin typeface="Arial" panose="020B0604020202020204" pitchFamily="34" charset="0"/>
                <a:cs typeface="Arial" panose="020B0604020202020204" pitchFamily="34" charset="0"/>
              </a:rPr>
              <a:t>Fallpauschalen</a:t>
            </a:r>
            <a:r>
              <a:rPr lang="de-DE" sz="2000" dirty="0">
                <a:effectLst/>
                <a:latin typeface="Arial" panose="020B0604020202020204" pitchFamily="34" charset="0"/>
                <a:cs typeface="Arial" panose="020B0604020202020204" pitchFamily="34" charset="0"/>
              </a:rPr>
              <a:t> wird die Höhe der Krankenhaus-Entgelte nach Art und Schweregrad der diagnostizierten Krankheit eingestuft.</a:t>
            </a:r>
            <a:br>
              <a:rPr lang="de-DE" sz="2000" dirty="0">
                <a:effectLst/>
                <a:latin typeface="Arial" panose="020B0604020202020204" pitchFamily="34" charset="0"/>
                <a:cs typeface="Arial" panose="020B0604020202020204" pitchFamily="34" charset="0"/>
              </a:rPr>
            </a:br>
            <a:r>
              <a:rPr lang="de-DE" sz="1400" i="1" dirty="0">
                <a:effectLst/>
                <a:latin typeface="Arial" panose="020B0604020202020204" pitchFamily="34" charset="0"/>
                <a:cs typeface="Arial" panose="020B0604020202020204" pitchFamily="34" charset="0"/>
              </a:rPr>
              <a:t>(Quelle: </a:t>
            </a:r>
            <a:r>
              <a:rPr lang="de-DE" sz="1400" i="1" dirty="0">
                <a:latin typeface="Arial" panose="020B0604020202020204" pitchFamily="34" charset="0"/>
                <a:cs typeface="Arial" panose="020B0604020202020204" pitchFamily="34" charset="0"/>
                <a:hlinkClick r:id="rId2"/>
              </a:rPr>
              <a:t>https://www.google.com/search?client=firefox-b-d&amp;q=krankenhausfinanzierungsgesetz</a:t>
            </a:r>
            <a:r>
              <a:rPr lang="de-DE" sz="1400" i="1" dirty="0">
                <a:latin typeface="Arial" panose="020B0604020202020204" pitchFamily="34" charset="0"/>
                <a:cs typeface="Arial" panose="020B0604020202020204" pitchFamily="34" charset="0"/>
              </a:rPr>
              <a:t>, 10.09.2019)</a:t>
            </a:r>
            <a:br>
              <a:rPr lang="de-DE" sz="1400" i="1" dirty="0">
                <a:effectLst/>
                <a:latin typeface="Arial" panose="020B0604020202020204" pitchFamily="34" charset="0"/>
                <a:cs typeface="Arial" panose="020B0604020202020204" pitchFamily="34" charset="0"/>
              </a:rPr>
            </a:br>
            <a:endParaRPr lang="de-DE" sz="1400"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8BC67E57-03B0-466A-9448-7E690215E34E}"/>
              </a:ext>
            </a:extLst>
          </p:cNvPr>
          <p:cNvSpPr>
            <a:spLocks noGrp="1"/>
          </p:cNvSpPr>
          <p:nvPr>
            <p:ph type="ftr" sz="quarter" idx="11"/>
          </p:nvPr>
        </p:nvSpPr>
        <p:spPr/>
        <p:txBody>
          <a:bodyPr/>
          <a:lstStyle/>
          <a:p>
            <a:r>
              <a:rPr lang="de-DE"/>
              <a:t>Ines Hoffmann B.A.</a:t>
            </a:r>
          </a:p>
        </p:txBody>
      </p:sp>
    </p:spTree>
    <p:extLst>
      <p:ext uri="{BB962C8B-B14F-4D97-AF65-F5344CB8AC3E}">
        <p14:creationId xmlns:p14="http://schemas.microsoft.com/office/powerpoint/2010/main" val="559090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90A10F-2DA4-47DA-A437-3D380DA6C1AE}"/>
              </a:ext>
            </a:extLst>
          </p:cNvPr>
          <p:cNvSpPr>
            <a:spLocks noGrp="1"/>
          </p:cNvSpPr>
          <p:nvPr>
            <p:ph type="title"/>
          </p:nvPr>
        </p:nvSpPr>
        <p:spPr>
          <a:xfrm>
            <a:off x="838200" y="365125"/>
            <a:ext cx="10515600" cy="5730875"/>
          </a:xfrm>
        </p:spPr>
        <p:txBody>
          <a:bodyPr>
            <a:normAutofit/>
          </a:bodyPr>
          <a:lstStyle/>
          <a:p>
            <a:r>
              <a:rPr lang="de-DE" dirty="0">
                <a:effectLst/>
                <a:latin typeface="Arial" panose="020B0604020202020204" pitchFamily="34" charset="0"/>
                <a:cs typeface="Arial" panose="020B0604020202020204" pitchFamily="34" charset="0"/>
              </a:rPr>
              <a:t>Was ist die </a:t>
            </a:r>
            <a:r>
              <a:rPr lang="de-DE" dirty="0" err="1">
                <a:effectLst/>
                <a:latin typeface="Arial" panose="020B0604020202020204" pitchFamily="34" charset="0"/>
                <a:cs typeface="Arial" panose="020B0604020202020204" pitchFamily="34" charset="0"/>
              </a:rPr>
              <a:t>Baserate</a:t>
            </a:r>
            <a:r>
              <a:rPr lang="de-DE" dirty="0">
                <a:effectLst/>
                <a:latin typeface="Arial" panose="020B0604020202020204" pitchFamily="34" charset="0"/>
                <a:cs typeface="Arial" panose="020B0604020202020204" pitchFamily="34" charset="0"/>
              </a:rPr>
              <a:t>?</a:t>
            </a:r>
            <a:br>
              <a:rPr lang="de-DE" dirty="0">
                <a:effectLst/>
                <a:latin typeface="Arial" panose="020B0604020202020204" pitchFamily="34" charset="0"/>
                <a:cs typeface="Arial" panose="020B0604020202020204" pitchFamily="34" charset="0"/>
              </a:rPr>
            </a:br>
            <a:br>
              <a:rPr lang="de-DE" dirty="0">
                <a:effectLst/>
                <a:latin typeface="Arial" panose="020B0604020202020204" pitchFamily="34" charset="0"/>
                <a:cs typeface="Arial" panose="020B0604020202020204" pitchFamily="34" charset="0"/>
              </a:rPr>
            </a:br>
            <a:r>
              <a:rPr lang="de-DE" sz="2200" dirty="0">
                <a:effectLst/>
                <a:latin typeface="Arial" panose="020B0604020202020204" pitchFamily="34" charset="0"/>
                <a:cs typeface="Arial" panose="020B0604020202020204" pitchFamily="34" charset="0"/>
              </a:rPr>
              <a:t>Der Basisfallwert (aus dem Englischen: </a:t>
            </a:r>
            <a:r>
              <a:rPr lang="de-DE" sz="2200" b="1" dirty="0" err="1">
                <a:effectLst/>
                <a:latin typeface="Arial" panose="020B0604020202020204" pitchFamily="34" charset="0"/>
                <a:cs typeface="Arial" panose="020B0604020202020204" pitchFamily="34" charset="0"/>
              </a:rPr>
              <a:t>Baserate</a:t>
            </a:r>
            <a:r>
              <a:rPr lang="de-DE" sz="2200" dirty="0">
                <a:effectLst/>
                <a:latin typeface="Arial" panose="020B0604020202020204" pitchFamily="34" charset="0"/>
                <a:cs typeface="Arial" panose="020B0604020202020204" pitchFamily="34" charset="0"/>
              </a:rPr>
              <a:t>) </a:t>
            </a:r>
            <a:r>
              <a:rPr lang="de-DE" sz="2200" b="1" dirty="0">
                <a:effectLst/>
                <a:latin typeface="Arial" panose="020B0604020202020204" pitchFamily="34" charset="0"/>
                <a:cs typeface="Arial" panose="020B0604020202020204" pitchFamily="34" charset="0"/>
              </a:rPr>
              <a:t>ist ein</a:t>
            </a:r>
            <a:r>
              <a:rPr lang="de-DE" sz="2200" dirty="0">
                <a:effectLst/>
                <a:latin typeface="Arial" panose="020B0604020202020204" pitchFamily="34" charset="0"/>
                <a:cs typeface="Arial" panose="020B0604020202020204" pitchFamily="34" charset="0"/>
              </a:rPr>
              <a:t> Begriff aus dem Gesundheitswesen und bezeichnet den Betrag, der bei der Berechnung der DRG-Preise (Diagnosis </a:t>
            </a:r>
            <a:r>
              <a:rPr lang="de-DE" sz="2200" dirty="0" err="1">
                <a:effectLst/>
                <a:latin typeface="Arial" panose="020B0604020202020204" pitchFamily="34" charset="0"/>
                <a:cs typeface="Arial" panose="020B0604020202020204" pitchFamily="34" charset="0"/>
              </a:rPr>
              <a:t>Related</a:t>
            </a:r>
            <a:r>
              <a:rPr lang="de-DE" sz="2200" dirty="0">
                <a:effectLst/>
                <a:latin typeface="Arial" panose="020B0604020202020204" pitchFamily="34" charset="0"/>
                <a:cs typeface="Arial" panose="020B0604020202020204" pitchFamily="34" charset="0"/>
              </a:rPr>
              <a:t> Groups) für die Krankenhausbehandlung zugrunde gelegt wird. </a:t>
            </a:r>
            <a:br>
              <a:rPr lang="de-DE" sz="2200" dirty="0">
                <a:effectLst/>
                <a:latin typeface="Arial" panose="020B0604020202020204" pitchFamily="34" charset="0"/>
                <a:cs typeface="Arial" panose="020B0604020202020204" pitchFamily="34" charset="0"/>
              </a:rPr>
            </a:br>
            <a:br>
              <a:rPr lang="de-DE" sz="2200" dirty="0">
                <a:effectLst/>
                <a:latin typeface="Arial" panose="020B0604020202020204" pitchFamily="34" charset="0"/>
                <a:cs typeface="Arial" panose="020B0604020202020204" pitchFamily="34" charset="0"/>
              </a:rPr>
            </a:br>
            <a:r>
              <a:rPr lang="de-DE" sz="2200" dirty="0">
                <a:effectLst/>
                <a:latin typeface="Arial" panose="020B0604020202020204" pitchFamily="34" charset="0"/>
                <a:cs typeface="Arial" panose="020B0604020202020204" pitchFamily="34" charset="0"/>
              </a:rPr>
              <a:t>Der Basisfallwert bildet die Grundlage für die Vergütung der Krankenhausleistungen.</a:t>
            </a:r>
            <a:br>
              <a:rPr lang="de-DE" sz="2200" dirty="0">
                <a:effectLst/>
                <a:latin typeface="Arial" panose="020B0604020202020204" pitchFamily="34" charset="0"/>
                <a:cs typeface="Arial" panose="020B0604020202020204" pitchFamily="34" charset="0"/>
              </a:rPr>
            </a:br>
            <a:r>
              <a:rPr lang="de-DE" sz="1400" dirty="0">
                <a:effectLst/>
                <a:latin typeface="Arial" panose="020B0604020202020204" pitchFamily="34" charset="0"/>
                <a:cs typeface="Arial" panose="020B0604020202020204" pitchFamily="34" charset="0"/>
              </a:rPr>
              <a:t>(Quelle: </a:t>
            </a:r>
            <a:r>
              <a:rPr lang="de-DE" sz="1400" i="1" dirty="0">
                <a:latin typeface="Arial" panose="020B0604020202020204" pitchFamily="34" charset="0"/>
                <a:cs typeface="Arial" panose="020B0604020202020204" pitchFamily="34" charset="0"/>
                <a:hlinkClick r:id="rId2"/>
              </a:rPr>
              <a:t>https://www.google.com/search?client=firefox-b-d&amp;q=krankenhausfinanzierungsgesetz</a:t>
            </a:r>
            <a:r>
              <a:rPr lang="de-DE" sz="1400" i="1" dirty="0">
                <a:latin typeface="Arial" panose="020B0604020202020204" pitchFamily="34" charset="0"/>
                <a:cs typeface="Arial" panose="020B0604020202020204" pitchFamily="34" charset="0"/>
              </a:rPr>
              <a:t>, 10.09.2019)</a:t>
            </a:r>
            <a:br>
              <a:rPr lang="de-DE" sz="1400" i="1" dirty="0">
                <a:effectLst/>
                <a:latin typeface="Arial" panose="020B0604020202020204" pitchFamily="34" charset="0"/>
                <a:cs typeface="Arial" panose="020B0604020202020204" pitchFamily="34" charset="0"/>
              </a:rPr>
            </a:br>
            <a:br>
              <a:rPr lang="de-DE" sz="1400" dirty="0">
                <a:effectLst/>
                <a:latin typeface="Arial" panose="020B0604020202020204" pitchFamily="34" charset="0"/>
                <a:cs typeface="Arial" panose="020B0604020202020204" pitchFamily="34" charset="0"/>
              </a:rPr>
            </a:br>
            <a:endParaRPr lang="de-DE" sz="1400" dirty="0">
              <a:latin typeface="Arial" panose="020B0604020202020204" pitchFamily="34" charset="0"/>
              <a:cs typeface="Arial" panose="020B0604020202020204" pitchFamily="34" charset="0"/>
            </a:endParaRPr>
          </a:p>
        </p:txBody>
      </p:sp>
      <p:sp>
        <p:nvSpPr>
          <p:cNvPr id="3" name="Fußzeilenplatzhalter 2">
            <a:extLst>
              <a:ext uri="{FF2B5EF4-FFF2-40B4-BE49-F238E27FC236}">
                <a16:creationId xmlns:a16="http://schemas.microsoft.com/office/drawing/2014/main" id="{926D28FF-6E52-45EF-9200-99416ACCF876}"/>
              </a:ext>
            </a:extLst>
          </p:cNvPr>
          <p:cNvSpPr>
            <a:spLocks noGrp="1"/>
          </p:cNvSpPr>
          <p:nvPr>
            <p:ph type="ftr" sz="quarter" idx="11"/>
          </p:nvPr>
        </p:nvSpPr>
        <p:spPr/>
        <p:txBody>
          <a:bodyPr/>
          <a:lstStyle/>
          <a:p>
            <a:r>
              <a:rPr lang="de-DE"/>
              <a:t>Ines Hoffmann B.A.</a:t>
            </a:r>
          </a:p>
        </p:txBody>
      </p:sp>
    </p:spTree>
    <p:extLst>
      <p:ext uri="{BB962C8B-B14F-4D97-AF65-F5344CB8AC3E}">
        <p14:creationId xmlns:p14="http://schemas.microsoft.com/office/powerpoint/2010/main" val="1822019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DAD1FB-D8AD-40EC-A314-4504F0A7E9E2}"/>
              </a:ext>
            </a:extLst>
          </p:cNvPr>
          <p:cNvSpPr>
            <a:spLocks noGrp="1"/>
          </p:cNvSpPr>
          <p:nvPr>
            <p:ph type="title"/>
          </p:nvPr>
        </p:nvSpPr>
        <p:spPr>
          <a:xfrm>
            <a:off x="838200" y="365125"/>
            <a:ext cx="10515600" cy="1281113"/>
          </a:xfrm>
        </p:spPr>
        <p:txBody>
          <a:bodyPr>
            <a:normAutofit/>
          </a:bodyPr>
          <a:lstStyle/>
          <a:p>
            <a:br>
              <a:rPr lang="de-DE" sz="4000" dirty="0">
                <a:latin typeface="Arial" panose="020B0604020202020204" pitchFamily="34" charset="0"/>
                <a:cs typeface="Arial" panose="020B0604020202020204" pitchFamily="34" charset="0"/>
              </a:rPr>
            </a:br>
            <a:r>
              <a:rPr lang="de-DE" sz="4000" dirty="0">
                <a:latin typeface="Arial" panose="020B0604020202020204" pitchFamily="34" charset="0"/>
                <a:cs typeface="Arial" panose="020B0604020202020204" pitchFamily="34" charset="0"/>
              </a:rPr>
              <a:t>Statistiken:</a:t>
            </a:r>
            <a:endParaRPr lang="de-DE" sz="1600" i="1" dirty="0">
              <a:latin typeface="Arial" panose="020B0604020202020204" pitchFamily="34" charset="0"/>
              <a:cs typeface="Arial" panose="020B0604020202020204" pitchFamily="34" charset="0"/>
            </a:endParaRPr>
          </a:p>
        </p:txBody>
      </p:sp>
      <p:sp>
        <p:nvSpPr>
          <p:cNvPr id="13" name="Inhaltsplatzhalter 12">
            <a:extLst>
              <a:ext uri="{FF2B5EF4-FFF2-40B4-BE49-F238E27FC236}">
                <a16:creationId xmlns:a16="http://schemas.microsoft.com/office/drawing/2014/main" id="{744DBE69-2815-1628-F63A-C9C6A4E3AA24}"/>
              </a:ext>
            </a:extLst>
          </p:cNvPr>
          <p:cNvSpPr>
            <a:spLocks noGrp="1"/>
          </p:cNvSpPr>
          <p:nvPr>
            <p:ph sz="half" idx="1"/>
          </p:nvPr>
        </p:nvSpPr>
        <p:spPr>
          <a:xfrm>
            <a:off x="838200" y="1825625"/>
            <a:ext cx="4343400" cy="4351338"/>
          </a:xfrm>
        </p:spPr>
        <p:txBody>
          <a:bodyPr/>
          <a:lstStyle/>
          <a:p>
            <a:pPr marL="0" indent="0">
              <a:buNone/>
            </a:pPr>
            <a:r>
              <a:rPr lang="de-DE" dirty="0"/>
              <a:t>Ambulante Einrichtungen</a:t>
            </a:r>
          </a:p>
          <a:p>
            <a:r>
              <a:rPr lang="de-DE" dirty="0"/>
              <a:t>Deutschland:      14 688</a:t>
            </a:r>
          </a:p>
          <a:p>
            <a:r>
              <a:rPr lang="de-DE" dirty="0"/>
              <a:t>Schleswig-Holstein:   497</a:t>
            </a:r>
          </a:p>
          <a:p>
            <a:pPr marL="0" indent="0">
              <a:buNone/>
            </a:pPr>
            <a:endParaRPr lang="de-DE" dirty="0"/>
          </a:p>
          <a:p>
            <a:endParaRPr lang="de-DE" dirty="0"/>
          </a:p>
        </p:txBody>
      </p:sp>
      <p:sp>
        <p:nvSpPr>
          <p:cNvPr id="14" name="Inhaltsplatzhalter 13">
            <a:extLst>
              <a:ext uri="{FF2B5EF4-FFF2-40B4-BE49-F238E27FC236}">
                <a16:creationId xmlns:a16="http://schemas.microsoft.com/office/drawing/2014/main" id="{B06B0686-1E75-48AE-1583-446ADE6546E3}"/>
              </a:ext>
            </a:extLst>
          </p:cNvPr>
          <p:cNvSpPr>
            <a:spLocks noGrp="1"/>
          </p:cNvSpPr>
          <p:nvPr>
            <p:ph sz="half" idx="2"/>
          </p:nvPr>
        </p:nvSpPr>
        <p:spPr>
          <a:xfrm>
            <a:off x="6172200" y="1825625"/>
            <a:ext cx="5181600" cy="1784350"/>
          </a:xfrm>
        </p:spPr>
        <p:txBody>
          <a:bodyPr/>
          <a:lstStyle/>
          <a:p>
            <a:pPr marL="0" indent="0">
              <a:buNone/>
            </a:pPr>
            <a:r>
              <a:rPr lang="de-DE" dirty="0"/>
              <a:t>Vollstationäre Einrichtungen</a:t>
            </a:r>
          </a:p>
          <a:p>
            <a:r>
              <a:rPr lang="de-DE" dirty="0"/>
              <a:t>Deutschland:     15 380</a:t>
            </a:r>
          </a:p>
          <a:p>
            <a:r>
              <a:rPr lang="de-DE" dirty="0"/>
              <a:t>Schleswig-Holstein: 687</a:t>
            </a:r>
          </a:p>
        </p:txBody>
      </p:sp>
      <p:sp>
        <p:nvSpPr>
          <p:cNvPr id="3" name="Fußzeilenplatzhalter 2">
            <a:extLst>
              <a:ext uri="{FF2B5EF4-FFF2-40B4-BE49-F238E27FC236}">
                <a16:creationId xmlns:a16="http://schemas.microsoft.com/office/drawing/2014/main" id="{0AABEA17-2CB6-45AD-A443-3069892769C5}"/>
              </a:ext>
            </a:extLst>
          </p:cNvPr>
          <p:cNvSpPr>
            <a:spLocks noGrp="1"/>
          </p:cNvSpPr>
          <p:nvPr>
            <p:ph type="ftr" sz="quarter" idx="11"/>
          </p:nvPr>
        </p:nvSpPr>
        <p:spPr/>
        <p:txBody>
          <a:bodyPr/>
          <a:lstStyle/>
          <a:p>
            <a:r>
              <a:rPr lang="de-DE" dirty="0"/>
              <a:t>Ines Hoffmann B.A.</a:t>
            </a:r>
          </a:p>
        </p:txBody>
      </p:sp>
      <p:sp>
        <p:nvSpPr>
          <p:cNvPr id="16" name="Textfeld 15">
            <a:extLst>
              <a:ext uri="{FF2B5EF4-FFF2-40B4-BE49-F238E27FC236}">
                <a16:creationId xmlns:a16="http://schemas.microsoft.com/office/drawing/2014/main" id="{14DDD525-4295-82E9-019C-B3F965344C0B}"/>
              </a:ext>
            </a:extLst>
          </p:cNvPr>
          <p:cNvSpPr txBox="1"/>
          <p:nvPr/>
        </p:nvSpPr>
        <p:spPr>
          <a:xfrm>
            <a:off x="5543550" y="5400586"/>
            <a:ext cx="6096000" cy="369332"/>
          </a:xfrm>
          <a:prstGeom prst="rect">
            <a:avLst/>
          </a:prstGeom>
          <a:noFill/>
        </p:spPr>
        <p:txBody>
          <a:bodyPr wrap="square">
            <a:spAutoFit/>
          </a:bodyPr>
          <a:lstStyle/>
          <a:p>
            <a:r>
              <a:rPr lang="de-DE" dirty="0">
                <a:hlinkClick r:id="rId2"/>
              </a:rPr>
              <a:t>https://www.destatis.de/DE/abgerufen</a:t>
            </a:r>
            <a:r>
              <a:rPr lang="de-DE" dirty="0"/>
              <a:t> am 11.07.2022</a:t>
            </a:r>
          </a:p>
        </p:txBody>
      </p:sp>
    </p:spTree>
    <p:extLst>
      <p:ext uri="{BB962C8B-B14F-4D97-AF65-F5344CB8AC3E}">
        <p14:creationId xmlns:p14="http://schemas.microsoft.com/office/powerpoint/2010/main" val="1620985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6A7176-F01E-4BA4-86E6-0EFBE2C4ABB1}"/>
              </a:ext>
            </a:extLst>
          </p:cNvPr>
          <p:cNvSpPr>
            <a:spLocks noGrp="1"/>
          </p:cNvSpPr>
          <p:nvPr>
            <p:ph type="title"/>
          </p:nvPr>
        </p:nvSpPr>
        <p:spPr>
          <a:xfrm>
            <a:off x="838200" y="365125"/>
            <a:ext cx="10515600" cy="3692525"/>
          </a:xfrm>
        </p:spPr>
        <p:txBody>
          <a:bodyPr>
            <a:normAutofit/>
          </a:bodyPr>
          <a:lstStyle/>
          <a:p>
            <a:r>
              <a:rPr lang="de-DE" sz="4000" dirty="0">
                <a:effectLst/>
                <a:latin typeface="Arial" panose="020B0604020202020204" pitchFamily="34" charset="0"/>
                <a:cs typeface="Arial" panose="020B0604020202020204" pitchFamily="34" charset="0"/>
              </a:rPr>
              <a:t>Wer hat die Fallpauschale eingeführt?</a:t>
            </a:r>
            <a:br>
              <a:rPr lang="de-DE" sz="4000" dirty="0">
                <a:effectLst/>
                <a:latin typeface="Arial" panose="020B0604020202020204" pitchFamily="34" charset="0"/>
                <a:cs typeface="Arial" panose="020B0604020202020204" pitchFamily="34" charset="0"/>
              </a:rPr>
            </a:br>
            <a:br>
              <a:rPr lang="de-DE" sz="4000" dirty="0">
                <a:effectLst/>
                <a:latin typeface="Arial" panose="020B0604020202020204" pitchFamily="34" charset="0"/>
                <a:cs typeface="Arial" panose="020B0604020202020204" pitchFamily="34" charset="0"/>
              </a:rPr>
            </a:br>
            <a:r>
              <a:rPr lang="de-DE" sz="2000" dirty="0">
                <a:effectLst/>
                <a:latin typeface="Arial" panose="020B0604020202020204" pitchFamily="34" charset="0"/>
                <a:cs typeface="Arial" panose="020B0604020202020204" pitchFamily="34" charset="0"/>
              </a:rPr>
              <a:t>Die Bundespflegesatzverordnung </a:t>
            </a:r>
            <a:r>
              <a:rPr lang="de-DE" sz="2000" b="1" dirty="0">
                <a:effectLst/>
                <a:latin typeface="Arial" panose="020B0604020202020204" pitchFamily="34" charset="0"/>
                <a:cs typeface="Arial" panose="020B0604020202020204" pitchFamily="34" charset="0"/>
              </a:rPr>
              <a:t>wurde</a:t>
            </a:r>
            <a:r>
              <a:rPr lang="de-DE" sz="2000" dirty="0">
                <a:effectLst/>
                <a:latin typeface="Arial" panose="020B0604020202020204" pitchFamily="34" charset="0"/>
                <a:cs typeface="Arial" panose="020B0604020202020204" pitchFamily="34" charset="0"/>
              </a:rPr>
              <a:t> 1954 </a:t>
            </a:r>
            <a:r>
              <a:rPr lang="de-DE" sz="2000" b="1" dirty="0">
                <a:effectLst/>
                <a:latin typeface="Arial" panose="020B0604020202020204" pitchFamily="34" charset="0"/>
                <a:cs typeface="Arial" panose="020B0604020202020204" pitchFamily="34" charset="0"/>
              </a:rPr>
              <a:t>eingeführt</a:t>
            </a:r>
            <a:r>
              <a:rPr lang="de-DE" sz="2000" dirty="0">
                <a:effectLst/>
                <a:latin typeface="Arial" panose="020B0604020202020204" pitchFamily="34" charset="0"/>
                <a:cs typeface="Arial" panose="020B0604020202020204" pitchFamily="34" charset="0"/>
              </a:rPr>
              <a:t>. ... Dazu trug auch die Bundespflegesatzverordnung von 1974 bei. </a:t>
            </a:r>
            <a:br>
              <a:rPr lang="de-DE" sz="2000" dirty="0">
                <a:effectLst/>
                <a:latin typeface="Arial" panose="020B0604020202020204" pitchFamily="34" charset="0"/>
                <a:cs typeface="Arial" panose="020B0604020202020204" pitchFamily="34" charset="0"/>
              </a:rPr>
            </a:br>
            <a:br>
              <a:rPr lang="de-DE" sz="2000" dirty="0">
                <a:effectLst/>
                <a:latin typeface="Arial" panose="020B0604020202020204" pitchFamily="34" charset="0"/>
                <a:cs typeface="Arial" panose="020B0604020202020204" pitchFamily="34" charset="0"/>
              </a:rPr>
            </a:br>
            <a:r>
              <a:rPr lang="de-DE" sz="2000" dirty="0">
                <a:effectLst/>
                <a:latin typeface="Arial" panose="020B0604020202020204" pitchFamily="34" charset="0"/>
                <a:cs typeface="Arial" panose="020B0604020202020204" pitchFamily="34" charset="0"/>
              </a:rPr>
              <a:t>Die 1986 in Kraft getretene novellierte Bundespflegesatzverordnung schuf mehr Transparenz hinsichtlich der Kosten und der leistungsorientierten Vergütungssysteme.</a:t>
            </a:r>
            <a:br>
              <a:rPr lang="de-DE" sz="2000" dirty="0">
                <a:effectLst/>
                <a:latin typeface="Arial" panose="020B0604020202020204" pitchFamily="34" charset="0"/>
                <a:cs typeface="Arial" panose="020B0604020202020204" pitchFamily="34" charset="0"/>
              </a:rPr>
            </a:br>
            <a:r>
              <a:rPr lang="de-DE" sz="1400" dirty="0">
                <a:effectLst/>
                <a:latin typeface="Arial" panose="020B0604020202020204" pitchFamily="34" charset="0"/>
                <a:cs typeface="Arial" panose="020B0604020202020204" pitchFamily="34" charset="0"/>
              </a:rPr>
              <a:t>(Quelle: </a:t>
            </a:r>
            <a:r>
              <a:rPr lang="de-DE" sz="1400" i="1" dirty="0">
                <a:latin typeface="Arial" panose="020B0604020202020204" pitchFamily="34" charset="0"/>
                <a:cs typeface="Arial" panose="020B0604020202020204" pitchFamily="34" charset="0"/>
                <a:hlinkClick r:id="rId2"/>
              </a:rPr>
              <a:t>https://www.google.com/search?client=firefox-b-d&amp;q=krankenhausfinanzierungsgesetz</a:t>
            </a:r>
            <a:r>
              <a:rPr lang="de-DE" sz="1400" i="1" dirty="0">
                <a:latin typeface="Arial" panose="020B0604020202020204" pitchFamily="34" charset="0"/>
                <a:cs typeface="Arial" panose="020B0604020202020204" pitchFamily="34" charset="0"/>
              </a:rPr>
              <a:t>, 10.09.2019)</a:t>
            </a:r>
            <a:br>
              <a:rPr lang="de-DE" sz="1400" i="1" dirty="0">
                <a:effectLst/>
                <a:latin typeface="Arial" panose="020B0604020202020204" pitchFamily="34" charset="0"/>
                <a:cs typeface="Arial" panose="020B0604020202020204" pitchFamily="34" charset="0"/>
              </a:rPr>
            </a:br>
            <a:br>
              <a:rPr lang="de-DE" sz="1400" dirty="0">
                <a:effectLst/>
                <a:latin typeface="Arial" panose="020B0604020202020204" pitchFamily="34" charset="0"/>
                <a:cs typeface="Arial" panose="020B0604020202020204" pitchFamily="34" charset="0"/>
              </a:rPr>
            </a:br>
            <a:endParaRPr lang="de-DE" sz="1400" dirty="0">
              <a:latin typeface="Arial" panose="020B0604020202020204" pitchFamily="34" charset="0"/>
              <a:cs typeface="Arial" panose="020B0604020202020204" pitchFamily="34" charset="0"/>
            </a:endParaRPr>
          </a:p>
        </p:txBody>
      </p:sp>
      <p:sp>
        <p:nvSpPr>
          <p:cNvPr id="3" name="Fußzeilenplatzhalter 2">
            <a:extLst>
              <a:ext uri="{FF2B5EF4-FFF2-40B4-BE49-F238E27FC236}">
                <a16:creationId xmlns:a16="http://schemas.microsoft.com/office/drawing/2014/main" id="{7A3B4998-D789-46C1-BB84-41111791B056}"/>
              </a:ext>
            </a:extLst>
          </p:cNvPr>
          <p:cNvSpPr>
            <a:spLocks noGrp="1"/>
          </p:cNvSpPr>
          <p:nvPr>
            <p:ph type="ftr" sz="quarter" idx="11"/>
          </p:nvPr>
        </p:nvSpPr>
        <p:spPr/>
        <p:txBody>
          <a:bodyPr/>
          <a:lstStyle/>
          <a:p>
            <a:r>
              <a:rPr lang="de-DE"/>
              <a:t>Ines Hoffmann B.A.</a:t>
            </a:r>
          </a:p>
        </p:txBody>
      </p:sp>
    </p:spTree>
    <p:extLst>
      <p:ext uri="{BB962C8B-B14F-4D97-AF65-F5344CB8AC3E}">
        <p14:creationId xmlns:p14="http://schemas.microsoft.com/office/powerpoint/2010/main" val="1886962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11B08D-32A5-4CF9-A71D-4CD54C8E1AAD}"/>
              </a:ext>
            </a:extLst>
          </p:cNvPr>
          <p:cNvSpPr>
            <a:spLocks noGrp="1"/>
          </p:cNvSpPr>
          <p:nvPr>
            <p:ph type="title"/>
          </p:nvPr>
        </p:nvSpPr>
        <p:spPr>
          <a:xfrm>
            <a:off x="838200" y="365125"/>
            <a:ext cx="10515600" cy="4273550"/>
          </a:xfrm>
        </p:spPr>
        <p:txBody>
          <a:bodyPr>
            <a:normAutofit/>
          </a:bodyPr>
          <a:lstStyle/>
          <a:p>
            <a:r>
              <a:rPr lang="de-DE" sz="4000" dirty="0" err="1">
                <a:latin typeface="Arial" panose="020B0604020202020204" pitchFamily="34" charset="0"/>
                <a:cs typeface="Arial" panose="020B0604020202020204" pitchFamily="34" charset="0"/>
              </a:rPr>
              <a:t>Entlassungs</a:t>
            </a:r>
            <a:r>
              <a:rPr lang="de-DE" sz="4000" dirty="0">
                <a:latin typeface="Arial" panose="020B0604020202020204" pitchFamily="34" charset="0"/>
                <a:cs typeface="Arial" panose="020B0604020202020204" pitchFamily="34" charset="0"/>
              </a:rPr>
              <a:t> bzw. Überleitungsmanagement</a:t>
            </a:r>
            <a:br>
              <a:rPr lang="de-DE" sz="4000" dirty="0">
                <a:latin typeface="Arial" panose="020B0604020202020204" pitchFamily="34" charset="0"/>
                <a:cs typeface="Arial" panose="020B0604020202020204" pitchFamily="34" charset="0"/>
              </a:rPr>
            </a:br>
            <a:br>
              <a:rPr lang="de-DE" sz="4000" dirty="0">
                <a:latin typeface="Arial" panose="020B0604020202020204" pitchFamily="34" charset="0"/>
                <a:cs typeface="Arial" panose="020B0604020202020204" pitchFamily="34" charset="0"/>
              </a:rPr>
            </a:br>
            <a:r>
              <a:rPr lang="de-DE" sz="2000" dirty="0">
                <a:latin typeface="Arial" panose="020B0604020202020204" pitchFamily="34" charset="0"/>
                <a:cs typeface="Arial" panose="020B0604020202020204" pitchFamily="34" charset="0"/>
              </a:rPr>
              <a:t>Entlassung bedeutet: </a:t>
            </a:r>
            <a:br>
              <a:rPr lang="de-DE" sz="2000" dirty="0">
                <a:latin typeface="Arial" panose="020B0604020202020204" pitchFamily="34" charset="0"/>
                <a:cs typeface="Arial" panose="020B0604020202020204" pitchFamily="34" charset="0"/>
              </a:rPr>
            </a:br>
            <a:r>
              <a:rPr lang="de-DE" sz="2000" dirty="0">
                <a:latin typeface="Arial" panose="020B0604020202020204" pitchFamily="34" charset="0"/>
                <a:cs typeface="Arial" panose="020B0604020202020204" pitchFamily="34" charset="0"/>
              </a:rPr>
              <a:t>geheilt bzw. gesund nach Hause, </a:t>
            </a:r>
            <a:br>
              <a:rPr lang="de-DE" sz="2000" dirty="0">
                <a:latin typeface="Arial" panose="020B0604020202020204" pitchFamily="34" charset="0"/>
                <a:cs typeface="Arial" panose="020B0604020202020204" pitchFamily="34" charset="0"/>
              </a:rPr>
            </a:br>
            <a:r>
              <a:rPr lang="de-DE" sz="2000" dirty="0">
                <a:latin typeface="Arial" panose="020B0604020202020204" pitchFamily="34" charset="0"/>
                <a:cs typeface="Arial" panose="020B0604020202020204" pitchFamily="34" charset="0"/>
              </a:rPr>
              <a:t>ggf. mit anschließender Arbeitsunfähigkeit</a:t>
            </a:r>
            <a:br>
              <a:rPr lang="de-DE" sz="2000" dirty="0">
                <a:latin typeface="Arial" panose="020B0604020202020204" pitchFamily="34" charset="0"/>
                <a:cs typeface="Arial" panose="020B0604020202020204" pitchFamily="34" charset="0"/>
              </a:rPr>
            </a:br>
            <a:r>
              <a:rPr lang="de-DE" sz="2000" dirty="0">
                <a:latin typeface="Arial" panose="020B0604020202020204" pitchFamily="34" charset="0"/>
                <a:cs typeface="Arial" panose="020B0604020202020204" pitchFamily="34" charset="0"/>
              </a:rPr>
              <a:t>oder</a:t>
            </a:r>
            <a:br>
              <a:rPr lang="de-DE" sz="2000" dirty="0">
                <a:latin typeface="Arial" panose="020B0604020202020204" pitchFamily="34" charset="0"/>
                <a:cs typeface="Arial" panose="020B0604020202020204" pitchFamily="34" charset="0"/>
              </a:rPr>
            </a:br>
            <a:r>
              <a:rPr lang="de-DE" sz="2000" dirty="0">
                <a:latin typeface="Arial" panose="020B0604020202020204" pitchFamily="34" charset="0"/>
                <a:cs typeface="Arial" panose="020B0604020202020204" pitchFamily="34" charset="0"/>
              </a:rPr>
              <a:t>mit einer Verordnung häuslicher Krankenpflege (SGB V)</a:t>
            </a:r>
          </a:p>
        </p:txBody>
      </p:sp>
      <p:sp>
        <p:nvSpPr>
          <p:cNvPr id="3" name="Fußzeilenplatzhalter 2">
            <a:extLst>
              <a:ext uri="{FF2B5EF4-FFF2-40B4-BE49-F238E27FC236}">
                <a16:creationId xmlns:a16="http://schemas.microsoft.com/office/drawing/2014/main" id="{E64C6BE6-945E-4043-A5D1-E87D37EA050A}"/>
              </a:ext>
            </a:extLst>
          </p:cNvPr>
          <p:cNvSpPr>
            <a:spLocks noGrp="1"/>
          </p:cNvSpPr>
          <p:nvPr>
            <p:ph type="ftr" sz="quarter" idx="11"/>
          </p:nvPr>
        </p:nvSpPr>
        <p:spPr/>
        <p:txBody>
          <a:bodyPr/>
          <a:lstStyle/>
          <a:p>
            <a:r>
              <a:rPr lang="de-DE"/>
              <a:t>Ines Hoffmann B.A.</a:t>
            </a:r>
          </a:p>
        </p:txBody>
      </p:sp>
    </p:spTree>
    <p:extLst>
      <p:ext uri="{BB962C8B-B14F-4D97-AF65-F5344CB8AC3E}">
        <p14:creationId xmlns:p14="http://schemas.microsoft.com/office/powerpoint/2010/main" val="2109524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C5459-173A-4662-97D7-E83E139113C5}"/>
              </a:ext>
            </a:extLst>
          </p:cNvPr>
          <p:cNvSpPr>
            <a:spLocks noGrp="1"/>
          </p:cNvSpPr>
          <p:nvPr>
            <p:ph type="title"/>
          </p:nvPr>
        </p:nvSpPr>
        <p:spPr>
          <a:xfrm>
            <a:off x="838200" y="365125"/>
            <a:ext cx="10515600" cy="4530725"/>
          </a:xfrm>
        </p:spPr>
        <p:txBody>
          <a:bodyPr/>
          <a:lstStyle/>
          <a:p>
            <a:r>
              <a:rPr lang="de-DE" dirty="0">
                <a:latin typeface="Arial" panose="020B0604020202020204" pitchFamily="34" charset="0"/>
                <a:cs typeface="Arial" panose="020B0604020202020204" pitchFamily="34" charset="0"/>
              </a:rPr>
              <a:t>Überleitungsmanagement</a:t>
            </a:r>
            <a:br>
              <a:rPr lang="de-DE" dirty="0">
                <a:latin typeface="Arial" panose="020B0604020202020204" pitchFamily="34" charset="0"/>
                <a:cs typeface="Arial" panose="020B0604020202020204" pitchFamily="34" charset="0"/>
              </a:rPr>
            </a:br>
            <a:br>
              <a:rPr lang="de-DE" dirty="0">
                <a:latin typeface="Arial" panose="020B0604020202020204" pitchFamily="34" charset="0"/>
                <a:cs typeface="Arial" panose="020B0604020202020204" pitchFamily="34" charset="0"/>
              </a:rPr>
            </a:br>
            <a:r>
              <a:rPr lang="de-DE" sz="2000" dirty="0">
                <a:latin typeface="Arial" panose="020B0604020202020204" pitchFamily="34" charset="0"/>
                <a:cs typeface="Arial" panose="020B0604020202020204" pitchFamily="34" charset="0"/>
              </a:rPr>
              <a:t>Überleitung bedeutet:</a:t>
            </a:r>
            <a:br>
              <a:rPr lang="de-DE" sz="2000" dirty="0">
                <a:latin typeface="Arial" panose="020B0604020202020204" pitchFamily="34" charset="0"/>
                <a:cs typeface="Arial" panose="020B0604020202020204" pitchFamily="34" charset="0"/>
              </a:rPr>
            </a:br>
            <a:br>
              <a:rPr lang="de-DE" sz="2000" dirty="0">
                <a:latin typeface="Arial" panose="020B0604020202020204" pitchFamily="34" charset="0"/>
                <a:cs typeface="Arial" panose="020B0604020202020204" pitchFamily="34" charset="0"/>
              </a:rPr>
            </a:br>
            <a:r>
              <a:rPr lang="de-DE" sz="2000" dirty="0">
                <a:latin typeface="Arial" panose="020B0604020202020204" pitchFamily="34" charset="0"/>
                <a:cs typeface="Arial" panose="020B0604020202020204" pitchFamily="34" charset="0"/>
              </a:rPr>
              <a:t>- in eine Rehabilitationseinrichtung (mit Termin)</a:t>
            </a:r>
            <a:br>
              <a:rPr lang="de-DE" sz="2000" dirty="0">
                <a:latin typeface="Arial" panose="020B0604020202020204" pitchFamily="34" charset="0"/>
                <a:cs typeface="Arial" panose="020B0604020202020204" pitchFamily="34" charset="0"/>
              </a:rPr>
            </a:br>
            <a:r>
              <a:rPr lang="de-DE" sz="2000" dirty="0">
                <a:latin typeface="Arial" panose="020B0604020202020204" pitchFamily="34" charset="0"/>
                <a:cs typeface="Arial" panose="020B0604020202020204" pitchFamily="34" charset="0"/>
              </a:rPr>
              <a:t>- in eine geriatrische Komplexbehandlung = 28 Tage</a:t>
            </a:r>
            <a:br>
              <a:rPr lang="de-DE" sz="2000" dirty="0">
                <a:latin typeface="Arial" panose="020B0604020202020204" pitchFamily="34" charset="0"/>
                <a:cs typeface="Arial" panose="020B0604020202020204" pitchFamily="34" charset="0"/>
              </a:rPr>
            </a:br>
            <a:r>
              <a:rPr lang="de-DE" sz="2000" dirty="0">
                <a:latin typeface="Arial" panose="020B0604020202020204" pitchFamily="34" charset="0"/>
                <a:cs typeface="Arial" panose="020B0604020202020204" pitchFamily="34" charset="0"/>
              </a:rPr>
              <a:t>- Kurzzeitpflege (mit anerkanntem Pflegegrad; SGB XI)</a:t>
            </a:r>
            <a:br>
              <a:rPr lang="de-DE" sz="2000" dirty="0">
                <a:latin typeface="Arial" panose="020B0604020202020204" pitchFamily="34" charset="0"/>
                <a:cs typeface="Arial" panose="020B0604020202020204" pitchFamily="34" charset="0"/>
              </a:rPr>
            </a:br>
            <a:r>
              <a:rPr lang="de-DE" sz="2000" dirty="0">
                <a:latin typeface="Arial" panose="020B0604020202020204" pitchFamily="34" charset="0"/>
                <a:cs typeface="Arial" panose="020B0604020202020204" pitchFamily="34" charset="0"/>
              </a:rPr>
              <a:t>- Übergangsversorgung (ohne Pflegegrad; SGB V, ) = Übergangspflege für Menschen ohne Pflegegrad</a:t>
            </a:r>
            <a:br>
              <a:rPr lang="de-DE" sz="2000" dirty="0">
                <a:latin typeface="Arial" panose="020B0604020202020204" pitchFamily="34" charset="0"/>
                <a:cs typeface="Arial" panose="020B0604020202020204" pitchFamily="34" charset="0"/>
              </a:rPr>
            </a:br>
            <a:endParaRPr lang="de-DE" sz="2000" dirty="0">
              <a:latin typeface="Arial" panose="020B0604020202020204" pitchFamily="34" charset="0"/>
              <a:cs typeface="Arial" panose="020B0604020202020204" pitchFamily="34" charset="0"/>
            </a:endParaRPr>
          </a:p>
        </p:txBody>
      </p:sp>
      <p:sp>
        <p:nvSpPr>
          <p:cNvPr id="3" name="Fußzeilenplatzhalter 2">
            <a:extLst>
              <a:ext uri="{FF2B5EF4-FFF2-40B4-BE49-F238E27FC236}">
                <a16:creationId xmlns:a16="http://schemas.microsoft.com/office/drawing/2014/main" id="{29AD65A6-455F-4A19-BB84-856EE50633D5}"/>
              </a:ext>
            </a:extLst>
          </p:cNvPr>
          <p:cNvSpPr>
            <a:spLocks noGrp="1"/>
          </p:cNvSpPr>
          <p:nvPr>
            <p:ph type="ftr" sz="quarter" idx="11"/>
          </p:nvPr>
        </p:nvSpPr>
        <p:spPr/>
        <p:txBody>
          <a:bodyPr/>
          <a:lstStyle/>
          <a:p>
            <a:r>
              <a:rPr lang="de-DE"/>
              <a:t>Ines Hoffmann B.A.</a:t>
            </a:r>
          </a:p>
        </p:txBody>
      </p:sp>
    </p:spTree>
    <p:extLst>
      <p:ext uri="{BB962C8B-B14F-4D97-AF65-F5344CB8AC3E}">
        <p14:creationId xmlns:p14="http://schemas.microsoft.com/office/powerpoint/2010/main" val="3205991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CA0EFE-B9CA-4CF7-94DC-9368B183B9B4}"/>
              </a:ext>
            </a:extLst>
          </p:cNvPr>
          <p:cNvSpPr>
            <a:spLocks noGrp="1"/>
          </p:cNvSpPr>
          <p:nvPr>
            <p:ph type="title"/>
          </p:nvPr>
        </p:nvSpPr>
        <p:spPr>
          <a:xfrm>
            <a:off x="838200" y="365124"/>
            <a:ext cx="10515600" cy="5387605"/>
          </a:xfrm>
        </p:spPr>
        <p:txBody>
          <a:bodyPr>
            <a:normAutofit fontScale="90000"/>
          </a:bodyPr>
          <a:lstStyle/>
          <a:p>
            <a:r>
              <a:rPr lang="de-DE" dirty="0">
                <a:latin typeface="Arial" panose="020B0604020202020204" pitchFamily="34" charset="0"/>
                <a:cs typeface="Arial" panose="020B0604020202020204" pitchFamily="34" charset="0"/>
              </a:rPr>
              <a:t>Der ambulante Bereich entspricht der Leistungen und Organisation aus dem SGB XI und SGB V</a:t>
            </a:r>
            <a:br>
              <a:rPr lang="de-DE" dirty="0">
                <a:latin typeface="Arial" panose="020B0604020202020204" pitchFamily="34" charset="0"/>
                <a:cs typeface="Arial" panose="020B0604020202020204" pitchFamily="34" charset="0"/>
              </a:rPr>
            </a:br>
            <a:br>
              <a:rPr lang="de-DE" dirty="0">
                <a:latin typeface="Arial" panose="020B0604020202020204" pitchFamily="34" charset="0"/>
                <a:cs typeface="Arial" panose="020B0604020202020204" pitchFamily="34" charset="0"/>
              </a:rPr>
            </a:br>
            <a:br>
              <a:rPr lang="de-DE" dirty="0">
                <a:latin typeface="Arial" panose="020B0604020202020204" pitchFamily="34" charset="0"/>
                <a:cs typeface="Arial" panose="020B0604020202020204" pitchFamily="34" charset="0"/>
              </a:rPr>
            </a:br>
            <a:r>
              <a:rPr lang="de-DE" sz="2700" dirty="0">
                <a:latin typeface="Arial" panose="020B0604020202020204" pitchFamily="34" charset="0"/>
                <a:cs typeface="Arial" panose="020B0604020202020204" pitchFamily="34" charset="0"/>
              </a:rPr>
              <a:t>anerkannte Pflegedienste </a:t>
            </a:r>
            <a:br>
              <a:rPr lang="de-DE" dirty="0">
                <a:latin typeface="Arial" panose="020B0604020202020204" pitchFamily="34" charset="0"/>
                <a:cs typeface="Arial" panose="020B0604020202020204" pitchFamily="34" charset="0"/>
              </a:rPr>
            </a:br>
            <a:br>
              <a:rPr lang="de-DE" dirty="0">
                <a:latin typeface="Arial" panose="020B0604020202020204" pitchFamily="34" charset="0"/>
                <a:cs typeface="Arial" panose="020B0604020202020204" pitchFamily="34" charset="0"/>
              </a:rPr>
            </a:br>
            <a:r>
              <a:rPr lang="de-DE" sz="2700" dirty="0">
                <a:latin typeface="Arial" panose="020B0604020202020204" pitchFamily="34" charset="0"/>
                <a:cs typeface="Arial" panose="020B0604020202020204" pitchFamily="34" charset="0"/>
              </a:rPr>
              <a:t>Voraussetzungen:</a:t>
            </a:r>
            <a:br>
              <a:rPr lang="de-DE" sz="2700" dirty="0">
                <a:latin typeface="Arial" panose="020B0604020202020204" pitchFamily="34" charset="0"/>
                <a:cs typeface="Arial" panose="020B0604020202020204" pitchFamily="34" charset="0"/>
              </a:rPr>
            </a:br>
            <a:r>
              <a:rPr lang="de-DE" sz="2700" dirty="0">
                <a:latin typeface="Arial" panose="020B0604020202020204" pitchFamily="34" charset="0"/>
                <a:cs typeface="Arial" panose="020B0604020202020204" pitchFamily="34" charset="0"/>
              </a:rPr>
              <a:t>-	Vergütungsvereinbarung (§ 89 SGB XI)</a:t>
            </a:r>
            <a:br>
              <a:rPr lang="de-DE" sz="2700" dirty="0">
                <a:latin typeface="Arial" panose="020B0604020202020204" pitchFamily="34" charset="0"/>
                <a:cs typeface="Arial" panose="020B0604020202020204" pitchFamily="34" charset="0"/>
              </a:rPr>
            </a:br>
            <a:r>
              <a:rPr lang="de-DE" sz="2700" dirty="0">
                <a:latin typeface="Arial" panose="020B0604020202020204" pitchFamily="34" charset="0"/>
                <a:cs typeface="Arial" panose="020B0604020202020204" pitchFamily="34" charset="0"/>
              </a:rPr>
              <a:t>-	Versorgungsvertrag (§72 SGB XI)</a:t>
            </a:r>
            <a:br>
              <a:rPr lang="de-DE" sz="2700" dirty="0">
                <a:latin typeface="Arial" panose="020B0604020202020204" pitchFamily="34" charset="0"/>
                <a:cs typeface="Arial" panose="020B0604020202020204" pitchFamily="34" charset="0"/>
              </a:rPr>
            </a:br>
            <a:r>
              <a:rPr lang="de-DE" sz="2700" dirty="0">
                <a:latin typeface="Arial" panose="020B0604020202020204" pitchFamily="34" charset="0"/>
                <a:cs typeface="Arial" panose="020B0604020202020204" pitchFamily="34" charset="0"/>
              </a:rPr>
              <a:t>-	Rahmenvertrag (§ 75 SGB XI)</a:t>
            </a:r>
          </a:p>
        </p:txBody>
      </p:sp>
      <p:sp>
        <p:nvSpPr>
          <p:cNvPr id="4" name="Pfeil: nach unten 3">
            <a:extLst>
              <a:ext uri="{FF2B5EF4-FFF2-40B4-BE49-F238E27FC236}">
                <a16:creationId xmlns:a16="http://schemas.microsoft.com/office/drawing/2014/main" id="{44DED492-E637-4991-B409-670B5A5F5A93}"/>
              </a:ext>
            </a:extLst>
          </p:cNvPr>
          <p:cNvSpPr/>
          <p:nvPr/>
        </p:nvSpPr>
        <p:spPr>
          <a:xfrm>
            <a:off x="5060272" y="2171728"/>
            <a:ext cx="701335" cy="8871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ußzeilenplatzhalter 2">
            <a:extLst>
              <a:ext uri="{FF2B5EF4-FFF2-40B4-BE49-F238E27FC236}">
                <a16:creationId xmlns:a16="http://schemas.microsoft.com/office/drawing/2014/main" id="{7D76C233-1407-4214-AE3C-275BC0BE5BF2}"/>
              </a:ext>
            </a:extLst>
          </p:cNvPr>
          <p:cNvSpPr>
            <a:spLocks noGrp="1"/>
          </p:cNvSpPr>
          <p:nvPr>
            <p:ph type="ftr" sz="quarter" idx="11"/>
          </p:nvPr>
        </p:nvSpPr>
        <p:spPr/>
        <p:txBody>
          <a:bodyPr/>
          <a:lstStyle/>
          <a:p>
            <a:r>
              <a:rPr lang="de-DE" dirty="0"/>
              <a:t>Ines Hoffmann B.A.</a:t>
            </a:r>
          </a:p>
        </p:txBody>
      </p:sp>
    </p:spTree>
    <p:extLst>
      <p:ext uri="{BB962C8B-B14F-4D97-AF65-F5344CB8AC3E}">
        <p14:creationId xmlns:p14="http://schemas.microsoft.com/office/powerpoint/2010/main" val="3307273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75705D-250B-4380-A743-9A60C86079B0}"/>
              </a:ext>
            </a:extLst>
          </p:cNvPr>
          <p:cNvSpPr>
            <a:spLocks noGrp="1"/>
          </p:cNvSpPr>
          <p:nvPr>
            <p:ph type="title"/>
          </p:nvPr>
        </p:nvSpPr>
        <p:spPr>
          <a:xfrm>
            <a:off x="838200" y="372861"/>
            <a:ext cx="10515600" cy="6485139"/>
          </a:xfrm>
        </p:spPr>
        <p:txBody>
          <a:bodyPr>
            <a:normAutofit fontScale="90000"/>
          </a:bodyPr>
          <a:lstStyle/>
          <a:p>
            <a:pPr lvl="0"/>
            <a:br>
              <a:rPr lang="de-DE" dirty="0">
                <a:latin typeface="Arial" panose="020B0604020202020204" pitchFamily="34" charset="0"/>
                <a:cs typeface="Arial" panose="020B0604020202020204" pitchFamily="34" charset="0"/>
              </a:rPr>
            </a:br>
            <a:br>
              <a:rPr lang="de-DE" dirty="0">
                <a:latin typeface="Arial" panose="020B0604020202020204" pitchFamily="34" charset="0"/>
                <a:cs typeface="Arial" panose="020B0604020202020204" pitchFamily="34" charset="0"/>
              </a:rPr>
            </a:b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Der stationäre Bereich entspricht den Leistungen und Organisation aus dem SGB XI und SGB V</a:t>
            </a:r>
            <a:br>
              <a:rPr lang="de-DE" dirty="0">
                <a:latin typeface="Arial" panose="020B0604020202020204" pitchFamily="34" charset="0"/>
                <a:cs typeface="Arial" panose="020B0604020202020204" pitchFamily="34" charset="0"/>
              </a:rPr>
            </a:br>
            <a:br>
              <a:rPr lang="de-DE" dirty="0"/>
            </a:br>
            <a:r>
              <a:rPr lang="de-DE" sz="2700" dirty="0">
                <a:latin typeface="Arial" panose="020B0604020202020204" pitchFamily="34" charset="0"/>
                <a:cs typeface="Arial" panose="020B0604020202020204" pitchFamily="34" charset="0"/>
              </a:rPr>
              <a:t>Langzeiteinrichtungen</a:t>
            </a:r>
            <a:br>
              <a:rPr lang="de-DE" sz="2700" dirty="0">
                <a:latin typeface="Arial" panose="020B0604020202020204" pitchFamily="34" charset="0"/>
                <a:cs typeface="Arial" panose="020B0604020202020204" pitchFamily="34" charset="0"/>
              </a:rPr>
            </a:br>
            <a:r>
              <a:rPr lang="de-DE" sz="2700" dirty="0">
                <a:latin typeface="Arial" panose="020B0604020202020204" pitchFamily="34" charset="0"/>
                <a:cs typeface="Arial" panose="020B0604020202020204" pitchFamily="34" charset="0"/>
              </a:rPr>
              <a:t>stationäre Einrichtungen</a:t>
            </a:r>
            <a:br>
              <a:rPr lang="de-DE" dirty="0"/>
            </a:br>
            <a:r>
              <a:rPr lang="de-DE" sz="2700" dirty="0">
                <a:latin typeface="Arial" panose="020B0604020202020204" pitchFamily="34" charset="0"/>
                <a:cs typeface="Arial" panose="020B0604020202020204" pitchFamily="34" charset="0"/>
              </a:rPr>
              <a:t>Voraussetzungen:</a:t>
            </a:r>
            <a:br>
              <a:rPr lang="de-DE" dirty="0"/>
            </a:br>
            <a:r>
              <a:rPr lang="de-DE" dirty="0"/>
              <a:t>-	</a:t>
            </a:r>
            <a:r>
              <a:rPr lang="de-DE" sz="2700" dirty="0">
                <a:latin typeface="Arial" panose="020B0604020202020204" pitchFamily="34" charset="0"/>
                <a:cs typeface="Arial" panose="020B0604020202020204" pitchFamily="34" charset="0"/>
              </a:rPr>
              <a:t>Unterlagen zur Prüfung der Eignung des Trägers, der Heimleitung und der Pflegedienstleitung</a:t>
            </a:r>
            <a:br>
              <a:rPr lang="de-DE" sz="2700" dirty="0">
                <a:latin typeface="Arial" panose="020B0604020202020204" pitchFamily="34" charset="0"/>
                <a:cs typeface="Arial" panose="020B0604020202020204" pitchFamily="34" charset="0"/>
              </a:rPr>
            </a:br>
            <a:r>
              <a:rPr lang="de-DE" sz="2700" dirty="0">
                <a:latin typeface="Arial" panose="020B0604020202020204" pitchFamily="34" charset="0"/>
                <a:cs typeface="Arial" panose="020B0604020202020204" pitchFamily="34" charset="0"/>
              </a:rPr>
              <a:t>-	Leistungsbeschreibung und Konzeption der Einrichtung</a:t>
            </a:r>
            <a:br>
              <a:rPr lang="de-DE" sz="2700" dirty="0">
                <a:latin typeface="Arial" panose="020B0604020202020204" pitchFamily="34" charset="0"/>
                <a:cs typeface="Arial" panose="020B0604020202020204" pitchFamily="34" charset="0"/>
              </a:rPr>
            </a:br>
            <a:r>
              <a:rPr lang="de-DE" sz="2700" dirty="0">
                <a:latin typeface="Arial" panose="020B0604020202020204" pitchFamily="34" charset="0"/>
                <a:cs typeface="Arial" panose="020B0604020202020204" pitchFamily="34" charset="0"/>
              </a:rPr>
              <a:t>-	Muster des Heimvertrags</a:t>
            </a:r>
            <a:br>
              <a:rPr lang="de-DE" sz="2700" dirty="0">
                <a:latin typeface="Arial" panose="020B0604020202020204" pitchFamily="34" charset="0"/>
                <a:cs typeface="Arial" panose="020B0604020202020204" pitchFamily="34" charset="0"/>
              </a:rPr>
            </a:br>
            <a:r>
              <a:rPr lang="de-DE" sz="2700" dirty="0">
                <a:latin typeface="Arial" panose="020B0604020202020204" pitchFamily="34" charset="0"/>
                <a:cs typeface="Arial" panose="020B0604020202020204" pitchFamily="34" charset="0"/>
              </a:rPr>
              <a:t>-	Versorgungsvertrag mit den Pflegekassen – sofern zum Zeitpunkt der Anzeige bereits abgeschlossen.</a:t>
            </a:r>
            <a:br>
              <a:rPr lang="de-DE" sz="2700" dirty="0">
                <a:latin typeface="Arial" panose="020B0604020202020204" pitchFamily="34" charset="0"/>
                <a:cs typeface="Arial" panose="020B0604020202020204" pitchFamily="34" charset="0"/>
              </a:rPr>
            </a:br>
            <a:br>
              <a:rPr lang="de-DE" sz="2700" dirty="0">
                <a:latin typeface="Arial" panose="020B0604020202020204" pitchFamily="34" charset="0"/>
                <a:cs typeface="Arial" panose="020B0604020202020204" pitchFamily="34" charset="0"/>
              </a:rPr>
            </a:br>
            <a:br>
              <a:rPr lang="de-DE" dirty="0"/>
            </a:br>
            <a:br>
              <a:rPr lang="de-DE" dirty="0"/>
            </a:br>
            <a:endParaRPr lang="de-DE" dirty="0"/>
          </a:p>
        </p:txBody>
      </p:sp>
      <p:sp>
        <p:nvSpPr>
          <p:cNvPr id="3" name="Pfeil: nach unten 2">
            <a:extLst>
              <a:ext uri="{FF2B5EF4-FFF2-40B4-BE49-F238E27FC236}">
                <a16:creationId xmlns:a16="http://schemas.microsoft.com/office/drawing/2014/main" id="{E301B7AB-C2E7-46DF-AF32-DF01563E860D}"/>
              </a:ext>
            </a:extLst>
          </p:cNvPr>
          <p:cNvSpPr/>
          <p:nvPr/>
        </p:nvSpPr>
        <p:spPr>
          <a:xfrm>
            <a:off x="5619565" y="1953657"/>
            <a:ext cx="577049" cy="790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Fußzeilenplatzhalter 3">
            <a:extLst>
              <a:ext uri="{FF2B5EF4-FFF2-40B4-BE49-F238E27FC236}">
                <a16:creationId xmlns:a16="http://schemas.microsoft.com/office/drawing/2014/main" id="{EFCA4E47-BC93-4D13-B8F3-83CC77862E0F}"/>
              </a:ext>
            </a:extLst>
          </p:cNvPr>
          <p:cNvSpPr>
            <a:spLocks noGrp="1"/>
          </p:cNvSpPr>
          <p:nvPr>
            <p:ph type="ftr" sz="quarter" idx="11"/>
          </p:nvPr>
        </p:nvSpPr>
        <p:spPr/>
        <p:txBody>
          <a:bodyPr/>
          <a:lstStyle/>
          <a:p>
            <a:r>
              <a:rPr lang="de-DE" dirty="0"/>
              <a:t>Ines Hoffmann B.A.</a:t>
            </a:r>
          </a:p>
        </p:txBody>
      </p:sp>
    </p:spTree>
    <p:extLst>
      <p:ext uri="{BB962C8B-B14F-4D97-AF65-F5344CB8AC3E}">
        <p14:creationId xmlns:p14="http://schemas.microsoft.com/office/powerpoint/2010/main" val="3245732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C1931C-9524-4459-B4B8-690733D36AA7}"/>
              </a:ext>
            </a:extLst>
          </p:cNvPr>
          <p:cNvSpPr>
            <a:spLocks noGrp="1"/>
          </p:cNvSpPr>
          <p:nvPr>
            <p:ph type="title"/>
          </p:nvPr>
        </p:nvSpPr>
        <p:spPr>
          <a:xfrm>
            <a:off x="838200" y="365125"/>
            <a:ext cx="10515600" cy="5130153"/>
          </a:xfrm>
        </p:spPr>
        <p:txBody>
          <a:bodyPr>
            <a:normAutofit fontScale="90000"/>
          </a:bodyPr>
          <a:lstStyle/>
          <a:p>
            <a:r>
              <a:rPr lang="de-DE" sz="4000" dirty="0">
                <a:latin typeface="Arial" panose="020B0604020202020204" pitchFamily="34" charset="0"/>
                <a:cs typeface="Arial" panose="020B0604020202020204" pitchFamily="34" charset="0"/>
              </a:rPr>
              <a:t>Teilstationärer Bereich entspricht der Organisation und Leistungen aus dem SGB XI)</a:t>
            </a:r>
            <a:br>
              <a:rPr lang="de-DE" sz="4000" dirty="0">
                <a:latin typeface="Arial" panose="020B0604020202020204" pitchFamily="34" charset="0"/>
                <a:cs typeface="Arial" panose="020B0604020202020204" pitchFamily="34" charset="0"/>
              </a:rPr>
            </a:br>
            <a:br>
              <a:rPr lang="de-DE" dirty="0"/>
            </a:br>
            <a:r>
              <a:rPr lang="de-DE" sz="2700" dirty="0">
                <a:latin typeface="Arial" panose="020B0604020202020204" pitchFamily="34" charset="0"/>
                <a:cs typeface="Arial" panose="020B0604020202020204" pitchFamily="34" charset="0"/>
              </a:rPr>
              <a:t>Unter Tages- und Nachtpflege (teilstationäre Versorgung) versteht man die zeitweise Betreuung im Tagesverlauf in einer entsprechenden Einrichtung. Im Rahmen von Leistungshöchstbeträgen übernimmt die Pflegekasse die </a:t>
            </a:r>
            <a:r>
              <a:rPr lang="de-DE" sz="2700" b="1" dirty="0">
                <a:latin typeface="Arial" panose="020B0604020202020204" pitchFamily="34" charset="0"/>
                <a:cs typeface="Arial" panose="020B0604020202020204" pitchFamily="34" charset="0"/>
              </a:rPr>
              <a:t>pflegebedingten Aufwendungen einschließlich der Aufwendungen für Betreuung und die Aufwendungen für die in der Einrichtung notwendigen Leistungen der medizinischen Behandlungspflege; Fahrtkosten</a:t>
            </a:r>
            <a:br>
              <a:rPr lang="de-DE" sz="2700" b="1" dirty="0">
                <a:latin typeface="Arial" panose="020B0604020202020204" pitchFamily="34" charset="0"/>
                <a:cs typeface="Arial" panose="020B0604020202020204" pitchFamily="34" charset="0"/>
              </a:rPr>
            </a:br>
            <a:br>
              <a:rPr lang="de-DE" sz="2700" dirty="0">
                <a:latin typeface="Arial" panose="020B0604020202020204" pitchFamily="34" charset="0"/>
                <a:cs typeface="Arial" panose="020B0604020202020204" pitchFamily="34" charset="0"/>
              </a:rPr>
            </a:br>
            <a:r>
              <a:rPr lang="de-DE" sz="2700" dirty="0">
                <a:latin typeface="Arial" panose="020B0604020202020204" pitchFamily="34" charset="0"/>
                <a:cs typeface="Arial" panose="020B0604020202020204" pitchFamily="34" charset="0"/>
              </a:rPr>
              <a:t>Die übrigen Kosten (zum Beispiel für Verpflegung, Investitionskosten) müssen dagegen privat getragen werden.</a:t>
            </a:r>
            <a:br>
              <a:rPr lang="de-DE" sz="2700" dirty="0">
                <a:latin typeface="Arial" panose="020B0604020202020204" pitchFamily="34" charset="0"/>
                <a:cs typeface="Arial" panose="020B0604020202020204" pitchFamily="34" charset="0"/>
              </a:rPr>
            </a:br>
            <a:r>
              <a:rPr lang="de-DE" sz="1600" i="1" dirty="0">
                <a:latin typeface="Arial" panose="020B0604020202020204" pitchFamily="34" charset="0"/>
                <a:cs typeface="Arial" panose="020B0604020202020204" pitchFamily="34" charset="0"/>
              </a:rPr>
              <a:t>(Quelle: </a:t>
            </a:r>
            <a:r>
              <a:rPr lang="de-DE" sz="1600" i="1" dirty="0">
                <a:latin typeface="Arial" panose="020B0604020202020204" pitchFamily="34" charset="0"/>
                <a:cs typeface="Arial" panose="020B0604020202020204" pitchFamily="34" charset="0"/>
                <a:hlinkClick r:id="rId2"/>
              </a:rPr>
              <a:t>http://www.bmas.de/SharedDocs/Downloads/DE/PDF-Publikationen-DinA4/a721-soziale-sicherung-gesamt.pdf?__blob=publicationFile</a:t>
            </a:r>
            <a:r>
              <a:rPr lang="de-DE" sz="1600" i="1" dirty="0">
                <a:latin typeface="Arial" panose="020B0604020202020204" pitchFamily="34" charset="0"/>
                <a:cs typeface="Arial" panose="020B0604020202020204" pitchFamily="34" charset="0"/>
              </a:rPr>
              <a:t>, S. 144)</a:t>
            </a:r>
            <a:br>
              <a:rPr lang="de-DE" sz="1600" dirty="0">
                <a:latin typeface="Arial" panose="020B0604020202020204" pitchFamily="34" charset="0"/>
                <a:cs typeface="Arial" panose="020B0604020202020204" pitchFamily="34" charset="0"/>
              </a:rPr>
            </a:br>
            <a:endParaRPr lang="de-DE" sz="1600" dirty="0">
              <a:latin typeface="Arial" panose="020B0604020202020204" pitchFamily="34" charset="0"/>
              <a:cs typeface="Arial" panose="020B0604020202020204" pitchFamily="34" charset="0"/>
            </a:endParaRPr>
          </a:p>
        </p:txBody>
      </p:sp>
      <p:sp>
        <p:nvSpPr>
          <p:cNvPr id="3" name="Fußzeilenplatzhalter 2">
            <a:extLst>
              <a:ext uri="{FF2B5EF4-FFF2-40B4-BE49-F238E27FC236}">
                <a16:creationId xmlns:a16="http://schemas.microsoft.com/office/drawing/2014/main" id="{CDA9D11E-3799-493C-910E-6AF670EEE81C}"/>
              </a:ext>
            </a:extLst>
          </p:cNvPr>
          <p:cNvSpPr>
            <a:spLocks noGrp="1"/>
          </p:cNvSpPr>
          <p:nvPr>
            <p:ph type="ftr" sz="quarter" idx="11"/>
          </p:nvPr>
        </p:nvSpPr>
        <p:spPr/>
        <p:txBody>
          <a:bodyPr/>
          <a:lstStyle/>
          <a:p>
            <a:r>
              <a:rPr lang="de-DE" dirty="0"/>
              <a:t>Ines Hoffmann B.A.</a:t>
            </a:r>
          </a:p>
        </p:txBody>
      </p:sp>
    </p:spTree>
    <p:extLst>
      <p:ext uri="{BB962C8B-B14F-4D97-AF65-F5344CB8AC3E}">
        <p14:creationId xmlns:p14="http://schemas.microsoft.com/office/powerpoint/2010/main" val="1809685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1D86F-F941-487D-8163-E6FC7B81B812}"/>
              </a:ext>
            </a:extLst>
          </p:cNvPr>
          <p:cNvSpPr>
            <a:spLocks noGrp="1"/>
          </p:cNvSpPr>
          <p:nvPr>
            <p:ph type="title"/>
          </p:nvPr>
        </p:nvSpPr>
        <p:spPr>
          <a:xfrm>
            <a:off x="838200" y="365124"/>
            <a:ext cx="10515600" cy="5822611"/>
          </a:xfrm>
        </p:spPr>
        <p:txBody>
          <a:bodyPr>
            <a:normAutofit/>
          </a:bodyPr>
          <a:lstStyle/>
          <a:p>
            <a:br>
              <a:rPr lang="de-DE" sz="1600" dirty="0">
                <a:latin typeface="Arial" panose="020B0604020202020204" pitchFamily="34" charset="0"/>
                <a:cs typeface="Arial" panose="020B0604020202020204" pitchFamily="34" charset="0"/>
              </a:rPr>
            </a:br>
            <a:br>
              <a:rPr lang="de-DE" sz="1600" dirty="0"/>
            </a:br>
            <a:endParaRPr lang="de-DE" dirty="0"/>
          </a:p>
        </p:txBody>
      </p:sp>
      <p:graphicFrame>
        <p:nvGraphicFramePr>
          <p:cNvPr id="3" name="Tabelle 2">
            <a:extLst>
              <a:ext uri="{FF2B5EF4-FFF2-40B4-BE49-F238E27FC236}">
                <a16:creationId xmlns:a16="http://schemas.microsoft.com/office/drawing/2014/main" id="{00037A4C-343E-469A-AEED-A038E3A44B7D}"/>
              </a:ext>
            </a:extLst>
          </p:cNvPr>
          <p:cNvGraphicFramePr>
            <a:graphicFrameLocks noGrp="1"/>
          </p:cNvGraphicFramePr>
          <p:nvPr>
            <p:extLst>
              <p:ext uri="{D42A27DB-BD31-4B8C-83A1-F6EECF244321}">
                <p14:modId xmlns:p14="http://schemas.microsoft.com/office/powerpoint/2010/main" val="3151724670"/>
              </p:ext>
            </p:extLst>
          </p:nvPr>
        </p:nvGraphicFramePr>
        <p:xfrm>
          <a:off x="838200" y="3818414"/>
          <a:ext cx="10515600" cy="365760"/>
        </p:xfrm>
        <a:graphic>
          <a:graphicData uri="http://schemas.openxmlformats.org/drawingml/2006/table">
            <a:tbl>
              <a:tblPr/>
              <a:tblGrid>
                <a:gridCol w="5257800">
                  <a:extLst>
                    <a:ext uri="{9D8B030D-6E8A-4147-A177-3AD203B41FA5}">
                      <a16:colId xmlns:a16="http://schemas.microsoft.com/office/drawing/2014/main" val="3874235139"/>
                    </a:ext>
                  </a:extLst>
                </a:gridCol>
                <a:gridCol w="5257800">
                  <a:extLst>
                    <a:ext uri="{9D8B030D-6E8A-4147-A177-3AD203B41FA5}">
                      <a16:colId xmlns:a16="http://schemas.microsoft.com/office/drawing/2014/main" val="71273957"/>
                    </a:ext>
                  </a:extLst>
                </a:gridCol>
              </a:tblGrid>
              <a:tr h="0">
                <a:tc>
                  <a:txBody>
                    <a:bodyPr/>
                    <a:lstStyle/>
                    <a:p>
                      <a:endParaRPr lang="de-DE" dirty="0"/>
                    </a:p>
                  </a:txBody>
                  <a:tcPr anchor="ctr">
                    <a:lnL>
                      <a:noFill/>
                    </a:lnL>
                    <a:lnR>
                      <a:noFill/>
                    </a:lnR>
                    <a:lnT>
                      <a:noFill/>
                    </a:lnT>
                    <a:lnB>
                      <a:noFill/>
                    </a:lnB>
                  </a:tcPr>
                </a:tc>
                <a:tc>
                  <a:txBody>
                    <a:bodyPr/>
                    <a:lstStyle/>
                    <a:p>
                      <a:endParaRPr lang="de-DE" dirty="0"/>
                    </a:p>
                  </a:txBody>
                  <a:tcPr anchor="ctr">
                    <a:lnL>
                      <a:noFill/>
                    </a:lnL>
                    <a:lnR>
                      <a:noFill/>
                    </a:lnR>
                    <a:lnT>
                      <a:noFill/>
                    </a:lnT>
                    <a:lnB>
                      <a:noFill/>
                    </a:lnB>
                  </a:tcPr>
                </a:tc>
                <a:extLst>
                  <a:ext uri="{0D108BD9-81ED-4DB2-BD59-A6C34878D82A}">
                    <a16:rowId xmlns:a16="http://schemas.microsoft.com/office/drawing/2014/main" val="1521439580"/>
                  </a:ext>
                </a:extLst>
              </a:tr>
            </a:tbl>
          </a:graphicData>
        </a:graphic>
      </p:graphicFrame>
      <p:sp>
        <p:nvSpPr>
          <p:cNvPr id="4" name="Fußzeilenplatzhalter 3">
            <a:extLst>
              <a:ext uri="{FF2B5EF4-FFF2-40B4-BE49-F238E27FC236}">
                <a16:creationId xmlns:a16="http://schemas.microsoft.com/office/drawing/2014/main" id="{CF9351C5-904B-4164-9D31-A5FF659781B7}"/>
              </a:ext>
            </a:extLst>
          </p:cNvPr>
          <p:cNvSpPr>
            <a:spLocks noGrp="1"/>
          </p:cNvSpPr>
          <p:nvPr>
            <p:ph type="ftr" sz="quarter" idx="11"/>
          </p:nvPr>
        </p:nvSpPr>
        <p:spPr/>
        <p:txBody>
          <a:bodyPr/>
          <a:lstStyle/>
          <a:p>
            <a:r>
              <a:rPr lang="de-DE" dirty="0"/>
              <a:t>Ines Hoffmann B.A.</a:t>
            </a:r>
          </a:p>
        </p:txBody>
      </p:sp>
      <p:pic>
        <p:nvPicPr>
          <p:cNvPr id="6" name="Grafik 5">
            <a:extLst>
              <a:ext uri="{FF2B5EF4-FFF2-40B4-BE49-F238E27FC236}">
                <a16:creationId xmlns:a16="http://schemas.microsoft.com/office/drawing/2014/main" id="{A53BFFE7-B131-541F-0494-26DDAC243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5" y="365124"/>
            <a:ext cx="10267949" cy="5457487"/>
          </a:xfrm>
          <a:prstGeom prst="rect">
            <a:avLst/>
          </a:prstGeom>
        </p:spPr>
      </p:pic>
      <p:sp>
        <p:nvSpPr>
          <p:cNvPr id="8" name="Textfeld 7">
            <a:extLst>
              <a:ext uri="{FF2B5EF4-FFF2-40B4-BE49-F238E27FC236}">
                <a16:creationId xmlns:a16="http://schemas.microsoft.com/office/drawing/2014/main" id="{8E9C9D11-A777-B72B-C9BC-2C8102B2F8E2}"/>
              </a:ext>
            </a:extLst>
          </p:cNvPr>
          <p:cNvSpPr txBox="1"/>
          <p:nvPr/>
        </p:nvSpPr>
        <p:spPr>
          <a:xfrm>
            <a:off x="3048000" y="2967722"/>
            <a:ext cx="6096000" cy="646331"/>
          </a:xfrm>
          <a:prstGeom prst="rect">
            <a:avLst/>
          </a:prstGeom>
          <a:noFill/>
        </p:spPr>
        <p:txBody>
          <a:bodyPr wrap="square">
            <a:spAutoFit/>
          </a:bodyPr>
          <a:lstStyle/>
          <a:p>
            <a:r>
              <a:rPr lang="de-DE" dirty="0"/>
              <a:t>https://www.pflegemarkt.com/2019/09/17/marktanalyse-tagespflege-zahlen-daten-fakten/</a:t>
            </a:r>
          </a:p>
        </p:txBody>
      </p:sp>
    </p:spTree>
    <p:extLst>
      <p:ext uri="{BB962C8B-B14F-4D97-AF65-F5344CB8AC3E}">
        <p14:creationId xmlns:p14="http://schemas.microsoft.com/office/powerpoint/2010/main" val="2089409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809086-37A5-4B06-A5B3-8FE87CFE3F01}"/>
              </a:ext>
            </a:extLst>
          </p:cNvPr>
          <p:cNvSpPr>
            <a:spLocks noGrp="1"/>
          </p:cNvSpPr>
          <p:nvPr>
            <p:ph type="title"/>
          </p:nvPr>
        </p:nvSpPr>
        <p:spPr>
          <a:xfrm>
            <a:off x="838200" y="365124"/>
            <a:ext cx="10515600" cy="5352095"/>
          </a:xfrm>
        </p:spPr>
        <p:txBody>
          <a:bodyPr>
            <a:normAutofit/>
          </a:bodyPr>
          <a:lstStyle/>
          <a:p>
            <a:r>
              <a:rPr lang="de-DE" dirty="0">
                <a:latin typeface="Arial" panose="020B0604020202020204" pitchFamily="34" charset="0"/>
                <a:cs typeface="Arial" panose="020B0604020202020204" pitchFamily="34" charset="0"/>
              </a:rPr>
              <a:t>Schnittstellen; die sog. „Geldtöpfe“</a:t>
            </a:r>
            <a:br>
              <a:rPr lang="de-DE" dirty="0">
                <a:latin typeface="Arial" panose="020B0604020202020204" pitchFamily="34" charset="0"/>
                <a:cs typeface="Arial" panose="020B0604020202020204" pitchFamily="34" charset="0"/>
              </a:rPr>
            </a:br>
            <a:br>
              <a:rPr lang="de-DE" dirty="0">
                <a:latin typeface="Arial" panose="020B0604020202020204" pitchFamily="34" charset="0"/>
                <a:cs typeface="Arial" panose="020B0604020202020204" pitchFamily="34" charset="0"/>
              </a:rPr>
            </a:br>
            <a:r>
              <a:rPr lang="de-DE" sz="2700" u="sng" dirty="0">
                <a:latin typeface="Arial" panose="020B0604020202020204" pitchFamily="34" charset="0"/>
                <a:cs typeface="Arial" panose="020B0604020202020204" pitchFamily="34" charset="0"/>
              </a:rPr>
              <a:t>Verhinderungspflege</a:t>
            </a:r>
            <a:br>
              <a:rPr lang="de-DE" sz="2000" dirty="0">
                <a:latin typeface="Arial" panose="020B0604020202020204" pitchFamily="34" charset="0"/>
                <a:cs typeface="Arial" panose="020B0604020202020204" pitchFamily="34" charset="0"/>
              </a:rPr>
            </a:br>
            <a:r>
              <a:rPr lang="de-DE" sz="2000" dirty="0">
                <a:latin typeface="Arial" panose="020B0604020202020204" pitchFamily="34" charset="0"/>
                <a:cs typeface="Arial" panose="020B0604020202020204" pitchFamily="34" charset="0"/>
              </a:rPr>
              <a:t>Wird die Verhinderungspflege von einer erwerbsmäßig tätigen Person oder einem ambulanten Pflegedienst übernommen, beläuft sich die Leistung auf bis zu 1.612 Euro je Kalenderjahr</a:t>
            </a:r>
            <a:r>
              <a:rPr lang="de-DE" sz="2000" dirty="0"/>
              <a:t>. </a:t>
            </a:r>
            <a:r>
              <a:rPr lang="de-DE" sz="2000" dirty="0">
                <a:latin typeface="Arial" panose="020B0604020202020204" pitchFamily="34" charset="0"/>
                <a:cs typeface="Arial" panose="020B0604020202020204" pitchFamily="34" charset="0"/>
              </a:rPr>
              <a:t>Während der Verhinderungspflege wird bis zu </a:t>
            </a:r>
            <a:r>
              <a:rPr lang="de-DE" sz="2000" b="1" dirty="0">
                <a:latin typeface="Arial" panose="020B0604020202020204" pitchFamily="34" charset="0"/>
                <a:cs typeface="Arial" panose="020B0604020202020204" pitchFamily="34" charset="0"/>
              </a:rPr>
              <a:t>sechs Wochen </a:t>
            </a:r>
            <a:r>
              <a:rPr lang="de-DE" sz="2000" dirty="0">
                <a:latin typeface="Arial" panose="020B0604020202020204" pitchFamily="34" charset="0"/>
                <a:cs typeface="Arial" panose="020B0604020202020204" pitchFamily="34" charset="0"/>
              </a:rPr>
              <a:t>je Kalenderjahr die Hälfte des bisher bezogenen Pflegegeldes weitergezahlt.</a:t>
            </a:r>
            <a:br>
              <a:rPr lang="de-DE" sz="2000" dirty="0">
                <a:latin typeface="Arial" panose="020B0604020202020204" pitchFamily="34" charset="0"/>
                <a:cs typeface="Arial" panose="020B0604020202020204" pitchFamily="34" charset="0"/>
              </a:rPr>
            </a:br>
            <a:br>
              <a:rPr lang="de-DE" sz="2700" dirty="0">
                <a:latin typeface="Arial" panose="020B0604020202020204" pitchFamily="34" charset="0"/>
                <a:cs typeface="Arial" panose="020B0604020202020204" pitchFamily="34" charset="0"/>
              </a:rPr>
            </a:br>
            <a:r>
              <a:rPr lang="de-DE" sz="2700" u="sng" dirty="0">
                <a:latin typeface="Arial" panose="020B0604020202020204" pitchFamily="34" charset="0"/>
                <a:cs typeface="Arial" panose="020B0604020202020204" pitchFamily="34" charset="0"/>
              </a:rPr>
              <a:t>Kurzzeitpflege</a:t>
            </a:r>
            <a:br>
              <a:rPr lang="de-DE" sz="2200" dirty="0">
                <a:latin typeface="Arial" panose="020B0604020202020204" pitchFamily="34" charset="0"/>
                <a:cs typeface="Arial" panose="020B0604020202020204" pitchFamily="34" charset="0"/>
              </a:rPr>
            </a:br>
            <a:r>
              <a:rPr lang="de-DE" sz="2000" dirty="0">
                <a:latin typeface="Arial" panose="020B0604020202020204" pitchFamily="34" charset="0"/>
                <a:cs typeface="Arial" panose="020B0604020202020204" pitchFamily="34" charset="0"/>
              </a:rPr>
              <a:t>Die Höhe der Leistung beträgt für Pflegebedürftige der Pflegegrade 2 bis 5 bis zu 1.612 Euro für bis </a:t>
            </a:r>
            <a:r>
              <a:rPr lang="de-DE" sz="2000" b="1" dirty="0">
                <a:latin typeface="Arial" panose="020B0604020202020204" pitchFamily="34" charset="0"/>
                <a:cs typeface="Arial" panose="020B0604020202020204" pitchFamily="34" charset="0"/>
              </a:rPr>
              <a:t>zu acht Wochen </a:t>
            </a:r>
            <a:r>
              <a:rPr lang="de-DE" sz="2000" dirty="0">
                <a:latin typeface="Arial" panose="020B0604020202020204" pitchFamily="34" charset="0"/>
                <a:cs typeface="Arial" panose="020B0604020202020204" pitchFamily="34" charset="0"/>
              </a:rPr>
              <a:t>pro Kalenderjahr.</a:t>
            </a:r>
            <a:br>
              <a:rPr lang="de-DE" sz="2000" dirty="0">
                <a:latin typeface="Arial" panose="020B0604020202020204" pitchFamily="34" charset="0"/>
                <a:cs typeface="Arial" panose="020B0604020202020204" pitchFamily="34" charset="0"/>
              </a:rPr>
            </a:br>
            <a:r>
              <a:rPr lang="de-DE" sz="1600" i="1" dirty="0">
                <a:latin typeface="Arial" panose="020B0604020202020204" pitchFamily="34" charset="0"/>
                <a:cs typeface="Arial" panose="020B0604020202020204" pitchFamily="34" charset="0"/>
              </a:rPr>
              <a:t>(Quelle: </a:t>
            </a:r>
            <a:r>
              <a:rPr lang="de-DE" sz="1600" i="1" dirty="0">
                <a:latin typeface="Arial" panose="020B0604020202020204" pitchFamily="34" charset="0"/>
                <a:cs typeface="Arial" panose="020B0604020202020204" pitchFamily="34" charset="0"/>
                <a:hlinkClick r:id="rId2"/>
              </a:rPr>
              <a:t>http://www.bmas.de/SharedDocs/Downloads/DE/PDF-Publikationen-DinA4/a721-soziale-sicherung-gesamt.pdf?__blob=publicationFile</a:t>
            </a:r>
            <a:r>
              <a:rPr lang="de-DE" sz="1600" i="1" dirty="0">
                <a:latin typeface="Arial" panose="020B0604020202020204" pitchFamily="34" charset="0"/>
                <a:cs typeface="Arial" panose="020B0604020202020204" pitchFamily="34" charset="0"/>
              </a:rPr>
              <a:t>, S.144)</a:t>
            </a:r>
            <a:br>
              <a:rPr lang="de-DE" sz="1600" i="1" dirty="0">
                <a:latin typeface="Arial" panose="020B0604020202020204" pitchFamily="34" charset="0"/>
                <a:cs typeface="Arial" panose="020B0604020202020204" pitchFamily="34" charset="0"/>
              </a:rPr>
            </a:br>
            <a:endParaRPr lang="de-DE" sz="1600" i="1" dirty="0">
              <a:latin typeface="Arial" panose="020B0604020202020204" pitchFamily="34" charset="0"/>
              <a:cs typeface="Arial" panose="020B0604020202020204" pitchFamily="34" charset="0"/>
            </a:endParaRPr>
          </a:p>
        </p:txBody>
      </p:sp>
      <p:sp>
        <p:nvSpPr>
          <p:cNvPr id="3" name="Fußzeilenplatzhalter 2">
            <a:extLst>
              <a:ext uri="{FF2B5EF4-FFF2-40B4-BE49-F238E27FC236}">
                <a16:creationId xmlns:a16="http://schemas.microsoft.com/office/drawing/2014/main" id="{E06715E1-B528-4A55-BB33-8154184C45D4}"/>
              </a:ext>
            </a:extLst>
          </p:cNvPr>
          <p:cNvSpPr>
            <a:spLocks noGrp="1"/>
          </p:cNvSpPr>
          <p:nvPr>
            <p:ph type="ftr" sz="quarter" idx="11"/>
          </p:nvPr>
        </p:nvSpPr>
        <p:spPr/>
        <p:txBody>
          <a:bodyPr/>
          <a:lstStyle/>
          <a:p>
            <a:r>
              <a:rPr lang="de-DE" dirty="0"/>
              <a:t>Ines Hoffmann B.A.</a:t>
            </a:r>
          </a:p>
        </p:txBody>
      </p:sp>
    </p:spTree>
    <p:extLst>
      <p:ext uri="{BB962C8B-B14F-4D97-AF65-F5344CB8AC3E}">
        <p14:creationId xmlns:p14="http://schemas.microsoft.com/office/powerpoint/2010/main" val="33767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62E47B-04CE-4CA3-9B17-76FDE44BCDC6}"/>
              </a:ext>
            </a:extLst>
          </p:cNvPr>
          <p:cNvSpPr>
            <a:spLocks noGrp="1"/>
          </p:cNvSpPr>
          <p:nvPr>
            <p:ph type="title"/>
          </p:nvPr>
        </p:nvSpPr>
        <p:spPr>
          <a:xfrm>
            <a:off x="838200" y="365125"/>
            <a:ext cx="10515600" cy="5050254"/>
          </a:xfrm>
        </p:spPr>
        <p:txBody>
          <a:bodyPr>
            <a:normAutofit/>
          </a:bodyPr>
          <a:lstStyle/>
          <a:p>
            <a:r>
              <a:rPr lang="de-DE" sz="2400" dirty="0">
                <a:latin typeface="Arial" panose="020B0604020202020204" pitchFamily="34" charset="0"/>
                <a:cs typeface="Arial" panose="020B0604020202020204" pitchFamily="34" charset="0"/>
              </a:rPr>
              <a:t>Der Leistungsbetrag kann um bis zu 1.612 Euro aus noch nicht in Anspruch genommenen Mitteln der Verhinderungspflege auf insgesamt bis zu 3.224 Euro im Kalenderjahr erhöht werden. </a:t>
            </a:r>
            <a:br>
              <a:rPr lang="de-DE" sz="2400" dirty="0">
                <a:latin typeface="Arial" panose="020B0604020202020204" pitchFamily="34" charset="0"/>
                <a:cs typeface="Arial" panose="020B0604020202020204" pitchFamily="34" charset="0"/>
              </a:rPr>
            </a:b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Der für die Kurzzeitpflege in Anspruch genommene Erhöhungsbetrag wird auf den Leistungsbetrag für eine Verhinderungspflege angerechnet.</a:t>
            </a:r>
            <a:br>
              <a:rPr lang="de-DE" sz="2400" dirty="0">
                <a:latin typeface="Arial" panose="020B0604020202020204" pitchFamily="34" charset="0"/>
                <a:cs typeface="Arial" panose="020B0604020202020204" pitchFamily="34" charset="0"/>
              </a:rPr>
            </a:br>
            <a:br>
              <a:rPr lang="de-DE" sz="2400" dirty="0">
                <a:latin typeface="Arial" panose="020B0604020202020204" pitchFamily="34" charset="0"/>
                <a:cs typeface="Arial" panose="020B0604020202020204" pitchFamily="34" charset="0"/>
              </a:rPr>
            </a:br>
            <a:r>
              <a:rPr lang="de-DE" sz="1400" i="1" dirty="0">
                <a:latin typeface="Arial" panose="020B0604020202020204" pitchFamily="34" charset="0"/>
                <a:cs typeface="Arial" panose="020B0604020202020204" pitchFamily="34" charset="0"/>
              </a:rPr>
              <a:t>(Quelle: </a:t>
            </a:r>
            <a:r>
              <a:rPr lang="de-DE" sz="1400" i="1" dirty="0">
                <a:latin typeface="Arial" panose="020B0604020202020204" pitchFamily="34" charset="0"/>
                <a:cs typeface="Arial" panose="020B0604020202020204" pitchFamily="34" charset="0"/>
                <a:hlinkClick r:id="rId2"/>
              </a:rPr>
              <a:t>http://www.bmas.de/SharedDocs/Downloads/DE/PDF-Publikationen-DinA4/a721-soziale-sicherung-gesamt.pdf?__blob=publicationFile</a:t>
            </a:r>
            <a:r>
              <a:rPr lang="de-DE" sz="1400" i="1" dirty="0">
                <a:latin typeface="Arial" panose="020B0604020202020204" pitchFamily="34" charset="0"/>
                <a:cs typeface="Arial" panose="020B0604020202020204" pitchFamily="34" charset="0"/>
              </a:rPr>
              <a:t>, S.144)</a:t>
            </a:r>
            <a:br>
              <a:rPr lang="de-DE" sz="1400" i="1" dirty="0">
                <a:latin typeface="Arial" panose="020B0604020202020204" pitchFamily="34" charset="0"/>
                <a:cs typeface="Arial" panose="020B0604020202020204" pitchFamily="34" charset="0"/>
              </a:rPr>
            </a:br>
            <a:endParaRPr lang="de-DE" sz="1400" dirty="0">
              <a:latin typeface="Arial" panose="020B0604020202020204" pitchFamily="34" charset="0"/>
              <a:cs typeface="Arial" panose="020B0604020202020204" pitchFamily="34" charset="0"/>
            </a:endParaRPr>
          </a:p>
        </p:txBody>
      </p:sp>
      <p:sp>
        <p:nvSpPr>
          <p:cNvPr id="5" name="Fußzeilenplatzhalter 4">
            <a:extLst>
              <a:ext uri="{FF2B5EF4-FFF2-40B4-BE49-F238E27FC236}">
                <a16:creationId xmlns:a16="http://schemas.microsoft.com/office/drawing/2014/main" id="{EA28DEA9-CE6A-4D68-B30C-45C276773F64}"/>
              </a:ext>
            </a:extLst>
          </p:cNvPr>
          <p:cNvSpPr>
            <a:spLocks noGrp="1"/>
          </p:cNvSpPr>
          <p:nvPr>
            <p:ph type="ftr" sz="quarter" idx="11"/>
          </p:nvPr>
        </p:nvSpPr>
        <p:spPr/>
        <p:txBody>
          <a:bodyPr/>
          <a:lstStyle/>
          <a:p>
            <a:r>
              <a:rPr lang="de-DE" dirty="0"/>
              <a:t>Ines Hoffmann B.A.</a:t>
            </a:r>
          </a:p>
        </p:txBody>
      </p:sp>
    </p:spTree>
    <p:extLst>
      <p:ext uri="{BB962C8B-B14F-4D97-AF65-F5344CB8AC3E}">
        <p14:creationId xmlns:p14="http://schemas.microsoft.com/office/powerpoint/2010/main" val="1507308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4D6C62-75AA-4196-898D-9D19847C663B}"/>
              </a:ext>
            </a:extLst>
          </p:cNvPr>
          <p:cNvSpPr>
            <a:spLocks noGrp="1"/>
          </p:cNvSpPr>
          <p:nvPr>
            <p:ph type="title"/>
          </p:nvPr>
        </p:nvSpPr>
        <p:spPr>
          <a:xfrm>
            <a:off x="838200" y="365125"/>
            <a:ext cx="10515600" cy="4251263"/>
          </a:xfrm>
        </p:spPr>
        <p:txBody>
          <a:bodyPr>
            <a:normAutofit/>
          </a:bodyPr>
          <a:lstStyle/>
          <a:p>
            <a:r>
              <a:rPr lang="de-DE" sz="4000" dirty="0">
                <a:latin typeface="Arial" panose="020B0604020202020204" pitchFamily="34" charset="0"/>
                <a:cs typeface="Arial" panose="020B0604020202020204" pitchFamily="34" charset="0"/>
              </a:rPr>
              <a:t>Kombinationsleistung</a:t>
            </a:r>
            <a:br>
              <a:rPr lang="de-DE" dirty="0"/>
            </a:br>
            <a:br>
              <a:rPr lang="de-DE" dirty="0"/>
            </a:br>
            <a:r>
              <a:rPr lang="de-DE" sz="2200" dirty="0">
                <a:latin typeface="Arial" panose="020B0604020202020204" pitchFamily="34" charset="0"/>
                <a:cs typeface="Arial" panose="020B0604020202020204" pitchFamily="34" charset="0"/>
              </a:rPr>
              <a:t>Ein Beispiel: Gerhard W., Pflegegrad 2, wird von seiner Frau versorgt. Einmal in der Woche lässt er einen Pflegedienst kommen, um ein Bad zu nehmen. Von der ihm zustehenden Pflegesachleistung in Höhe von 689 Euro nimmt er lediglich 150 Euro in Anspruch. </a:t>
            </a:r>
            <a:br>
              <a:rPr lang="de-DE" sz="2200" dirty="0">
                <a:latin typeface="Arial" panose="020B0604020202020204" pitchFamily="34" charset="0"/>
                <a:cs typeface="Arial" panose="020B0604020202020204" pitchFamily="34" charset="0"/>
              </a:rPr>
            </a:br>
            <a:r>
              <a:rPr lang="de-DE" sz="2200" dirty="0">
                <a:latin typeface="Arial" panose="020B0604020202020204" pitchFamily="34" charset="0"/>
                <a:cs typeface="Arial" panose="020B0604020202020204" pitchFamily="34" charset="0"/>
              </a:rPr>
              <a:t>Das entspricht 21,77 Prozent. Die übrigen 78,23 Prozent kann er sich als Pflegegeld auf sein Konto überweisen lassen. Wichtig ist: Dieser Betrag wird anteilig zur vollen Höhe des Pflegegeldes – 316 Euro bei Pflegegrad 2 – berechnet. </a:t>
            </a:r>
            <a:r>
              <a:rPr lang="de-DE" sz="2000" dirty="0">
                <a:latin typeface="Arial" panose="020B0604020202020204" pitchFamily="34" charset="0"/>
                <a:cs typeface="Arial" panose="020B0604020202020204" pitchFamily="34" charset="0"/>
              </a:rPr>
              <a:t>Gerhard W. erhält also </a:t>
            </a:r>
            <a:r>
              <a:rPr lang="de-DE" sz="2000" u="sng" dirty="0">
                <a:latin typeface="Arial" panose="020B0604020202020204" pitchFamily="34" charset="0"/>
                <a:cs typeface="Arial" panose="020B0604020202020204" pitchFamily="34" charset="0"/>
              </a:rPr>
              <a:t>247,21 Euro.</a:t>
            </a:r>
          </a:p>
        </p:txBody>
      </p:sp>
      <p:sp>
        <p:nvSpPr>
          <p:cNvPr id="3" name="Fußzeilenplatzhalter 2">
            <a:extLst>
              <a:ext uri="{FF2B5EF4-FFF2-40B4-BE49-F238E27FC236}">
                <a16:creationId xmlns:a16="http://schemas.microsoft.com/office/drawing/2014/main" id="{DDC15478-868B-43BB-8CC7-111EAF9377EE}"/>
              </a:ext>
            </a:extLst>
          </p:cNvPr>
          <p:cNvSpPr>
            <a:spLocks noGrp="1"/>
          </p:cNvSpPr>
          <p:nvPr>
            <p:ph type="ftr" sz="quarter" idx="11"/>
          </p:nvPr>
        </p:nvSpPr>
        <p:spPr/>
        <p:txBody>
          <a:bodyPr/>
          <a:lstStyle/>
          <a:p>
            <a:r>
              <a:rPr lang="de-DE" dirty="0"/>
              <a:t>Ines Hoffmann B.A.</a:t>
            </a:r>
          </a:p>
        </p:txBody>
      </p:sp>
    </p:spTree>
    <p:extLst>
      <p:ext uri="{BB962C8B-B14F-4D97-AF65-F5344CB8AC3E}">
        <p14:creationId xmlns:p14="http://schemas.microsoft.com/office/powerpoint/2010/main" val="418193496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1782</Words>
  <Application>Microsoft Office PowerPoint</Application>
  <PresentationFormat>Breitbild</PresentationFormat>
  <Paragraphs>99</Paragraphs>
  <Slides>22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22</vt:i4>
      </vt:variant>
    </vt:vector>
  </HeadingPairs>
  <TitlesOfParts>
    <vt:vector size="26" baseType="lpstr">
      <vt:lpstr>Arial</vt:lpstr>
      <vt:lpstr>Calibri</vt:lpstr>
      <vt:lpstr>Calibri Light</vt:lpstr>
      <vt:lpstr>Office</vt:lpstr>
      <vt:lpstr>PowerPoint-Präsentation</vt:lpstr>
      <vt:lpstr> Statistiken:</vt:lpstr>
      <vt:lpstr>Der ambulante Bereich entspricht der Leistungen und Organisation aus dem SGB XI und SGB V   anerkannte Pflegedienste   Voraussetzungen: - Vergütungsvereinbarung (§ 89 SGB XI) - Versorgungsvertrag (§72 SGB XI) - Rahmenvertrag (§ 75 SGB XI)</vt:lpstr>
      <vt:lpstr>   Der stationäre Bereich entspricht den Leistungen und Organisation aus dem SGB XI und SGB V  Langzeiteinrichtungen stationäre Einrichtungen Voraussetzungen: - Unterlagen zur Prüfung der Eignung des Trägers, der Heimleitung und der Pflegedienstleitung - Leistungsbeschreibung und Konzeption der Einrichtung - Muster des Heimvertrags - Versorgungsvertrag mit den Pflegekassen – sofern zum Zeitpunkt der Anzeige bereits abgeschlossen.    </vt:lpstr>
      <vt:lpstr>Teilstationärer Bereich entspricht der Organisation und Leistungen aus dem SGB XI)  Unter Tages- und Nachtpflege (teilstationäre Versorgung) versteht man die zeitweise Betreuung im Tagesverlauf in einer entsprechenden Einrichtung. Im Rahmen von Leistungshöchstbeträgen übernimmt die Pflegekasse die pflegebedingten Aufwendungen einschließlich der Aufwendungen für Betreuung und die Aufwendungen für die in der Einrichtung notwendigen Leistungen der medizinischen Behandlungspflege; Fahrtkosten  Die übrigen Kosten (zum Beispiel für Verpflegung, Investitionskosten) müssen dagegen privat getragen werden. (Quelle: http://www.bmas.de/SharedDocs/Downloads/DE/PDF-Publikationen-DinA4/a721-soziale-sicherung-gesamt.pdf?__blob=publicationFile, S. 144) </vt:lpstr>
      <vt:lpstr>  </vt:lpstr>
      <vt:lpstr>Schnittstellen; die sog. „Geldtöpfe“  Verhinderungspflege Wird die Verhinderungspflege von einer erwerbsmäßig tätigen Person oder einem ambulanten Pflegedienst übernommen, beläuft sich die Leistung auf bis zu 1.612 Euro je Kalenderjahr. Während der Verhinderungspflege wird bis zu sechs Wochen je Kalenderjahr die Hälfte des bisher bezogenen Pflegegeldes weitergezahlt.  Kurzzeitpflege Die Höhe der Leistung beträgt für Pflegebedürftige der Pflegegrade 2 bis 5 bis zu 1.612 Euro für bis zu acht Wochen pro Kalenderjahr. (Quelle: http://www.bmas.de/SharedDocs/Downloads/DE/PDF-Publikationen-DinA4/a721-soziale-sicherung-gesamt.pdf?__blob=publicationFile, S.144) </vt:lpstr>
      <vt:lpstr>Der Leistungsbetrag kann um bis zu 1.612 Euro aus noch nicht in Anspruch genommenen Mitteln der Verhinderungspflege auf insgesamt bis zu 3.224 Euro im Kalenderjahr erhöht werden.   Der für die Kurzzeitpflege in Anspruch genommene Erhöhungsbetrag wird auf den Leistungsbetrag für eine Verhinderungspflege angerechnet.  (Quelle: http://www.bmas.de/SharedDocs/Downloads/DE/PDF-Publikationen-DinA4/a721-soziale-sicherung-gesamt.pdf?__blob=publicationFile, S.144) </vt:lpstr>
      <vt:lpstr>Kombinationsleistung  Ein Beispiel: Gerhard W., Pflegegrad 2, wird von seiner Frau versorgt. Einmal in der Woche lässt er einen Pflegedienst kommen, um ein Bad zu nehmen. Von der ihm zustehenden Pflegesachleistung in Höhe von 689 Euro nimmt er lediglich 150 Euro in Anspruch.  Das entspricht 21,77 Prozent. Die übrigen 78,23 Prozent kann er sich als Pflegegeld auf sein Konto überweisen lassen. Wichtig ist: Dieser Betrag wird anteilig zur vollen Höhe des Pflegegeldes – 316 Euro bei Pflegegrad 2 – berechnet. Gerhard W. erhält also 247,21 Euro.</vt:lpstr>
      <vt:lpstr>Die ambulante Pflege  Nach wie vor ist die Familie der „größte Pflegedienst der Nation“: Die meisten der pflegebedürftigen Menschen, die zu Hause leben, werden von Familienangehörigen versorgt. Wer pflegebedürftig ist, möchte in der Regel so lange wie möglich in seiner vertrauten Umgebung gemeinsam mit seinen Angehörigen leben. Aus diesem Grund legt das Gesetz seinen Schwerpunkt auf die Leistungen, die die Bedingungen für die häusliche Pflege verbessern und die Pflegenden entlasten. (Quelle: http://www.bmas.de/SharedDocs/Downloads/DE/PDF-Publikationen-DinA4/a721-soziale-sicherung-gesamt.pdf?__blob=publicationFile, S. 141))</vt:lpstr>
      <vt:lpstr>PowerPoint-Präsentation</vt:lpstr>
      <vt:lpstr>Krankenhäuser (2020)</vt:lpstr>
      <vt:lpstr>  </vt:lpstr>
      <vt:lpstr>§ 108 SGB V Zugelassene Krankenhäuser Die Krankenkassen dürfen Krankenhausbehandlung nur durch folgende Krankenhäuser (zugelassene Krankenhäuser)  erbringen lassen: 1. Krankenhäuser, die nach den landesrechtlichen Vorschriften als Hochschulklinik anerkannt sind, 2. Krankenhäuser, die in den Krankenhausplan eines Landes aufgenommen sind (Plankrankenhäuser), oder 3. Krankenhäuser, die einen Versorgungsvertrag mit den Landesverbänden der Krankenkassen  und den Verbänden der Ersatzkassen abgeschlossen haben. (Quelle: https://www.sozialgesetzbuch-sgb.de/sgbv/108.html, 10.09.2019) </vt:lpstr>
      <vt:lpstr>§ 107 SGB V Krankenhäuser, Vorsorge- oder Rehabilitationseinrichtungen (1) Krankenhäuser im Sinne dieses Gesetzbuchs sind Einrichtungen, die 1. der Krankenhausbehandlung oder Geburtshilfe dienen, 2. fachlich-medizinisch unter ständiger ärztlicher Leitung stehen, über ausreichende,  ihrem Versorgungsauftrag entsprechende diagnostische und therapeutische Möglichkeiten verfügen  und nach wissenschaftlich anerkannten Methoden arbeiten, 3. mit Hilfe von jederzeit verfügbarem ärztlichem, Pflege-, Funktions- und medizinisch-technischem  Personal darauf eingerichtet sind, vorwiegend durch ärztliche und pflegerische Hilfeleistung Krankheiten  der Patienten zu erkennen, zu heilen, ihre Verschlimmerung zu verhüten, Krankheitsbeschwerden zu  lindern oder Geburtshilfe zu leisten, und in denen 4. die Patienten untergebracht und verpflegt werden können. </vt:lpstr>
      <vt:lpstr>(2) Vorsorge- oder Rehabilitationseinrichtungen im Sinne dieses Gesetzbuchs sind Einrichtungen, die 1. der stationären Behandlung der Patienten dienen, um a) eine Schwächung der Gesundheit, die in absehbarer Zeit voraussichtlich zu einer  Krankheit führen würde, zu beseitigen oder einer Gefährdung der gesundheitlichen Entwicklung  eines Kindes entgegenzuwirken (Vorsorge) oder b) eine Krankheit zu heilen, ihre Verschlimmerung zu verhüten oder Krankheitsbeschwerden  zu lindern oder im Anschluß an Krankenhausbehandlung den dabei erzielten Behandlungserfolg  zu sichern oder zu festigen, auch mit dem Ziel, eine drohende Behinderung oder  Pflegebedürftigkeit abzuwenden, zu beseitigen, zu mindern, auszugleichen,  ihre Verschlimmerung zu verhüten oder ihre Folgen zu mildern (Rehabilitation),  wobei Leistungen der aktivierenden Pflege nicht von den Krankenkassen übernommen werden dürfen. 2. fachlich-medizinisch unter ständiger ärztlicher Verantwortung und unter Mitwirkung von  besonders geschultem Personal darauf eingerichtet sind, den Gesundheitszustand der Patienten  nach einem ärztlichen Behandlungsplan vorwiegend durch Anwendung von Heilmitteln  einschließlich Krankengymnastik, Bewegungstherapie, Sprachtherapie oder Arbeits- und  Beschäftigungstherapie, ferner durch andere geeignete Hilfen, auch durch geistige und seelische  Einwirkungen, zu verbessern und den Patienten bei der Entwicklung eigener Abwehr- und Heilungskräfte zu helfen, und in denen 3. die Patienten untergebracht und verpflegt werden können. (Quelle: https://www.sozialgesetzbuch-sgb.de/sgbv/107.html, 10.09.2019) </vt:lpstr>
      <vt:lpstr>Wie wird ein Krankenhaus finanziert?  Die Krankenhausfinanzierung erfolgt in Deutschland nach dem Prinzip der "dualen Finanzierung":   Die Betriebskosten der Krankenhäuser, also alle Kosten, die für die Behandlung von Patienten entstehen, werden von den Krankenkassen finanziert.   Die Investitionskosten werden hingegen durch die Bundesländer finanziert. (Quelle: https://www.google.com/search?client=firefox-b-d&amp;q=krankenhausfinanzierungsgesetz, 10.09.2019) </vt:lpstr>
      <vt:lpstr>Was ist eine DRG Fallpauschale? Seit 1. Januar 2004 werden Behandlungen in Krankenhäusern bundesweit nach diagnosebasierten Fallpauschalen, den sogenannten "Diagnosis Related Groups" (DRG), abgerechnet.   Mit den DRG-Fallpauschalen wird die Höhe der Krankenhaus-Entgelte nach Art und Schweregrad der diagnostizierten Krankheit eingestuft. (Quelle: https://www.google.com/search?client=firefox-b-d&amp;q=krankenhausfinanzierungsgesetz, 10.09.2019) </vt:lpstr>
      <vt:lpstr>Was ist die Baserate?  Der Basisfallwert (aus dem Englischen: Baserate) ist ein Begriff aus dem Gesundheitswesen und bezeichnet den Betrag, der bei der Berechnung der DRG-Preise (Diagnosis Related Groups) für die Krankenhausbehandlung zugrunde gelegt wird.   Der Basisfallwert bildet die Grundlage für die Vergütung der Krankenhausleistungen. (Quelle: https://www.google.com/search?client=firefox-b-d&amp;q=krankenhausfinanzierungsgesetz, 10.09.2019)  </vt:lpstr>
      <vt:lpstr>Wer hat die Fallpauschale eingeführt?  Die Bundespflegesatzverordnung wurde 1954 eingeführt. ... Dazu trug auch die Bundespflegesatzverordnung von 1974 bei.   Die 1986 in Kraft getretene novellierte Bundespflegesatzverordnung schuf mehr Transparenz hinsichtlich der Kosten und der leistungsorientierten Vergütungssysteme. (Quelle: https://www.google.com/search?client=firefox-b-d&amp;q=krankenhausfinanzierungsgesetz, 10.09.2019)  </vt:lpstr>
      <vt:lpstr>Entlassungs bzw. Überleitungsmanagement  Entlassung bedeutet:  geheilt bzw. gesund nach Hause,  ggf. mit anschließender Arbeitsunfähigkeit oder mit einer Verordnung häuslicher Krankenpflege (SGB V)</vt:lpstr>
      <vt:lpstr>Überleitungsmanagement  Überleitung bedeutet:  - in eine Rehabilitationseinrichtung (mit Termin) - in eine geriatrische Komplexbehandlung = 28 Tage - Kurzzeitpflege (mit anerkanntem Pflegegrad; SGB XI) - Übergangsversorgung (ohne Pflegegrad; SGB V, ) = Übergangspflege für Menschen ohne Pflegegrad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Ines Hoffmann</dc:creator>
  <cp:lastModifiedBy>Ines Hoffmann</cp:lastModifiedBy>
  <cp:revision>24</cp:revision>
  <dcterms:created xsi:type="dcterms:W3CDTF">2019-09-10T10:47:36Z</dcterms:created>
  <dcterms:modified xsi:type="dcterms:W3CDTF">2023-07-10T15:29:27Z</dcterms:modified>
</cp:coreProperties>
</file>