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328" r:id="rId2"/>
    <p:sldId id="367" r:id="rId3"/>
    <p:sldId id="364" r:id="rId4"/>
    <p:sldId id="332" r:id="rId5"/>
    <p:sldId id="288" r:id="rId6"/>
    <p:sldId id="349" r:id="rId7"/>
    <p:sldId id="369" r:id="rId8"/>
    <p:sldId id="348" r:id="rId9"/>
    <p:sldId id="370" r:id="rId10"/>
    <p:sldId id="371" r:id="rId11"/>
    <p:sldId id="373" r:id="rId12"/>
    <p:sldId id="372" r:id="rId13"/>
    <p:sldId id="336" r:id="rId14"/>
    <p:sldId id="357" r:id="rId15"/>
    <p:sldId id="307" r:id="rId16"/>
    <p:sldId id="294" r:id="rId17"/>
    <p:sldId id="29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80422-B5BD-4D1A-BF8F-B872D1513238}">
      <dgm:prSet custT="1"/>
      <dgm:spPr/>
      <dgm:t>
        <a:bodyPr/>
        <a:lstStyle/>
        <a:p>
          <a:r>
            <a:rPr lang="de-DE" sz="1800" b="0" dirty="0"/>
            <a:t>Hands on Methode</a:t>
          </a:r>
          <a:endParaRPr lang="en-US" sz="1800" b="0" dirty="0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 dirty="0"/>
            <a:t>Kurse „berufsbegleitend“ absolvieren = arbeiten und dabei weiterhin Geld verdienen</a:t>
          </a:r>
          <a:endParaRPr lang="en-US" dirty="0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 dirty="0"/>
            <a:t>Netzwerke mit Gleichgesinnten aufbauen</a:t>
          </a:r>
          <a:endParaRPr lang="en-US" dirty="0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233AA61D-F2E0-4322-B40D-8124FF5430C1}">
      <dgm:prSet/>
      <dgm:spPr/>
      <dgm:t>
        <a:bodyPr/>
        <a:lstStyle/>
        <a:p>
          <a:r>
            <a:rPr lang="de-DE" dirty="0"/>
            <a:t>DIHK-Rahmenplan (Inhalte und Prüfungen sind bundeseinheitlich)</a:t>
          </a:r>
          <a:endParaRPr lang="en-US" dirty="0"/>
        </a:p>
      </dgm:t>
    </dgm:pt>
    <dgm:pt modelId="{5D3EFB3E-C411-4647-9825-7C2E50009560}" type="parTrans" cxnId="{9ACABEFF-BA04-4991-BE39-4BA6EE2D2380}">
      <dgm:prSet/>
      <dgm:spPr/>
      <dgm:t>
        <a:bodyPr/>
        <a:lstStyle/>
        <a:p>
          <a:endParaRPr lang="de-DE"/>
        </a:p>
      </dgm:t>
    </dgm:pt>
    <dgm:pt modelId="{55ADBE02-B528-4EA7-BA70-F7177E6A0797}" type="sibTrans" cxnId="{9ACABEFF-BA04-4991-BE39-4BA6EE2D2380}">
      <dgm:prSet/>
      <dgm:spPr/>
      <dgm:t>
        <a:bodyPr/>
        <a:lstStyle/>
        <a:p>
          <a:endParaRPr lang="de-DE"/>
        </a:p>
      </dgm:t>
    </dgm:pt>
    <dgm:pt modelId="{C69F71AF-DBF4-463C-A74A-726BED66678F}">
      <dgm:prSet/>
      <dgm:spPr/>
      <dgm:t>
        <a:bodyPr/>
        <a:lstStyle/>
        <a:p>
          <a:r>
            <a:rPr lang="de-DE" dirty="0"/>
            <a:t>Bis zu 75% Förderung durch Aufstiegs-BAföG</a:t>
          </a:r>
          <a:endParaRPr lang="en-US" dirty="0"/>
        </a:p>
      </dgm:t>
    </dgm:pt>
    <dgm:pt modelId="{B8EC2028-FB9F-487C-83F4-53C73899051E}" type="parTrans" cxnId="{09311D26-3C34-447D-B8D2-F633EF70A420}">
      <dgm:prSet/>
      <dgm:spPr/>
      <dgm:t>
        <a:bodyPr/>
        <a:lstStyle/>
        <a:p>
          <a:endParaRPr lang="de-DE"/>
        </a:p>
      </dgm:t>
    </dgm:pt>
    <dgm:pt modelId="{4EABD676-041D-4706-964F-693F2DD934D5}" type="sibTrans" cxnId="{09311D26-3C34-447D-B8D2-F633EF70A420}">
      <dgm:prSet/>
      <dgm:spPr/>
      <dgm:t>
        <a:bodyPr/>
        <a:lstStyle/>
        <a:p>
          <a:endParaRPr lang="de-DE"/>
        </a:p>
      </dgm:t>
    </dgm:pt>
    <dgm:pt modelId="{8F1503F2-3CF2-4BF9-9A71-7168D3DBFEA4}">
      <dgm:prSet/>
      <dgm:spPr/>
      <dgm:t>
        <a:bodyPr/>
        <a:lstStyle/>
        <a:p>
          <a:r>
            <a:rPr lang="de-DE" dirty="0"/>
            <a:t>Nach erfolgreichem IHK-Abschluss = Allgemeiner Hochschulzugang</a:t>
          </a:r>
          <a:endParaRPr lang="en-US" dirty="0"/>
        </a:p>
      </dgm:t>
    </dgm:pt>
    <dgm:pt modelId="{50F03F32-5E54-444B-A7D9-904B0DAF2A04}" type="parTrans" cxnId="{34BDEBBA-1B8F-4305-8394-559A4C386FB1}">
      <dgm:prSet/>
      <dgm:spPr/>
      <dgm:t>
        <a:bodyPr/>
        <a:lstStyle/>
        <a:p>
          <a:endParaRPr lang="de-DE"/>
        </a:p>
      </dgm:t>
    </dgm:pt>
    <dgm:pt modelId="{7B8CBE0C-8BD8-48F1-B4FB-002AD4057FAD}" type="sibTrans" cxnId="{34BDEBBA-1B8F-4305-8394-559A4C386FB1}">
      <dgm:prSet/>
      <dgm:spPr/>
      <dgm:t>
        <a:bodyPr/>
        <a:lstStyle/>
        <a:p>
          <a:endParaRPr lang="de-DE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</dgm:pt>
    <dgm:pt modelId="{AE6B2876-C36E-CF48-91E9-1CC2B7E72B78}" type="pres">
      <dgm:prSet presAssocID="{E2680422-B5BD-4D1A-BF8F-B872D1513238}" presName="node" presStyleLbl="node1" presStyleIdx="0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419C57C8-2CFF-A14A-8428-0EDAE945997E}" type="pres">
      <dgm:prSet presAssocID="{74117F85-5D3F-42B5-AB02-BEC8F6BFC4E2}" presName="sibTrans" presStyleCnt="0"/>
      <dgm:spPr/>
    </dgm:pt>
    <dgm:pt modelId="{85D2C57F-807A-454C-8127-D8F6E7B2CB75}" type="pres">
      <dgm:prSet presAssocID="{D13BF4C5-9135-4283-B5C6-BC63852DE7D1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BC1DE47-5D75-D147-90ED-4389982BCC6D}" type="pres">
      <dgm:prSet presAssocID="{D8EC6960-2F2F-4E67-9DEA-2DA37B360CB7}" presName="sibTrans" presStyleCnt="0"/>
      <dgm:spPr/>
    </dgm:pt>
    <dgm:pt modelId="{C0D7CF0E-C819-4587-8151-B29805D104BE}" type="pres">
      <dgm:prSet presAssocID="{C69F71AF-DBF4-463C-A74A-726BED66678F}" presName="node" presStyleLbl="node1" presStyleIdx="2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DE5B9326-08DC-4251-82B8-8F24B6B89A03}" type="pres">
      <dgm:prSet presAssocID="{4EABD676-041D-4706-964F-693F2DD934D5}" presName="sibTrans" presStyleCnt="0"/>
      <dgm:spPr/>
    </dgm:pt>
    <dgm:pt modelId="{27477307-91C9-DF45-91FE-D360860488B7}" type="pres">
      <dgm:prSet presAssocID="{2DF14521-CD6B-4AC6-BF98-BE07B3925427}" presName="node" presStyleLbl="node1" presStyleIdx="3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4B78DC2A-6DE4-9341-97A9-2E7C5C483AE5}" type="pres">
      <dgm:prSet presAssocID="{453A070B-5E36-4885-B7C2-784127748854}" presName="sibTrans" presStyleCnt="0"/>
      <dgm:spPr/>
    </dgm:pt>
    <dgm:pt modelId="{F982301F-4E54-4DEC-9949-FFEED67FC328}" type="pres">
      <dgm:prSet presAssocID="{233AA61D-F2E0-4322-B40D-8124FF5430C1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F51CA4E-D34D-49D2-8A46-33193BDCC3DF}" type="pres">
      <dgm:prSet presAssocID="{55ADBE02-B528-4EA7-BA70-F7177E6A0797}" presName="sibTrans" presStyleCnt="0"/>
      <dgm:spPr/>
    </dgm:pt>
    <dgm:pt modelId="{CF5A9101-7F7C-4016-9A15-23640DE2395C}" type="pres">
      <dgm:prSet presAssocID="{8F1503F2-3CF2-4BF9-9A71-7168D3DBFEA4}" presName="node" presStyleLbl="node1" presStyleIdx="5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9311D26-3C34-447D-B8D2-F633EF70A420}" srcId="{2702DA95-ABEA-4F1C-9150-AE1DADB505ED}" destId="{C69F71AF-DBF4-463C-A74A-726BED66678F}" srcOrd="2" destOrd="0" parTransId="{B8EC2028-FB9F-487C-83F4-53C73899051E}" sibTransId="{4EABD676-041D-4706-964F-693F2DD934D5}"/>
    <dgm:cxn modelId="{9E6D832B-A893-4DC1-822A-B4813040AFB9}" type="presOf" srcId="{2702DA95-ABEA-4F1C-9150-AE1DADB505ED}" destId="{14464591-C39C-CA4B-BE41-37A5190D985B}" srcOrd="0" destOrd="0" presId="urn:microsoft.com/office/officeart/2005/8/layout/default"/>
    <dgm:cxn modelId="{AC03F82B-2553-4B39-ADCF-A421E479A5F1}" type="presOf" srcId="{233AA61D-F2E0-4322-B40D-8124FF5430C1}" destId="{F982301F-4E54-4DEC-9949-FFEED67FC328}" srcOrd="0" destOrd="0" presId="urn:microsoft.com/office/officeart/2005/8/layout/default"/>
    <dgm:cxn modelId="{DA85C933-D2E6-469A-99B3-10D09941138C}" type="presOf" srcId="{E2680422-B5BD-4D1A-BF8F-B872D1513238}" destId="{AE6B2876-C36E-CF48-91E9-1CC2B7E72B78}" srcOrd="0" destOrd="0" presId="urn:microsoft.com/office/officeart/2005/8/layout/default"/>
    <dgm:cxn modelId="{7C6B2C60-E739-468D-8175-B232399D23F4}" type="presOf" srcId="{D13BF4C5-9135-4283-B5C6-BC63852DE7D1}" destId="{85D2C57F-807A-454C-8127-D8F6E7B2CB75}" srcOrd="0" destOrd="0" presId="urn:microsoft.com/office/officeart/2005/8/layout/default"/>
    <dgm:cxn modelId="{BDFA05A8-DAC7-4FEA-8EED-6EF6F2250A64}" type="presOf" srcId="{8F1503F2-3CF2-4BF9-9A71-7168D3DBFEA4}" destId="{CF5A9101-7F7C-4016-9A15-23640DE2395C}" srcOrd="0" destOrd="0" presId="urn:microsoft.com/office/officeart/2005/8/layout/default"/>
    <dgm:cxn modelId="{34BDEBBA-1B8F-4305-8394-559A4C386FB1}" srcId="{2702DA95-ABEA-4F1C-9150-AE1DADB505ED}" destId="{8F1503F2-3CF2-4BF9-9A71-7168D3DBFEA4}" srcOrd="5" destOrd="0" parTransId="{50F03F32-5E54-444B-A7D9-904B0DAF2A04}" sibTransId="{7B8CBE0C-8BD8-48F1-B4FB-002AD4057FAD}"/>
    <dgm:cxn modelId="{9E31B1BC-D0AA-4B1D-9CD3-5D504EEB43B3}" srcId="{2702DA95-ABEA-4F1C-9150-AE1DADB505ED}" destId="{2DF14521-CD6B-4AC6-BF98-BE07B3925427}" srcOrd="3" destOrd="0" parTransId="{AA43FC69-9C1E-488C-9EE4-04BFB0B85284}" sibTransId="{453A070B-5E36-4885-B7C2-784127748854}"/>
    <dgm:cxn modelId="{D02C6BC7-0681-4306-8265-A367A0656C02}" srcId="{2702DA95-ABEA-4F1C-9150-AE1DADB505ED}" destId="{E2680422-B5BD-4D1A-BF8F-B872D1513238}" srcOrd="0" destOrd="0" parTransId="{01E4AB38-C5F3-4964-9981-D0226F4E1EED}" sibTransId="{74117F85-5D3F-42B5-AB02-BEC8F6BFC4E2}"/>
    <dgm:cxn modelId="{705E73E0-41A6-4003-AB4C-9FDC88EFA262}" type="presOf" srcId="{C69F71AF-DBF4-463C-A74A-726BED66678F}" destId="{C0D7CF0E-C819-4587-8151-B29805D104BE}" srcOrd="0" destOrd="0" presId="urn:microsoft.com/office/officeart/2005/8/layout/default"/>
    <dgm:cxn modelId="{BC6C7AE7-826C-4E38-8CE2-BBA663CF61A4}" srcId="{2702DA95-ABEA-4F1C-9150-AE1DADB505ED}" destId="{D13BF4C5-9135-4283-B5C6-BC63852DE7D1}" srcOrd="1" destOrd="0" parTransId="{B3859C09-9384-47B1-AA85-457046359814}" sibTransId="{D8EC6960-2F2F-4E67-9DEA-2DA37B360CB7}"/>
    <dgm:cxn modelId="{F7C2C6FA-9A4C-4382-842E-62CB71A6C594}" type="presOf" srcId="{2DF14521-CD6B-4AC6-BF98-BE07B3925427}" destId="{27477307-91C9-DF45-91FE-D360860488B7}" srcOrd="0" destOrd="0" presId="urn:microsoft.com/office/officeart/2005/8/layout/default"/>
    <dgm:cxn modelId="{9ACABEFF-BA04-4991-BE39-4BA6EE2D2380}" srcId="{2702DA95-ABEA-4F1C-9150-AE1DADB505ED}" destId="{233AA61D-F2E0-4322-B40D-8124FF5430C1}" srcOrd="4" destOrd="0" parTransId="{5D3EFB3E-C411-4647-9825-7C2E50009560}" sibTransId="{55ADBE02-B528-4EA7-BA70-F7177E6A0797}"/>
    <dgm:cxn modelId="{898EAFB9-7888-42EA-9085-FB8909385B44}" type="presParOf" srcId="{14464591-C39C-CA4B-BE41-37A5190D985B}" destId="{AE6B2876-C36E-CF48-91E9-1CC2B7E72B78}" srcOrd="0" destOrd="0" presId="urn:microsoft.com/office/officeart/2005/8/layout/default"/>
    <dgm:cxn modelId="{674BB6AD-BBEA-4B02-BE91-DCA87D05E9B8}" type="presParOf" srcId="{14464591-C39C-CA4B-BE41-37A5190D985B}" destId="{419C57C8-2CFF-A14A-8428-0EDAE945997E}" srcOrd="1" destOrd="0" presId="urn:microsoft.com/office/officeart/2005/8/layout/default"/>
    <dgm:cxn modelId="{A7E5DE6C-A4C8-46B1-8604-68F2F5670A91}" type="presParOf" srcId="{14464591-C39C-CA4B-BE41-37A5190D985B}" destId="{85D2C57F-807A-454C-8127-D8F6E7B2CB75}" srcOrd="2" destOrd="0" presId="urn:microsoft.com/office/officeart/2005/8/layout/default"/>
    <dgm:cxn modelId="{067E63EE-BC30-45C0-951C-DD1DC7C54B45}" type="presParOf" srcId="{14464591-C39C-CA4B-BE41-37A5190D985B}" destId="{7BC1DE47-5D75-D147-90ED-4389982BCC6D}" srcOrd="3" destOrd="0" presId="urn:microsoft.com/office/officeart/2005/8/layout/default"/>
    <dgm:cxn modelId="{CF24CBDA-7FC8-4FFC-96E8-EDB3653D9BD5}" type="presParOf" srcId="{14464591-C39C-CA4B-BE41-37A5190D985B}" destId="{C0D7CF0E-C819-4587-8151-B29805D104BE}" srcOrd="4" destOrd="0" presId="urn:microsoft.com/office/officeart/2005/8/layout/default"/>
    <dgm:cxn modelId="{4ADE5EEB-C83F-4BC8-9C7A-9BE942B70EEB}" type="presParOf" srcId="{14464591-C39C-CA4B-BE41-37A5190D985B}" destId="{DE5B9326-08DC-4251-82B8-8F24B6B89A03}" srcOrd="5" destOrd="0" presId="urn:microsoft.com/office/officeart/2005/8/layout/default"/>
    <dgm:cxn modelId="{15B39EC0-9201-4195-B64B-1D868DAA91AA}" type="presParOf" srcId="{14464591-C39C-CA4B-BE41-37A5190D985B}" destId="{27477307-91C9-DF45-91FE-D360860488B7}" srcOrd="6" destOrd="0" presId="urn:microsoft.com/office/officeart/2005/8/layout/default"/>
    <dgm:cxn modelId="{6CBDB6DF-55ED-458F-89F4-44ACAE6021DA}" type="presParOf" srcId="{14464591-C39C-CA4B-BE41-37A5190D985B}" destId="{4B78DC2A-6DE4-9341-97A9-2E7C5C483AE5}" srcOrd="7" destOrd="0" presId="urn:microsoft.com/office/officeart/2005/8/layout/default"/>
    <dgm:cxn modelId="{FDD6F76D-851C-45EA-92F6-E878AF1A5564}" type="presParOf" srcId="{14464591-C39C-CA4B-BE41-37A5190D985B}" destId="{F982301F-4E54-4DEC-9949-FFEED67FC328}" srcOrd="8" destOrd="0" presId="urn:microsoft.com/office/officeart/2005/8/layout/default"/>
    <dgm:cxn modelId="{6FA1D94F-35D9-4B9A-B235-FCAADA25D16B}" type="presParOf" srcId="{14464591-C39C-CA4B-BE41-37A5190D985B}" destId="{4F51CA4E-D34D-49D2-8A46-33193BDCC3DF}" srcOrd="9" destOrd="0" presId="urn:microsoft.com/office/officeart/2005/8/layout/default"/>
    <dgm:cxn modelId="{EC635330-1F93-4102-B9ED-D389AFEA27B1}" type="presParOf" srcId="{14464591-C39C-CA4B-BE41-37A5190D985B}" destId="{CF5A9101-7F7C-4016-9A15-23640DE239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2876-C36E-CF48-91E9-1CC2B7E72B78}">
      <dsp:nvSpPr>
        <dsp:cNvPr id="0" name=""/>
        <dsp:cNvSpPr/>
      </dsp:nvSpPr>
      <dsp:spPr>
        <a:xfrm>
          <a:off x="432144" y="2246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Hands on Methode</a:t>
          </a:r>
          <a:endParaRPr lang="en-US" sz="1800" b="0" kern="1200" dirty="0"/>
        </a:p>
      </dsp:txBody>
      <dsp:txXfrm>
        <a:off x="507527" y="77629"/>
        <a:ext cx="2422934" cy="1393454"/>
      </dsp:txXfrm>
    </dsp:sp>
    <dsp:sp modelId="{85D2C57F-807A-454C-8127-D8F6E7B2CB75}">
      <dsp:nvSpPr>
        <dsp:cNvPr id="0" name=""/>
        <dsp:cNvSpPr/>
      </dsp:nvSpPr>
      <dsp:spPr>
        <a:xfrm>
          <a:off x="3630070" y="111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Kurse „berufsbegleitend“ absolvieren = arbeiten und dabei weiterhin Geld verdienen</a:t>
          </a:r>
          <a:endParaRPr lang="en-US" sz="1800" kern="1200" dirty="0"/>
        </a:p>
      </dsp:txBody>
      <dsp:txXfrm>
        <a:off x="3705453" y="76502"/>
        <a:ext cx="2422934" cy="1393454"/>
      </dsp:txXfrm>
    </dsp:sp>
    <dsp:sp modelId="{C0D7CF0E-C819-4587-8151-B29805D104BE}">
      <dsp:nvSpPr>
        <dsp:cNvPr id="0" name=""/>
        <dsp:cNvSpPr/>
      </dsp:nvSpPr>
      <dsp:spPr>
        <a:xfrm>
          <a:off x="6906391" y="2246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Bis zu 75% Förderung durch Aufstiegs-BAföG</a:t>
          </a:r>
          <a:endParaRPr lang="en-US" sz="1800" kern="1200" dirty="0"/>
        </a:p>
      </dsp:txBody>
      <dsp:txXfrm>
        <a:off x="6981774" y="77629"/>
        <a:ext cx="2422934" cy="1393454"/>
      </dsp:txXfrm>
    </dsp:sp>
    <dsp:sp modelId="{27477307-91C9-DF45-91FE-D360860488B7}">
      <dsp:nvSpPr>
        <dsp:cNvPr id="0" name=""/>
        <dsp:cNvSpPr/>
      </dsp:nvSpPr>
      <dsp:spPr>
        <a:xfrm>
          <a:off x="432144" y="180382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Netzwerke mit Gleichgesinnten aufbauen</a:t>
          </a:r>
          <a:endParaRPr lang="en-US" sz="1800" kern="1200" dirty="0"/>
        </a:p>
      </dsp:txBody>
      <dsp:txXfrm>
        <a:off x="507527" y="1879212"/>
        <a:ext cx="2422934" cy="1393454"/>
      </dsp:txXfrm>
    </dsp:sp>
    <dsp:sp modelId="{F982301F-4E54-4DEC-9949-FFEED67FC328}">
      <dsp:nvSpPr>
        <dsp:cNvPr id="0" name=""/>
        <dsp:cNvSpPr/>
      </dsp:nvSpPr>
      <dsp:spPr>
        <a:xfrm>
          <a:off x="3630070" y="1802710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DIHK-Rahmenplan (Inhalte und Prüfungen sind bundeseinheitlich)</a:t>
          </a:r>
          <a:endParaRPr lang="en-US" sz="1800" kern="1200" dirty="0"/>
        </a:p>
      </dsp:txBody>
      <dsp:txXfrm>
        <a:off x="3705453" y="1878093"/>
        <a:ext cx="2422934" cy="1393454"/>
      </dsp:txXfrm>
    </dsp:sp>
    <dsp:sp modelId="{CF5A9101-7F7C-4016-9A15-23640DE2395C}">
      <dsp:nvSpPr>
        <dsp:cNvPr id="0" name=""/>
        <dsp:cNvSpPr/>
      </dsp:nvSpPr>
      <dsp:spPr>
        <a:xfrm>
          <a:off x="6906391" y="180382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 erfolgreichem IHK-Abschluss = Allgemeiner Hochschulzugang</a:t>
          </a:r>
          <a:endParaRPr lang="en-US" sz="1800" kern="1200" dirty="0"/>
        </a:p>
      </dsp:txBody>
      <dsp:txXfrm>
        <a:off x="6981774" y="1879212"/>
        <a:ext cx="2422934" cy="139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wak-sh.de/wirtschaftsfachwir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E8510-6A0C-F59A-72AF-493E245A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9769"/>
            <a:ext cx="9144000" cy="1022543"/>
          </a:xfrm>
        </p:spPr>
        <p:txBody>
          <a:bodyPr>
            <a:normAutofit/>
          </a:bodyPr>
          <a:lstStyle/>
          <a:p>
            <a:r>
              <a:rPr lang="de-DE" dirty="0"/>
              <a:t>Herzlich Willkommen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zur Informationsveranstaltung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3B031-F148-C661-6CA6-0B74EBC5D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48"/>
            <a:ext cx="9144000" cy="193329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„</a:t>
            </a:r>
            <a:r>
              <a:rPr lang="de-DE" altLang="de-DE" dirty="0">
                <a:solidFill>
                  <a:schemeClr val="accent1"/>
                </a:solidFill>
              </a:rPr>
              <a:t>Geprüfte/-r Wirtschaftsfachwirt/-in (IHK)</a:t>
            </a:r>
            <a:r>
              <a:rPr lang="de-DE" dirty="0">
                <a:solidFill>
                  <a:schemeClr val="accent1"/>
                </a:solidFill>
              </a:rPr>
              <a:t>“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Mit Gesa Johannsen aus der Kundenberatung</a:t>
            </a:r>
          </a:p>
          <a:p>
            <a:r>
              <a:rPr lang="de-DE" dirty="0">
                <a:solidFill>
                  <a:schemeClr val="accent1"/>
                </a:solidFill>
              </a:rPr>
              <a:t>16.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55892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" y="1661503"/>
            <a:ext cx="11356352" cy="442894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(1) Zur Teilprüfung „Wirtschaftsbezogene Qualifikationen“ nach § 3 Abs. 1 Nr. 1 (Fortbildungsordnung) ist zuzulassen, wer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     Folgendes nachweist: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anerkannten mindestens dreijährigen kaufmännischen oder verwaltenden Ausbildungsberuf oder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sonstigen anerkannten mindestens dreijährigen Ausbildungsberuf und danach eine mindestens einjährige Berufspraxis oder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anderen anerkannten Ausbildungsberuf und danach eine mindestens zweijährige Berufspraxis oder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mindestens dreijährige Berufspraxis.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Industrie- und Handelskammer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Zulassungsvoraussetzungen Geprüfte/-r Wirtschaftsfachwirt/-in (IHK) 1/2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85717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" y="1552764"/>
            <a:ext cx="11356352" cy="442894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(2) Zur Teilprüfung „Handlungsspezifische Qualifikationen“ nach § 3 Abs. 1 Nr. 2 ist zuzulassen, wer Folgendes nachweist: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die abgelegte Teilprüfung „Wirtschaftsbezogene Qualifikationen“, die nicht länger als fünf Jahre zurückliegt, und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1028700" lvl="1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mindestens ein Jahr Berufspraxis im Fall des Absatzes 1 Nr. 1 oder ein weiteres Jahr Berufspraxis zu den in Absatz 1 Nr. 2 bis 4 genannten Zulassungsvoraussetzungen.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(3) Die Berufspraxis nach den Absätzen 1 und 2 soll im kaufmännischen oder verwaltenden Bereich absolviert sein und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     wesentliche Bezüge zu den Aufgaben eines Geprüften Wirtschaftsfachwirtes/einer Geprüften Wirtschaftsfachwirtin nach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     § 1 Abs. 2 haben.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(4) Abweichend von den Absätzen 1 und 2 Nr. 2 kann zur Prüfung auch zugelassen werden, wer durch Vorlage von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     Zeugnissen oder auf andere Weise glaubhaft macht, dass Fertigkeiten, Kenntnisse und Fähigkeiten (berufliche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     Handlungsfähigkeit) erworben worden sind, die eine Zulassung zur Prüfung rechtfertigen.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Industrie- und Handelskammer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Zulassungsvoraussetzungen Geprüfte/-r Wirtschaftsfachwirt/-in (IHK) 2/2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84342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709104" y="1761461"/>
            <a:ext cx="10800000" cy="405274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Einkommensunabhängig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Voraussetzung: Prüfungszulassung bei der IHK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50% Zuschuss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Rest als zinsgünstiges Darlehen der KfW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Bei Bestehen werden 50% des Darlehens erlassen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Bewilligung muss nicht vor Kursstart erfolgt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Auszahlung nach Bewilligung entsprechend WAK-Rechnungen (monatlich /quartalsweise /voll) vor Fälligkeit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</a:rPr>
              <a:t>Bis zu 75% Förderung nutzen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Aufstiegs-BAföG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7" r="686"/>
          <a:stretch/>
        </p:blipFill>
        <p:spPr>
          <a:xfrm>
            <a:off x="6003985" y="1762211"/>
            <a:ext cx="5394040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479" y="1620838"/>
            <a:ext cx="9902030" cy="396081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Bis zu 75 % Förderung 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44798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492371"/>
            <a:ext cx="4209690" cy="382139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Online: reiner Online-Kurs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Kombiniert: teils Online, Teils Präsenz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Flexibel: jeder Termin Präsenz oder Online wählbar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Präsenz: reiner Präsenzkurs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hlinkClick r:id="rId2"/>
              </a:rPr>
              <a:t>www.wak-sh.de/wirtschaftsfachwirt</a:t>
            </a:r>
            <a:endParaRPr lang="de-DE" sz="1800" dirty="0">
              <a:solidFill>
                <a:schemeClr val="accent1"/>
              </a:solidFill>
            </a:endParaRP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Durchführungsformen und Terminplan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Kurse 2023 - 2025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FWBPO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780" t="2926" r="1150" b="2988"/>
          <a:stretch/>
        </p:blipFill>
        <p:spPr>
          <a:xfrm>
            <a:off x="4502988" y="1492371"/>
            <a:ext cx="7599871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6978770" y="4917056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Informationsveranstaltung diese Präsentation mit allen Infos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9104" y="1942322"/>
            <a:ext cx="5005896" cy="1990240"/>
          </a:xfrm>
        </p:spPr>
        <p:txBody>
          <a:bodyPr numCol="1">
            <a:norm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Vorstellung WAK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Warum Höhere Berufsbildung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Die 3 Säulen der Höheren Berufsbildung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Kurse Geprüfte/-r Wirtschaftsfachwirt/-in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de-DE" b="1" dirty="0">
              <a:solidFill>
                <a:schemeClr val="accent1"/>
              </a:solidFill>
            </a:endParaRPr>
          </a:p>
          <a:p>
            <a:pPr marL="342900" lvl="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>
              <a:lnSpc>
                <a:spcPct val="16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heutigen Informationsveranstaltung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16. September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9"/>
          <a:stretch/>
        </p:blipFill>
        <p:spPr>
          <a:xfrm>
            <a:off x="7235904" y="1366825"/>
            <a:ext cx="3831596" cy="23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6" y="108579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13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06" y="3573782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69" y="108579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645776" cy="4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58" y="1484207"/>
            <a:ext cx="705368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:a16="http://schemas.microsoft.com/office/drawing/2014/main" id="{E32E923C-C642-8088-1B94-15D3E44416DB}"/>
              </a:ext>
            </a:extLst>
          </p:cNvPr>
          <p:cNvGraphicFramePr/>
          <p:nvPr/>
        </p:nvGraphicFramePr>
        <p:xfrm>
          <a:off x="946166" y="1805706"/>
          <a:ext cx="9833842" cy="33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38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3 Säulen der Höheren Berufsbildung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 Schleswig-Holstein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Zylinder 8"/>
          <p:cNvSpPr/>
          <p:nvPr/>
        </p:nvSpPr>
        <p:spPr>
          <a:xfrm>
            <a:off x="2081841" y="2062293"/>
            <a:ext cx="1012734" cy="2199736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228488" y="2446168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WAK</a:t>
            </a:r>
          </a:p>
        </p:txBody>
      </p:sp>
      <p:sp>
        <p:nvSpPr>
          <p:cNvPr id="12" name="Zylinder 11"/>
          <p:cNvSpPr/>
          <p:nvPr/>
        </p:nvSpPr>
        <p:spPr>
          <a:xfrm>
            <a:off x="5066882" y="2062294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213529" y="2446169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IHK</a:t>
            </a:r>
          </a:p>
        </p:txBody>
      </p:sp>
      <p:sp>
        <p:nvSpPr>
          <p:cNvPr id="14" name="Zylinder 13"/>
          <p:cNvSpPr/>
          <p:nvPr/>
        </p:nvSpPr>
        <p:spPr>
          <a:xfrm>
            <a:off x="7953588" y="2062294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100235" y="2446169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IBSH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834266" y="4720250"/>
            <a:ext cx="1507884" cy="448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Bildungsträger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706577" y="4725858"/>
            <a:ext cx="1733344" cy="451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Prüfungswesen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599637" y="4734629"/>
            <a:ext cx="1720636" cy="44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Förderung</a:t>
            </a:r>
          </a:p>
          <a:p>
            <a:pPr algn="ctr"/>
            <a:r>
              <a:rPr lang="de-DE" sz="1600" dirty="0"/>
              <a:t>Aufstiegs-BAföG</a:t>
            </a:r>
          </a:p>
        </p:txBody>
      </p:sp>
    </p:spTree>
    <p:extLst>
      <p:ext uri="{BB962C8B-B14F-4D97-AF65-F5344CB8AC3E}">
        <p14:creationId xmlns:p14="http://schemas.microsoft.com/office/powerpoint/2010/main" val="17359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DIHK-Rahmenplan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Bundeseinheitliche Prüfung (Frühjahr und Herbst)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Separate Prüfungsanmeldung erforderlich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-&gt; Anmeldefrist beachten!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Wir empfehlen eine Zulassungsprüfung vor Kursanmeldung bei der WAK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Industrie- und Handelskammer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Prüfungswesen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r="4316"/>
          <a:stretch/>
        </p:blipFill>
        <p:spPr>
          <a:xfrm>
            <a:off x="5986731" y="1642801"/>
            <a:ext cx="5771073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3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Office PowerPoint</Application>
  <PresentationFormat>Breitbild</PresentationFormat>
  <Paragraphs>112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</vt:lpstr>
      <vt:lpstr>Herzlich Willkommen zur Informationsveranstaltung</vt:lpstr>
      <vt:lpstr>Ablauf der heutigen Informationsveranstaltung</vt:lpstr>
      <vt:lpstr>Dürfen wir uns vorstellen?</vt:lpstr>
      <vt:lpstr>Über die Wirtschaftsakademie</vt:lpstr>
      <vt:lpstr>Bildungszentren</vt:lpstr>
      <vt:lpstr>Höhere Berufsbildung</vt:lpstr>
      <vt:lpstr>Höhere Berufsbildung</vt:lpstr>
      <vt:lpstr>Die 3 Säulen der Höheren Berufsbildung</vt:lpstr>
      <vt:lpstr>Industrie- und Handelskammer</vt:lpstr>
      <vt:lpstr>Industrie- und Handelskammer</vt:lpstr>
      <vt:lpstr>Industrie- und Handelskammer</vt:lpstr>
      <vt:lpstr>Förderung der Investitionsbank Schleswig-Holstein</vt:lpstr>
      <vt:lpstr>Förderung der Investitionsbank Schleswig-Holstein</vt:lpstr>
      <vt:lpstr>Durchführungsformen und Terminplan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194</cp:revision>
  <dcterms:created xsi:type="dcterms:W3CDTF">2021-07-08T05:50:53Z</dcterms:created>
  <dcterms:modified xsi:type="dcterms:W3CDTF">2023-09-16T08:45:41Z</dcterms:modified>
</cp:coreProperties>
</file>