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83" r:id="rId2"/>
    <p:sldId id="356" r:id="rId3"/>
    <p:sldId id="329" r:id="rId4"/>
    <p:sldId id="345" r:id="rId5"/>
    <p:sldId id="331" r:id="rId6"/>
    <p:sldId id="309" r:id="rId7"/>
    <p:sldId id="310" r:id="rId8"/>
    <p:sldId id="312" r:id="rId9"/>
    <p:sldId id="340" r:id="rId10"/>
    <p:sldId id="332" r:id="rId11"/>
    <p:sldId id="334" r:id="rId12"/>
    <p:sldId id="313" r:id="rId13"/>
    <p:sldId id="333" r:id="rId14"/>
    <p:sldId id="335" r:id="rId15"/>
    <p:sldId id="336" r:id="rId16"/>
    <p:sldId id="337" r:id="rId17"/>
    <p:sldId id="326" r:id="rId18"/>
    <p:sldId id="341" r:id="rId19"/>
    <p:sldId id="342" r:id="rId20"/>
    <p:sldId id="343" r:id="rId21"/>
    <p:sldId id="344" r:id="rId22"/>
    <p:sldId id="292" r:id="rId23"/>
    <p:sldId id="293" r:id="rId24"/>
    <p:sldId id="294" r:id="rId25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707" autoAdjust="0"/>
  </p:normalViewPr>
  <p:slideViewPr>
    <p:cSldViewPr snapToGrid="0" snapToObjects="1">
      <p:cViewPr varScale="1">
        <p:scale>
          <a:sx n="81" d="100"/>
          <a:sy n="81" d="100"/>
        </p:scale>
        <p:origin x="1138" y="62"/>
      </p:cViewPr>
      <p:guideLst/>
    </p:cSldViewPr>
  </p:slideViewPr>
  <p:outlineViewPr>
    <p:cViewPr>
      <p:scale>
        <a:sx n="33" d="100"/>
        <a:sy n="33" d="100"/>
      </p:scale>
      <p:origin x="0" y="-29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Persönliche Vorstellung nicht vergessen!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15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4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chleswig-holstein.de/DE/fachinhalte/W/weiterbildung/Weiterbildungsbonus_HT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altLang="de-DE" sz="2500" dirty="0"/>
              <a:t>Informationsveranstaltung</a:t>
            </a:r>
            <a:endParaRPr lang="de-DE" sz="2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endParaRPr lang="de-DE" altLang="de-DE" dirty="0"/>
          </a:p>
          <a:p>
            <a:r>
              <a:rPr lang="de-DE" altLang="de-DE" dirty="0"/>
              <a:t>Bildungsangebot Zertifikatslehrgang</a:t>
            </a:r>
          </a:p>
          <a:p>
            <a:r>
              <a:rPr lang="de-DE" dirty="0"/>
              <a:t>Personalentwickler (IHK)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714789-402F-83C1-9208-EF3BFB7D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74" y="2222221"/>
            <a:ext cx="28289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1800" b="1" dirty="0"/>
              <a:t>8 aufeinander aufbauende Module </a:t>
            </a:r>
          </a:p>
          <a:p>
            <a:pPr marL="342900" indent="-342900">
              <a:buAutoNum type="arabicPeriod"/>
            </a:pPr>
            <a:r>
              <a:rPr lang="de-DE" u="sng" dirty="0"/>
              <a:t>Grundlagen und Herausforderungen der Personalentwicklung </a:t>
            </a:r>
          </a:p>
          <a:p>
            <a:r>
              <a:rPr lang="de-DE" dirty="0"/>
              <a:t>Grundlagen und Einordnung in den HR-Bereich, Begriffsbestimmung Personalentwicklung</a:t>
            </a:r>
          </a:p>
          <a:p>
            <a:r>
              <a:rPr lang="de-DE" dirty="0"/>
              <a:t>Personalplanung für strategischen Personalentwicklung</a:t>
            </a:r>
          </a:p>
          <a:p>
            <a:r>
              <a:rPr lang="de-DE" dirty="0"/>
              <a:t>Personalbeschaffung</a:t>
            </a:r>
          </a:p>
          <a:p>
            <a:r>
              <a:rPr lang="de-DE" dirty="0"/>
              <a:t>Externes Personalmarketing und </a:t>
            </a:r>
            <a:r>
              <a:rPr lang="de-DE" dirty="0" err="1"/>
              <a:t>Employer</a:t>
            </a:r>
            <a:r>
              <a:rPr lang="de-DE" dirty="0"/>
              <a:t> Branding</a:t>
            </a:r>
          </a:p>
          <a:p>
            <a:r>
              <a:rPr lang="de-DE" dirty="0"/>
              <a:t>Erfolgreiche Integration eines </a:t>
            </a:r>
            <a:r>
              <a:rPr lang="de-DE" dirty="0" err="1"/>
              <a:t>Onboarding</a:t>
            </a:r>
            <a:r>
              <a:rPr lang="de-DE" dirty="0"/>
              <a:t>-Prozesses</a:t>
            </a:r>
          </a:p>
          <a:p>
            <a:r>
              <a:rPr lang="de-DE" dirty="0"/>
              <a:t>Unternehmensleitbild und Personalentwicklung</a:t>
            </a:r>
          </a:p>
          <a:p>
            <a:r>
              <a:rPr lang="de-DE" dirty="0"/>
              <a:t>Funktion und Aufgabe des Personalentwicklers</a:t>
            </a:r>
          </a:p>
          <a:p>
            <a:br>
              <a:rPr lang="de-DE" u="sng" dirty="0"/>
            </a:br>
            <a:r>
              <a:rPr lang="de-DE" u="sng" dirty="0"/>
              <a:t>Hinweis</a:t>
            </a:r>
            <a:r>
              <a:rPr lang="de-DE" dirty="0"/>
              <a:t>: Jetzt START Bearbeitung Projektthema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86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u="sng" dirty="0"/>
              <a:t>2. Personalentwicklung gestern, heute und in der Zukunft </a:t>
            </a:r>
          </a:p>
          <a:p>
            <a:r>
              <a:rPr lang="de-DE" dirty="0"/>
              <a:t>Strategische und operative Personalentwicklung</a:t>
            </a:r>
          </a:p>
          <a:p>
            <a:r>
              <a:rPr lang="de-DE" dirty="0"/>
              <a:t>Bedeutende Aspekte einer Personalentwicklungsstrategie</a:t>
            </a:r>
          </a:p>
          <a:p>
            <a:r>
              <a:rPr lang="de-DE" dirty="0"/>
              <a:t>Bedeutung von Wissen: von der Industrie- zur Wissensgesellschaft</a:t>
            </a:r>
          </a:p>
          <a:p>
            <a:r>
              <a:rPr lang="de-DE" dirty="0"/>
              <a:t>Megatrends und deren Einfluss auf die Arbeitswelt, Unternehmen und die Personalentwicklung</a:t>
            </a:r>
          </a:p>
          <a:p>
            <a:r>
              <a:rPr lang="de-DE" dirty="0"/>
              <a:t>Einfluss der Unternehmenskultur und -führung auf die Personalentwicklung</a:t>
            </a:r>
          </a:p>
          <a:p>
            <a:r>
              <a:rPr lang="de-DE" dirty="0"/>
              <a:t>Personalentwicklung in der Arbeitswelt 4.0 und Zukunft</a:t>
            </a:r>
          </a:p>
          <a:p>
            <a:r>
              <a:rPr lang="de-DE" dirty="0"/>
              <a:t>Die „lernende Organisation“ und deren Erfolgsfaktoren</a:t>
            </a:r>
          </a:p>
          <a:p>
            <a:r>
              <a:rPr lang="de-DE" dirty="0"/>
              <a:t>Elemente des Change Managements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3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u="sng" dirty="0"/>
              <a:t>3. Personalentwicklungsinstrumente und -methoden </a:t>
            </a:r>
          </a:p>
          <a:p>
            <a:r>
              <a:rPr lang="de-DE" dirty="0"/>
              <a:t>Phasen des Personalentwicklungs-Prozesses</a:t>
            </a:r>
          </a:p>
          <a:p>
            <a:r>
              <a:rPr lang="de-DE" dirty="0"/>
              <a:t>Unterschiede zwischen Personalentwicklungsinstrumenten und - </a:t>
            </a:r>
            <a:r>
              <a:rPr lang="de-DE" dirty="0" err="1"/>
              <a:t>methoden</a:t>
            </a:r>
            <a:endParaRPr lang="de-DE" dirty="0"/>
          </a:p>
          <a:p>
            <a:r>
              <a:rPr lang="de-DE" dirty="0"/>
              <a:t>Formen, Nutzen und Möglichkeiten von PE-Instrumenten</a:t>
            </a:r>
          </a:p>
          <a:p>
            <a:r>
              <a:rPr lang="de-DE" dirty="0"/>
              <a:t>Neue Methoden und Medien, selbstorganisiertes Lernen</a:t>
            </a:r>
          </a:p>
          <a:p>
            <a:r>
              <a:rPr lang="de-DE" dirty="0"/>
              <a:t>Bildungs- und Qualifizierungsprogramme</a:t>
            </a:r>
          </a:p>
          <a:p>
            <a:r>
              <a:rPr lang="de-DE" dirty="0"/>
              <a:t>Kapazitätsplanung und -erstellung</a:t>
            </a:r>
          </a:p>
          <a:p>
            <a:r>
              <a:rPr lang="de-DE" dirty="0"/>
              <a:t>Performancemanagement, Kompetenzbewertung und Feedbackformen</a:t>
            </a:r>
          </a:p>
          <a:p>
            <a:r>
              <a:rPr lang="de-DE" dirty="0"/>
              <a:t>Potenzialanalysen und -verfahren</a:t>
            </a:r>
          </a:p>
          <a:p>
            <a:r>
              <a:rPr lang="de-DE" dirty="0"/>
              <a:t>Teamentwicklung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51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u="sng" dirty="0"/>
              <a:t>4. Mitarbeiterbindung und Förderung </a:t>
            </a:r>
          </a:p>
          <a:p>
            <a:r>
              <a:rPr lang="de-DE" dirty="0"/>
              <a:t>Möglichkeiten und Methoden der Mitarbeiterbindung</a:t>
            </a:r>
          </a:p>
          <a:p>
            <a:r>
              <a:rPr lang="de-DE" dirty="0"/>
              <a:t>Internes Personalmarketing</a:t>
            </a:r>
          </a:p>
          <a:p>
            <a:r>
              <a:rPr lang="de-DE" dirty="0"/>
              <a:t>Lebensphasen der Mitarbeitenden</a:t>
            </a:r>
          </a:p>
          <a:p>
            <a:r>
              <a:rPr lang="de-DE" dirty="0"/>
              <a:t>Talentmanagement: Laufbahn- und  Nachfolgeplanung, Karrierewege</a:t>
            </a:r>
          </a:p>
          <a:p>
            <a:r>
              <a:rPr lang="de-DE" dirty="0"/>
              <a:t>Herausforderung Generationenmanagement</a:t>
            </a:r>
          </a:p>
          <a:p>
            <a:endParaRPr lang="de-DE" dirty="0"/>
          </a:p>
          <a:p>
            <a:r>
              <a:rPr lang="de-DE" u="sng" dirty="0"/>
              <a:t>5. Kompetenzen als </a:t>
            </a:r>
            <a:r>
              <a:rPr lang="de-DE" u="sng" dirty="0" err="1"/>
              <a:t>Konfliktmanager:in</a:t>
            </a:r>
            <a:r>
              <a:rPr lang="de-DE" u="sng" dirty="0"/>
              <a:t>, </a:t>
            </a:r>
            <a:r>
              <a:rPr lang="de-DE" u="sng" dirty="0" err="1"/>
              <a:t>Berater:in</a:t>
            </a:r>
            <a:r>
              <a:rPr lang="de-DE" u="sng" dirty="0"/>
              <a:t> und Coach </a:t>
            </a:r>
          </a:p>
          <a:p>
            <a:r>
              <a:rPr lang="de-DE" dirty="0"/>
              <a:t>Grundlagen des Konfliktmanagements</a:t>
            </a:r>
          </a:p>
          <a:p>
            <a:r>
              <a:rPr lang="de-DE" dirty="0"/>
              <a:t>Mediation</a:t>
            </a:r>
          </a:p>
          <a:p>
            <a:r>
              <a:rPr lang="de-DE" dirty="0"/>
              <a:t>Aufbau von Kompetenzen in Moderation, Kommunikation und Gesprächsführung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37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 u="sng" dirty="0"/>
          </a:p>
          <a:p>
            <a:r>
              <a:rPr lang="de-DE" u="sng" dirty="0"/>
              <a:t>6. BGM, BEM und Personalentwicklung in der Praxis </a:t>
            </a:r>
            <a:br>
              <a:rPr lang="de-DE" u="sng" dirty="0"/>
            </a:br>
            <a:br>
              <a:rPr lang="de-DE" dirty="0"/>
            </a:br>
            <a:r>
              <a:rPr lang="de-DE" dirty="0"/>
              <a:t>Betriebliches Gesundheitsmanagement (BGM)</a:t>
            </a:r>
          </a:p>
          <a:p>
            <a:r>
              <a:rPr lang="de-DE" dirty="0"/>
              <a:t>Betriebliches Eingliederungsmanagement (BEM)</a:t>
            </a:r>
          </a:p>
          <a:p>
            <a:r>
              <a:rPr lang="de-DE" dirty="0"/>
              <a:t>Funktion und Entwicklung einer Betriebsvereinbarung</a:t>
            </a:r>
          </a:p>
          <a:p>
            <a:r>
              <a:rPr lang="de-DE" dirty="0"/>
              <a:t>Schnittstellenmanagement und Kommunikationswege zwischen Unternehmensleitung, Betriebsrat, Mitarbeitenden</a:t>
            </a:r>
          </a:p>
          <a:p>
            <a:endParaRPr lang="de-DE" u="sng" dirty="0"/>
          </a:p>
          <a:p>
            <a:r>
              <a:rPr lang="de-DE" u="sng" dirty="0"/>
              <a:t>7.  Personalcontrolling </a:t>
            </a:r>
            <a:br>
              <a:rPr lang="de-DE" u="sng" dirty="0"/>
            </a:br>
            <a:br>
              <a:rPr lang="de-DE" dirty="0"/>
            </a:br>
            <a:r>
              <a:rPr lang="de-DE" dirty="0"/>
              <a:t>Grundlagen </a:t>
            </a:r>
          </a:p>
          <a:p>
            <a:r>
              <a:rPr lang="de-DE" dirty="0"/>
              <a:t>Abgrenzung Personalcontrolling und Controlling</a:t>
            </a:r>
          </a:p>
          <a:p>
            <a:r>
              <a:rPr lang="de-DE" dirty="0"/>
              <a:t>Instrumente des Personalcontrolling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9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u="sng" dirty="0"/>
              <a:t>8. Abschluss: Präsentation der Projektarbeit </a:t>
            </a:r>
            <a:br>
              <a:rPr lang="de-DE" u="sng" dirty="0"/>
            </a:br>
            <a:br>
              <a:rPr lang="de-DE" dirty="0"/>
            </a:br>
            <a:r>
              <a:rPr lang="de-DE" dirty="0"/>
              <a:t>Konzeptentwicklung: Projektarbeit mit einem selbstgewählten Personalentwicklungsthema (inklusive 2 </a:t>
            </a:r>
            <a:r>
              <a:rPr lang="de-DE" dirty="0" err="1"/>
              <a:t>UStd</a:t>
            </a:r>
            <a:r>
              <a:rPr lang="de-DE" dirty="0"/>
              <a:t>. individuelle projektbezogene Unterstützung)</a:t>
            </a:r>
          </a:p>
          <a:p>
            <a:r>
              <a:rPr lang="de-DE" dirty="0"/>
              <a:t>Präsentation des Konzeptes und Fachgespräch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03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/>
              <a:t>Das Zertifikat </a:t>
            </a:r>
            <a:r>
              <a:rPr lang="de-DE" dirty="0"/>
              <a:t>"Personalentwickler" (IHK) erhalten Sie durch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die Teilnahme an den Seminaren (80% Anwesenheit)</a:t>
            </a:r>
          </a:p>
          <a:p>
            <a:r>
              <a:rPr lang="de-DE" dirty="0"/>
              <a:t>die Anfertigung und Präsentation einer Projektarbeit</a:t>
            </a:r>
          </a:p>
          <a:p>
            <a:r>
              <a:rPr lang="de-DE" dirty="0"/>
              <a:t>die Erarbeitung einer Präsentation zum Projektthema</a:t>
            </a:r>
          </a:p>
          <a:p>
            <a:r>
              <a:rPr lang="de-DE" dirty="0"/>
              <a:t>die erfolgreiche Teilnahme am IHK- Zertifikatstest (Fachgespräch nach der Präsentation) </a:t>
            </a:r>
          </a:p>
          <a:p>
            <a:br>
              <a:rPr lang="de-DE" dirty="0"/>
            </a:br>
            <a:r>
              <a:rPr lang="de-DE" dirty="0"/>
              <a:t>Sind alle Kriterien erfüllt, beantragen wir für Sie das Zertifikat bei der IHK und senden es Ihnen zu.</a:t>
            </a:r>
          </a:p>
          <a:p>
            <a:r>
              <a:rPr lang="de-DE" u="sng" dirty="0"/>
              <a:t>Hinweis</a:t>
            </a:r>
            <a:r>
              <a:rPr lang="de-DE" dirty="0"/>
              <a:t>: Alternativ besteht die Option auf eine Teilnahmebescheinigung ohne Abschlussprüfung.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65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b="1" dirty="0"/>
          </a:p>
          <a:p>
            <a:r>
              <a:rPr lang="de-DE" b="1" dirty="0"/>
              <a:t>Umfang			</a:t>
            </a:r>
            <a:r>
              <a:rPr lang="de-DE" dirty="0">
                <a:solidFill>
                  <a:schemeClr val="tx1"/>
                </a:solidFill>
              </a:rPr>
              <a:t>72 Unterrichtseinheiten à 45 Min., z.T. online</a:t>
            </a:r>
            <a:br>
              <a:rPr lang="de-DE" dirty="0"/>
            </a:br>
            <a:r>
              <a:rPr lang="de-DE" dirty="0"/>
              <a:t>			</a:t>
            </a:r>
            <a:r>
              <a:rPr lang="de-DE" u="sng" dirty="0"/>
              <a:t>Empfehlung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			zusätzlich eigenständig organisierte ergänzende Partner- und Gruppenarbeit</a:t>
            </a:r>
          </a:p>
          <a:p>
            <a:r>
              <a:rPr lang="de-DE" b="1" dirty="0"/>
              <a:t>Durchführungsart		</a:t>
            </a:r>
            <a:r>
              <a:rPr lang="de-DE" dirty="0"/>
              <a:t>Kombination aus Präsenz und online</a:t>
            </a:r>
          </a:p>
          <a:p>
            <a:r>
              <a:rPr lang="de-DE" b="1" dirty="0"/>
              <a:t>Unterrichtsform		</a:t>
            </a:r>
            <a:r>
              <a:rPr lang="de-DE" dirty="0"/>
              <a:t>berufsbegleitend </a:t>
            </a:r>
          </a:p>
          <a:p>
            <a:r>
              <a:rPr lang="de-DE" b="1" dirty="0"/>
              <a:t>Abschluss		</a:t>
            </a:r>
            <a:r>
              <a:rPr lang="de-DE" dirty="0"/>
              <a:t>IHK-Zertifikat</a:t>
            </a:r>
            <a:br>
              <a:rPr lang="de-DE" dirty="0"/>
            </a:br>
            <a:r>
              <a:rPr lang="de-DE" dirty="0"/>
              <a:t>			(bei min. 80% Anwesenheit plus Bestehen des lehrgangsinternen schriftlichen Tests</a:t>
            </a:r>
            <a:br>
              <a:rPr lang="de-DE" dirty="0"/>
            </a:br>
            <a:r>
              <a:rPr lang="de-DE" dirty="0"/>
              <a:t>			in Form einer Projektarbeit und eines sich anschließenden Fachgesprächs)</a:t>
            </a:r>
          </a:p>
          <a:p>
            <a:r>
              <a:rPr lang="de-DE" b="1" dirty="0">
                <a:solidFill>
                  <a:schemeClr val="tx1"/>
                </a:solidFill>
              </a:rPr>
              <a:t>Preis			</a:t>
            </a:r>
            <a:r>
              <a:rPr lang="de-DE" dirty="0">
                <a:solidFill>
                  <a:schemeClr val="tx1"/>
                </a:solidFill>
              </a:rPr>
              <a:t>EUR 2.375,00 (inkl. Zertifikatsgebühr)</a:t>
            </a:r>
          </a:p>
          <a:p>
            <a:r>
              <a:rPr lang="de-DE" b="1" dirty="0"/>
              <a:t>Gruppengröße		</a:t>
            </a:r>
            <a:r>
              <a:rPr lang="de-DE" dirty="0"/>
              <a:t>min. 6 max. 20 Teilnehmende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Bundeseinheitliches Konzept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558833"/>
            <a:ext cx="10800000" cy="411732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700" b="1" dirty="0">
                <a:cs typeface="Arial"/>
              </a:rPr>
              <a:t>Gefördert werden Seminarkosten der beruflichen Weiterbildung, die dem eigenen beruflichen Fortkommen bzw. der Weiterentwicklung dienen. 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342900" lvl="1">
              <a:buFont typeface="Wingdings" panose="05000000000000000000" pitchFamily="2" charset="2"/>
              <a:buChar char="§"/>
            </a:pPr>
            <a:r>
              <a:rPr lang="de-DE" sz="1700" u="sng" dirty="0">
                <a:cs typeface="Arial"/>
              </a:rPr>
              <a:t>Voraussetzung</a:t>
            </a:r>
            <a:r>
              <a:rPr lang="de-DE" sz="1700" b="1" dirty="0">
                <a:cs typeface="Arial"/>
              </a:rPr>
              <a:t>:</a:t>
            </a:r>
            <a:endParaRPr lang="de-DE" sz="1700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700" dirty="0">
                <a:cs typeface="Arial"/>
              </a:rPr>
              <a:t>Veranstaltung läuft über </a:t>
            </a:r>
            <a:r>
              <a:rPr lang="de-DE" sz="1700" b="1" dirty="0">
                <a:cs typeface="Arial"/>
              </a:rPr>
              <a:t>min. 16 </a:t>
            </a:r>
            <a:r>
              <a:rPr lang="de-DE" sz="1700" dirty="0">
                <a:cs typeface="Arial"/>
              </a:rPr>
              <a:t>bis max. 400 Zeitstunden</a:t>
            </a: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700" dirty="0">
                <a:cs typeface="Arial"/>
              </a:rPr>
              <a:t>Arbeitgeber oder selbstständige/r Erwerbstätige/r trägt </a:t>
            </a:r>
            <a:r>
              <a:rPr lang="de-DE" sz="1700" b="1" dirty="0">
                <a:cs typeface="Arial"/>
              </a:rPr>
              <a:t>min. 60% </a:t>
            </a:r>
            <a:r>
              <a:rPr lang="de-DE" sz="1700" dirty="0">
                <a:cs typeface="Arial"/>
              </a:rPr>
              <a:t>der Kosten</a:t>
            </a:r>
            <a:br>
              <a:rPr lang="de-DE" sz="1700" dirty="0">
                <a:cs typeface="Arial"/>
              </a:rPr>
            </a:br>
            <a:r>
              <a:rPr lang="de-DE" sz="1700" dirty="0">
                <a:cs typeface="Arial"/>
              </a:rPr>
              <a:t>(</a:t>
            </a:r>
            <a:r>
              <a:rPr lang="de-DE" sz="1800" dirty="0"/>
              <a:t>Die Förderung beträgt bis zu 40% der zuwendungsfähigen Gesamtkosten, maximal jedoch</a:t>
            </a:r>
            <a:br>
              <a:rPr lang="de-DE" sz="1800" dirty="0"/>
            </a:br>
            <a:r>
              <a:rPr lang="de-DE" sz="1800" dirty="0"/>
              <a:t>1.500,00 Euro/Kalenderjahr pro Antragstellenden</a:t>
            </a:r>
            <a:r>
              <a:rPr lang="de-DE" sz="1700" dirty="0">
                <a:cs typeface="Arial"/>
              </a:rPr>
              <a:t>).</a:t>
            </a: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700" dirty="0">
                <a:cs typeface="Arial"/>
              </a:rPr>
              <a:t>Der Förderungsantrag muss </a:t>
            </a:r>
            <a:r>
              <a:rPr lang="de-DE" sz="1700" b="1" dirty="0">
                <a:cs typeface="Arial"/>
              </a:rPr>
              <a:t>vor Veranstaltungsstart </a:t>
            </a:r>
            <a:r>
              <a:rPr lang="de-DE" sz="1700" dirty="0">
                <a:cs typeface="Arial"/>
              </a:rPr>
              <a:t>bewilligt worden sein.</a:t>
            </a: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700" dirty="0">
                <a:cs typeface="Arial"/>
              </a:rPr>
              <a:t>Die Weiterbildung muss spätestens am 31.12.2028 abgeschlossen sein.</a:t>
            </a:r>
            <a:r>
              <a:rPr lang="de-DE" sz="1700" dirty="0"/>
              <a:t> </a:t>
            </a:r>
          </a:p>
          <a:p>
            <a:pPr marL="114300" lvl="1" indent="0">
              <a:buNone/>
            </a:pP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514350" lvl="2" indent="0">
              <a:buNone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04" y="876288"/>
            <a:ext cx="10800000" cy="787049"/>
          </a:xfrm>
        </p:spPr>
        <p:txBody>
          <a:bodyPr>
            <a:normAutofit/>
          </a:bodyPr>
          <a:lstStyle/>
          <a:p>
            <a:r>
              <a:rPr lang="de-DE" dirty="0"/>
              <a:t>Weiterbildungsbonus Schleswig Holstein</a:t>
            </a:r>
            <a:br>
              <a:rPr lang="de-DE" dirty="0"/>
            </a:br>
            <a:r>
              <a:rPr lang="de-DE" dirty="0"/>
              <a:t>(Landesprogramm Arbeit 2021 – 2027 des ESF+-Aktion A3)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790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</a:t>
            </a: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   2.375,00 </a:t>
            </a:r>
          </a:p>
          <a:p>
            <a:pPr marL="114300" lvl="1" indent="0">
              <a:buNone/>
            </a:pPr>
            <a:r>
              <a:rPr lang="de-DE" dirty="0"/>
              <a:t>AG-Anteil min. 60%				</a:t>
            </a:r>
            <a:r>
              <a:rPr lang="de-DE" b="1" dirty="0">
                <a:solidFill>
                  <a:srgbClr val="FF0000"/>
                </a:solidFill>
              </a:rPr>
              <a:t>EUR     -1.425,00</a:t>
            </a:r>
          </a:p>
          <a:p>
            <a:pPr marL="114300" lvl="1" indent="0">
              <a:buNone/>
            </a:pPr>
            <a:r>
              <a:rPr lang="de-DE" dirty="0"/>
              <a:t>Förderung bei 60% AN-Anteil (max. EUR 1.500,00)	</a:t>
            </a:r>
            <a:r>
              <a:rPr lang="de-DE" b="1">
                <a:solidFill>
                  <a:srgbClr val="FF0000"/>
                </a:solidFill>
              </a:rPr>
              <a:t>EUR        -950,00</a:t>
            </a:r>
            <a:endParaRPr lang="de-DE" b="1" dirty="0">
              <a:solidFill>
                <a:srgbClr val="FF0000"/>
              </a:solidFill>
            </a:endParaRPr>
          </a:p>
          <a:p>
            <a:pPr marL="114300" lvl="1" indent="0">
              <a:buNone/>
            </a:pPr>
            <a:r>
              <a:rPr lang="de-DE" b="1" dirty="0"/>
              <a:t>Eigenanteil nach Erhalt Förderung			EUR   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86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</a:t>
            </a:r>
            <a:br>
              <a:rPr lang="de-DE" kern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kern="0" dirty="0">
                <a:solidFill>
                  <a:srgbClr val="0070C0"/>
                </a:solidFill>
                <a:hlinkClick r:id="rId2"/>
              </a:rPr>
              <a:t>https://www.schleswig-holstein.de/DE/fachinhalte/W/weiterbildung/Weiterbildungsbonus_HT.html</a:t>
            </a:r>
            <a:endParaRPr lang="de-DE" kern="0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52" y="1475229"/>
            <a:ext cx="6907822" cy="42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6516D79-2D3D-99E7-9DA1-1DC8A6C2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09762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49435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Bildungszentren der Wirtschaftsakademie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9 Standorte in 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Mittel- und langfristige Personal- und Potentialentwicklung gehört zu den wichtigsten Faktoren, um dem </a:t>
            </a:r>
            <a:r>
              <a:rPr lang="de-DE" b="1" dirty="0"/>
              <a:t>Fachkräftemangel</a:t>
            </a:r>
            <a:r>
              <a:rPr lang="de-DE" dirty="0"/>
              <a:t> wirkungsvoll zu begegnen. Gute Personalentwicklungsprozesse zählen daher zu einer</a:t>
            </a:r>
            <a:br>
              <a:rPr lang="de-DE" dirty="0"/>
            </a:br>
            <a:r>
              <a:rPr lang="de-DE" dirty="0"/>
              <a:t>wichtigen Aufgabe im strategischen Management. Nur wer seine Potentialträger/innen im Unternehmen</a:t>
            </a:r>
            <a:br>
              <a:rPr lang="de-DE" dirty="0"/>
            </a:br>
            <a:r>
              <a:rPr lang="de-DE" dirty="0"/>
              <a:t>identifiziert und (weiter-)entwickelt, wird dem </a:t>
            </a:r>
            <a:r>
              <a:rPr lang="de-DE" b="1" dirty="0"/>
              <a:t>demografischen Wandel </a:t>
            </a:r>
            <a:r>
              <a:rPr lang="de-DE" dirty="0"/>
              <a:t>standhalten können. Selbstständig</a:t>
            </a:r>
            <a:br>
              <a:rPr lang="de-DE" dirty="0"/>
            </a:br>
            <a:r>
              <a:rPr lang="de-DE" dirty="0"/>
              <a:t>arbeitende und sich kontinuierlich weiterbildende Mitarbeitende mit hoher </a:t>
            </a:r>
            <a:r>
              <a:rPr lang="de-DE" dirty="0" err="1"/>
              <a:t>Employability</a:t>
            </a:r>
            <a:r>
              <a:rPr lang="de-DE" dirty="0"/>
              <a:t> sind ein wesentlicher</a:t>
            </a:r>
            <a:br>
              <a:rPr lang="de-DE" dirty="0"/>
            </a:br>
            <a:r>
              <a:rPr lang="de-DE" dirty="0"/>
              <a:t>Faktor, um den Herausforderungen der digitalen Transformation und des agilen Unternehmensumfeldes</a:t>
            </a:r>
            <a:br>
              <a:rPr lang="de-DE" dirty="0"/>
            </a:br>
            <a:r>
              <a:rPr lang="de-DE" dirty="0"/>
              <a:t>erfolgreich zu begegnen.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Im IHK-Zertifikatslehrgang erweitern Sie Ihre fachlichen </a:t>
            </a:r>
            <a:r>
              <a:rPr lang="de-DE" b="1" dirty="0"/>
              <a:t>Personalentwicklungskompetenzen</a:t>
            </a:r>
            <a:r>
              <a:rPr lang="de-DE" dirty="0"/>
              <a:t> und erlangen</a:t>
            </a:r>
            <a:br>
              <a:rPr lang="de-DE" dirty="0"/>
            </a:br>
            <a:r>
              <a:rPr lang="de-DE" dirty="0"/>
              <a:t>Methoden-, Beratungs- und Moderationsfähigkeiten, um die Herausforderungen in der strategischen und</a:t>
            </a:r>
            <a:br>
              <a:rPr lang="de-DE" dirty="0"/>
            </a:br>
            <a:r>
              <a:rPr lang="de-DE" dirty="0"/>
              <a:t>operativen Personalentwicklung zielführend und zukunftsorientiert zu meistern. Sie erwerben die relevanten,</a:t>
            </a:r>
            <a:br>
              <a:rPr lang="de-DE" dirty="0"/>
            </a:br>
            <a:r>
              <a:rPr lang="de-DE" dirty="0"/>
              <a:t>direkt im Unternehmen einsetzbaren </a:t>
            </a:r>
            <a:r>
              <a:rPr lang="de-DE" b="1" dirty="0"/>
              <a:t>Instrumente und Tools </a:t>
            </a:r>
            <a:r>
              <a:rPr lang="de-DE" dirty="0"/>
              <a:t>für eine </a:t>
            </a:r>
            <a:r>
              <a:rPr lang="de-DE" b="1" dirty="0"/>
              <a:t>ganzheitliche und nachhaltige Personalentwicklung.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72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u="sng" dirty="0"/>
              <a:t>Nutzen für das Unternehmen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Absolventen des Lehrgangs sind in der Lage, eine nachhaltige Personalentwicklung, die auf die Unternehmensstrategie ausgerichtet ist, umzusetzen.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Know-how aus dem Lehrgang ermöglicht eine fundierte Einordnung der Personalentwicklung in das Personalmanagement sowie die Implementierung einer Talent- und Nachfolgeplanung.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Eine gezielte Personalentwicklung durch Fachkräfte steigert die Arbeitgeberattraktivität und die langfristige Mitarbeiterbindung.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 </a:t>
            </a:r>
            <a:r>
              <a:rPr lang="de-DE" u="sng" dirty="0"/>
              <a:t>Nutzen für Teilnehmende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Lehrgang bietet Ihnen fundiertes, praxisorientiertes Wissen in der Personalentwicklung.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erlangen Methoden-, Beratungs- und Moderationskompetent als Personalentwickler/in.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lernen, die Handlungsfelder aus der Personalentwicklungsstrategie in operative Personalentwicklungselemente umzuwandeln.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erweitern Ihre Konflikt- und Kommunikationskompetenzen.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können fundiertes Wissen über das Gesundheitsmanagement als Teil der Personalentwicklung einsetzen.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erlangen grundlegendes Wissen zum Thema Personalcontrolling.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18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Personalleiter/innen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Verantwortliche für unternehmensinterne Aus-/Weiterbildungsaufgaben sowie für den Bereich Organisationsentwicklung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erfahrene Mitarbeiter/innen aus Personalabteilungen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Personalfachkaufleute (IHK)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Fach-und Führungskräfte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Quereinsteigende, die sich für den Bereich Human </a:t>
            </a:r>
            <a:r>
              <a:rPr lang="de-DE" dirty="0" err="1"/>
              <a:t>Resource</a:t>
            </a:r>
            <a:r>
              <a:rPr lang="de-DE" dirty="0"/>
              <a:t> Management qualifizieren möchten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Externe Berater/innen, die Unternehmen beim Personalmanagement und der Personalentwicklung beraten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de-DE" dirty="0"/>
          </a:p>
          <a:p>
            <a:r>
              <a:rPr lang="de-DE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97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Der Lehrgang qualifiziert die Teilnehmenden darin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aktuelle Herausforderungen, wie der demografische Wandel, Digitalisierung, </a:t>
            </a:r>
            <a:r>
              <a:rPr lang="de-DE" dirty="0" err="1"/>
              <a:t>Diversivität</a:t>
            </a:r>
            <a:r>
              <a:rPr lang="de-DE" dirty="0"/>
              <a:t> und Generationenmanagement in die unternehmensspezifische Personalentwicklungsarbeit zu integrieren,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eine bedarfsgerechte Personalentwicklungsstrategie anhand der Vision der Unternehmensstrategie zu entwerfen,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den Entwicklungsbedarf der Mitarbeitenden zu erkennen und die Entwicklung informierend und beratend zu begleiten,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Maßnahmen zur operativen Umsetzung zu konzipieren,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Maßnahmen zur Personalbindung durch Kompetenzentwicklung und Laufbahnplanung zu erarbeiten und zielgruppenspezifisch einzusetzen,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passgenaue Instrumente und Methoden der Personalentwicklung auszuwählen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Fach- und Führungskräfte in Personalentwicklungsfragen zu beraten,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Grundlagen der Fähigkeiten zur Moderation, der Beratung und des Coachings zu erwerben.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Personalentwickler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Lehrgangsziel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2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1258</Words>
  <Application>Microsoft Office PowerPoint</Application>
  <PresentationFormat>Breitbild</PresentationFormat>
  <Paragraphs>193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 der Wirtschaftsakademie</vt:lpstr>
      <vt:lpstr>IHK Zertifikatslehrgänge</vt:lpstr>
      <vt:lpstr>Personalentwickler (IHK)</vt:lpstr>
      <vt:lpstr>Personalentwickler (IHK)</vt:lpstr>
      <vt:lpstr>Personalentwickler (IHK)</vt:lpstr>
      <vt:lpstr>Personalentwickler (IHK)</vt:lpstr>
      <vt:lpstr>Personalentwickler (IHK)</vt:lpstr>
      <vt:lpstr>Personalentwickler (IHK)</vt:lpstr>
      <vt:lpstr>Personalentwickler (IHK)</vt:lpstr>
      <vt:lpstr>Personalentwickler (IHK)</vt:lpstr>
      <vt:lpstr>Personalentwickler (IHK)</vt:lpstr>
      <vt:lpstr>Personalentwickler (IHK)</vt:lpstr>
      <vt:lpstr>Personalentwickler (IHK)</vt:lpstr>
      <vt:lpstr>Personalentwickler (IHK)</vt:lpstr>
      <vt:lpstr>Förderung</vt:lpstr>
      <vt:lpstr>Förderung</vt:lpstr>
      <vt:lpstr>Weitergehende Informationen</vt:lpstr>
      <vt:lpstr>Ansprechpartner:in</vt:lpstr>
      <vt:lpstr>Weitere Fragen?</vt:lpstr>
      <vt:lpstr>PowerPoint-Präsentation</vt:lpstr>
      <vt:lpstr>Unternehmensverbund der Wirtschaftsakademie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158</cp:revision>
  <cp:lastPrinted>2023-02-02T14:17:54Z</cp:lastPrinted>
  <dcterms:created xsi:type="dcterms:W3CDTF">2021-07-08T05:50:53Z</dcterms:created>
  <dcterms:modified xsi:type="dcterms:W3CDTF">2023-11-13T16:43:43Z</dcterms:modified>
</cp:coreProperties>
</file>