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 id="2147483676" r:id="rId2"/>
    <p:sldMasterId id="2147483668" r:id="rId3"/>
    <p:sldMasterId id="2147483648" r:id="rId4"/>
    <p:sldMasterId id="2147483742" r:id="rId5"/>
  </p:sldMasterIdLst>
  <p:notesMasterIdLst>
    <p:notesMasterId r:id="rId65"/>
  </p:notesMasterIdLst>
  <p:handoutMasterIdLst>
    <p:handoutMasterId r:id="rId66"/>
  </p:handoutMasterIdLst>
  <p:sldIdLst>
    <p:sldId id="344" r:id="rId6"/>
    <p:sldId id="464" r:id="rId7"/>
    <p:sldId id="463" r:id="rId8"/>
    <p:sldId id="597" r:id="rId9"/>
    <p:sldId id="598" r:id="rId10"/>
    <p:sldId id="599" r:id="rId11"/>
    <p:sldId id="600" r:id="rId12"/>
    <p:sldId id="601" r:id="rId13"/>
    <p:sldId id="603" r:id="rId14"/>
    <p:sldId id="604" r:id="rId15"/>
    <p:sldId id="605" r:id="rId16"/>
    <p:sldId id="671" r:id="rId17"/>
    <p:sldId id="606" r:id="rId18"/>
    <p:sldId id="345" r:id="rId19"/>
    <p:sldId id="639" r:id="rId20"/>
    <p:sldId id="640" r:id="rId21"/>
    <p:sldId id="346" r:id="rId22"/>
    <p:sldId id="347" r:id="rId23"/>
    <p:sldId id="641" r:id="rId24"/>
    <p:sldId id="642" r:id="rId25"/>
    <p:sldId id="668" r:id="rId26"/>
    <p:sldId id="349" r:id="rId27"/>
    <p:sldId id="350" r:id="rId28"/>
    <p:sldId id="351" r:id="rId29"/>
    <p:sldId id="672" r:id="rId30"/>
    <p:sldId id="459" r:id="rId31"/>
    <p:sldId id="460" r:id="rId32"/>
    <p:sldId id="665" r:id="rId33"/>
    <p:sldId id="461" r:id="rId34"/>
    <p:sldId id="462" r:id="rId35"/>
    <p:sldId id="669" r:id="rId36"/>
    <p:sldId id="670" r:id="rId37"/>
    <p:sldId id="465" r:id="rId38"/>
    <p:sldId id="673" r:id="rId39"/>
    <p:sldId id="466" r:id="rId40"/>
    <p:sldId id="467" r:id="rId41"/>
    <p:sldId id="468" r:id="rId42"/>
    <p:sldId id="469" r:id="rId43"/>
    <p:sldId id="470" r:id="rId44"/>
    <p:sldId id="471" r:id="rId45"/>
    <p:sldId id="657" r:id="rId46"/>
    <p:sldId id="658" r:id="rId47"/>
    <p:sldId id="659" r:id="rId48"/>
    <p:sldId id="660" r:id="rId49"/>
    <p:sldId id="661" r:id="rId50"/>
    <p:sldId id="662" r:id="rId51"/>
    <p:sldId id="663" r:id="rId52"/>
    <p:sldId id="472" r:id="rId53"/>
    <p:sldId id="473" r:id="rId54"/>
    <p:sldId id="474" r:id="rId55"/>
    <p:sldId id="475" r:id="rId56"/>
    <p:sldId id="476" r:id="rId57"/>
    <p:sldId id="674" r:id="rId58"/>
    <p:sldId id="370" r:id="rId59"/>
    <p:sldId id="371" r:id="rId60"/>
    <p:sldId id="372" r:id="rId61"/>
    <p:sldId id="373" r:id="rId62"/>
    <p:sldId id="664" r:id="rId63"/>
    <p:sldId id="365" r:id="rId6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Standardabschnitt" id="{52357546-D242-4F97-A7C2-2B96F19B1421}">
          <p14:sldIdLst>
            <p14:sldId id="344"/>
            <p14:sldId id="464"/>
          </p14:sldIdLst>
        </p14:section>
        <p14:section name="Kurzeinführung" id="{FDE587CE-F76F-4037-914D-AD6090470FDD}">
          <p14:sldIdLst>
            <p14:sldId id="463"/>
            <p14:sldId id="597"/>
            <p14:sldId id="598"/>
            <p14:sldId id="599"/>
            <p14:sldId id="600"/>
            <p14:sldId id="601"/>
            <p14:sldId id="603"/>
            <p14:sldId id="604"/>
            <p14:sldId id="605"/>
          </p14:sldIdLst>
        </p14:section>
        <p14:section name="Abschnitt ohne Titel" id="{9B6DCB4D-E59E-41A3-BC2F-B0149B4DF9E4}">
          <p14:sldIdLst>
            <p14:sldId id="671"/>
            <p14:sldId id="606"/>
            <p14:sldId id="345"/>
            <p14:sldId id="639"/>
            <p14:sldId id="640"/>
            <p14:sldId id="346"/>
            <p14:sldId id="347"/>
            <p14:sldId id="641"/>
            <p14:sldId id="642"/>
            <p14:sldId id="668"/>
            <p14:sldId id="349"/>
            <p14:sldId id="350"/>
            <p14:sldId id="351"/>
            <p14:sldId id="672"/>
            <p14:sldId id="459"/>
            <p14:sldId id="460"/>
            <p14:sldId id="665"/>
            <p14:sldId id="461"/>
            <p14:sldId id="462"/>
            <p14:sldId id="669"/>
            <p14:sldId id="670"/>
            <p14:sldId id="465"/>
            <p14:sldId id="673"/>
            <p14:sldId id="466"/>
            <p14:sldId id="467"/>
            <p14:sldId id="468"/>
            <p14:sldId id="469"/>
            <p14:sldId id="470"/>
            <p14:sldId id="471"/>
            <p14:sldId id="657"/>
            <p14:sldId id="658"/>
            <p14:sldId id="659"/>
            <p14:sldId id="660"/>
            <p14:sldId id="661"/>
            <p14:sldId id="662"/>
            <p14:sldId id="663"/>
            <p14:sldId id="472"/>
            <p14:sldId id="473"/>
            <p14:sldId id="474"/>
            <p14:sldId id="475"/>
            <p14:sldId id="476"/>
            <p14:sldId id="674"/>
            <p14:sldId id="370"/>
            <p14:sldId id="371"/>
            <p14:sldId id="372"/>
            <p14:sldId id="373"/>
            <p14:sldId id="664"/>
            <p14:sldId id="365"/>
          </p14:sldIdLst>
        </p14:section>
      </p14:sectionLst>
    </p:ext>
    <p:ext uri="{EFAFB233-063F-42B5-8137-9DF3F51BA10A}">
      <p15:sldGuideLst xmlns:p15="http://schemas.microsoft.com/office/powerpoint/2012/main">
        <p15:guide id="1" orient="horz" pos="1421">
          <p15:clr>
            <a:srgbClr val="A4A3A4"/>
          </p15:clr>
        </p15:guide>
        <p15:guide id="2" pos="78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FA0CA"/>
    <a:srgbClr val="3672B8"/>
    <a:srgbClr val="725DA5"/>
    <a:srgbClr val="725D41"/>
    <a:srgbClr val="EC6054"/>
    <a:srgbClr val="595959"/>
    <a:srgbClr val="8FCDBE"/>
    <a:srgbClr val="E83D7B"/>
    <a:srgbClr val="E73B7A"/>
    <a:srgbClr val="E62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86000" autoAdjust="0"/>
  </p:normalViewPr>
  <p:slideViewPr>
    <p:cSldViewPr snapToObjects="1">
      <p:cViewPr varScale="1">
        <p:scale>
          <a:sx n="53" d="100"/>
          <a:sy n="53" d="100"/>
        </p:scale>
        <p:origin x="1584" y="90"/>
      </p:cViewPr>
      <p:guideLst>
        <p:guide orient="horz" pos="1421"/>
        <p:guide pos="781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5CC4EC-9A36-8E42-96B9-CAE31A8B1B86}" type="datetimeFigureOut">
              <a:rPr lang="de-DE" smtClean="0"/>
              <a:t>17.06.2022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B797BF-4D02-0449-9E11-D73330C66A27}" type="slidenum">
              <a:rPr lang="de-DE" smtClean="0"/>
              <a:t>‹Nr.›</a:t>
            </a:fld>
            <a:endParaRPr lang="de-DE"/>
          </a:p>
        </p:txBody>
      </p:sp>
    </p:spTree>
    <p:extLst>
      <p:ext uri="{BB962C8B-B14F-4D97-AF65-F5344CB8AC3E}">
        <p14:creationId xmlns:p14="http://schemas.microsoft.com/office/powerpoint/2010/main" val="24026290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endParaRPr/>
          </a:p>
        </p:txBody>
      </p:sp>
      <p:sp>
        <p:nvSpPr>
          <p:cNvPr id="28" name="Shape 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97365155"/>
      </p:ext>
    </p:extLst>
  </p:cSld>
  <p:clrMap bg1="lt1" tx1="dk1" bg2="lt2" tx2="dk2" accent1="accent1" accent2="accent2" accent3="accent3" accent4="accent4" accent5="accent5" accent6="accent6" hlink="hlink" folHlink="folHlink"/>
  <p:hf sldNum="0"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F6BA92-F6C9-4213-8C34-21EC58494BF4}"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4061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6DF763-07FE-4898-925B-604141D0CF24}"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13745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08207-9287-4C7F-A34A-9930AFC854F1}"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67571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67AB6C-C014-4AEE-B941-AAE8B9241E44}"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9277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39107B-6BF4-41F9-AF57-03361FA73100}"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702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Folienbildplatzhalter 1"/>
          <p:cNvSpPr>
            <a:spLocks noGrp="1" noRot="1" noChangeAspect="1"/>
          </p:cNvSpPr>
          <p:nvPr>
            <p:ph type="sldImg"/>
          </p:nvPr>
        </p:nvSpPr>
        <p:spPr>
          <a:ln/>
        </p:spPr>
      </p:sp>
      <p:sp>
        <p:nvSpPr>
          <p:cNvPr id="404482" name="Notizenplatzhalter 2"/>
          <p:cNvSpPr>
            <a:spLocks noGrp="1"/>
          </p:cNvSpPr>
          <p:nvPr>
            <p:ph type="body" idx="1"/>
          </p:nvPr>
        </p:nvSpPr>
        <p:spPr>
          <a:noFill/>
          <a:ln/>
        </p:spPr>
        <p:txBody>
          <a:bodyPr/>
          <a:lstStyle/>
          <a:p>
            <a:endParaRPr lang="de-DE"/>
          </a:p>
        </p:txBody>
      </p:sp>
      <p:sp>
        <p:nvSpPr>
          <p:cNvPr id="4" name="Datumsplatzhalter 3"/>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39BC0E-F696-416C-8391-ED2A725CCA93}"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5535BA-F8FA-49DE-B6D5-76668125FDED}"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4825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4E9D90-9642-4163-91A8-37B4A9D65C0B}"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9866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3EA92F-C4BA-4A0E-8B49-51D8CD757A35}"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3366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EC79E6-194B-4463-8261-5426E7F49686}"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41459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CEA40D-67F0-41FA-8293-E0A6C76AB95D}"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66518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857E61-D92D-42BC-8A9D-6D402D236D4C}"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441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F00FA0-03CA-472E-8749-44154EF722E5}"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55451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7B2F1F-49F0-491C-83DB-CD86647BD336}"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38987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0ABE8C-6A06-43AC-BF05-A347DE5F1020}"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5024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C53EB5-99E2-4360-BCB1-B69DAF4CE76F}"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86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9BCD08-E2D8-45A6-986F-91BF02114B74}"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0297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8D40E7F-AA58-4042-83CC-6A8A68356114}"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31688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620821-D064-4903-BBAF-5B3F4D604A2D}"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2677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E2EEAA-A89D-4058-9365-A952AF06A152}"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2847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6CB173-9D0E-4140-A7D8-48C1DE0AD738}"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3397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062B1E-1FF1-48B8-B50A-9B4C1B73F527}"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42918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8B4AD-39E9-43BB-956A-A0B0D712558F}"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271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6123E6-ACAD-497D-9430-6BE58EC12104}"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58678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025FEF-8803-4A64-8BF6-76086FBB0ADA}"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75091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A58FEF-3378-4FB8-A576-555FC2B1C6D9}"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77318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C68A33-4158-4BBD-8BEB-ADBC606AAEE2}"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1010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0B865-A453-424A-8059-8FD473B249FE}"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6368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53E122-91E3-432B-B54D-4E64F69F598C}"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4389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8CFB66-EF55-415E-9244-C9D125CBF2A9}"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51790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Folienbildplatzhalter 1"/>
          <p:cNvSpPr>
            <a:spLocks noGrp="1" noRot="1" noChangeAspect="1"/>
          </p:cNvSpPr>
          <p:nvPr>
            <p:ph type="sldImg"/>
          </p:nvPr>
        </p:nvSpPr>
        <p:spPr>
          <a:ln/>
        </p:spPr>
      </p:sp>
      <p:sp>
        <p:nvSpPr>
          <p:cNvPr id="440322" name="Notizenplatzhalter 2"/>
          <p:cNvSpPr>
            <a:spLocks noGrp="1"/>
          </p:cNvSpPr>
          <p:nvPr>
            <p:ph type="body" idx="1"/>
          </p:nvPr>
        </p:nvSpPr>
        <p:spPr>
          <a:noFill/>
          <a:ln/>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3BED0F-2201-4C12-B70F-EC3A770EBA5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178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Folienbildplatzhalter 1"/>
          <p:cNvSpPr>
            <a:spLocks noGrp="1" noRot="1" noChangeAspect="1"/>
          </p:cNvSpPr>
          <p:nvPr>
            <p:ph type="sldImg"/>
          </p:nvPr>
        </p:nvSpPr>
        <p:spPr>
          <a:ln/>
        </p:spPr>
      </p:sp>
      <p:sp>
        <p:nvSpPr>
          <p:cNvPr id="442370" name="Notizenplatzhalter 2"/>
          <p:cNvSpPr>
            <a:spLocks noGrp="1"/>
          </p:cNvSpPr>
          <p:nvPr>
            <p:ph type="body" idx="1"/>
          </p:nvPr>
        </p:nvSpPr>
        <p:spPr>
          <a:noFill/>
          <a:ln/>
        </p:spPr>
        <p:txBody>
          <a:bodyPr/>
          <a:lstStyle/>
          <a:p>
            <a:endParaRPr lang="de-DE" dirty="0"/>
          </a:p>
        </p:txBody>
      </p:sp>
      <p:sp>
        <p:nvSpPr>
          <p:cNvPr id="4" name="Datumsplatzhalter 3"/>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1A6E61-618C-44F0-B25D-75ABD49D6B93}"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96AF9D-29FB-4320-9980-34D7D939CB4C}"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03048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2815D-F478-45E9-9024-10139F736F2F}"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8080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D513B9-09FF-4241-9445-F42070356199}"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895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FE986A-413C-4B54-A319-416C36C68AC2}"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7367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E9251-3505-47AC-AD49-DBC124BE27F0}"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0203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8AD673-2305-440F-A68D-CDFB6655C2BB}"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0726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81C0EF-8768-4682-B3F2-9460A8DBA5CF}"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570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85DB54-E976-4D5A-B22A-7864FF0FF3B2}"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3367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40609F-AE53-44F1-BEAC-EA9C7C28DD1A}"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5651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BDAA82-E234-4232-AEA3-E85DE225D9A7}"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35599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A7AAE2-4F45-4A8A-9DE5-FD77B0699472}"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25561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Folienbildplatzhalter 1"/>
          <p:cNvSpPr>
            <a:spLocks noGrp="1" noRot="1" noChangeAspect="1"/>
          </p:cNvSpPr>
          <p:nvPr>
            <p:ph type="sldImg"/>
          </p:nvPr>
        </p:nvSpPr>
        <p:spPr>
          <a:ln/>
        </p:spPr>
      </p:sp>
      <p:sp>
        <p:nvSpPr>
          <p:cNvPr id="432130" name="Notizenplatzhalter 2"/>
          <p:cNvSpPr>
            <a:spLocks noGrp="1"/>
          </p:cNvSpPr>
          <p:nvPr>
            <p:ph type="body" idx="1"/>
          </p:nvPr>
        </p:nvSpPr>
        <p:spPr>
          <a:noFill/>
          <a:ln/>
        </p:spPr>
        <p:txBody>
          <a:bodyPr/>
          <a:lstStyle/>
          <a:p>
            <a:endParaRPr lang="de-DE"/>
          </a:p>
        </p:txBody>
      </p:sp>
      <p:sp>
        <p:nvSpPr>
          <p:cNvPr id="4" name="Datumsplatzhalter 3"/>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AA31A7-BC0C-4194-94F4-26106EE71ADE}"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EF7A0C-B631-48F5-8C5A-7EAB58FAE923}"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28952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5F955D-499F-4F96-B574-D44E33480318}"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56915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D67473-E086-45FC-B678-0849CB98A8AB}"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0368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9C0E4F-AFF4-461D-8969-4DB0FAF6C902}"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41648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Folienbildplatzhalter 1"/>
          <p:cNvSpPr>
            <a:spLocks noGrp="1" noRot="1" noChangeAspect="1"/>
          </p:cNvSpPr>
          <p:nvPr>
            <p:ph type="sldImg"/>
          </p:nvPr>
        </p:nvSpPr>
        <p:spPr>
          <a:ln/>
        </p:spPr>
      </p:sp>
      <p:sp>
        <p:nvSpPr>
          <p:cNvPr id="436226" name="Notizenplatzhalter 2"/>
          <p:cNvSpPr>
            <a:spLocks noGrp="1"/>
          </p:cNvSpPr>
          <p:nvPr>
            <p:ph type="body" idx="1"/>
          </p:nvPr>
        </p:nvSpPr>
        <p:spPr>
          <a:noFill/>
          <a:ln/>
        </p:spPr>
        <p:txBody>
          <a:bodyPr/>
          <a:lstStyle/>
          <a:p>
            <a:endParaRPr lang="de-DE"/>
          </a:p>
        </p:txBody>
      </p:sp>
      <p:sp>
        <p:nvSpPr>
          <p:cNvPr id="4" name="Datumsplatzhalter 3"/>
          <p:cNvSpPr>
            <a:spLocks noGrp="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5CAC01-2CE9-41B0-B6B4-85465B4F0855}"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F85BF0-B5D2-4853-9F8A-53191F6A0A71}"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7007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2B7F95-9449-4A10-8923-D18A1753CB86}"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757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D06D55-8D2A-4E59-BF64-2D5BAD798B0F}"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32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928D65-B2DF-4BE7-BFD8-A7BC868D4C89}"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189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E607CB-B075-4568-B596-E9AFA077E191}"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84232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9BF731-219A-474F-BCDF-08B0369A3CC8}" type="datetime1">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17.06.2022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B6D199-8F06-4346-AE65-F23F023EED68}"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1638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80524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8" name="Titel 1"/>
          <p:cNvSpPr>
            <a:spLocks noGrp="1"/>
          </p:cNvSpPr>
          <p:nvPr>
            <p:ph type="title"/>
          </p:nvPr>
        </p:nvSpPr>
        <p:spPr>
          <a:xfrm>
            <a:off x="704005" y="484312"/>
            <a:ext cx="11703051" cy="1620000"/>
          </a:xfrm>
          <a:prstGeom prst="rect">
            <a:avLst/>
          </a:prstGeom>
        </p:spPr>
        <p:txBody>
          <a:bodyPr vert="horz"/>
          <a:lstStyle>
            <a:lvl1pPr>
              <a:defRPr sz="5000" b="1" i="0">
                <a:solidFill>
                  <a:srgbClr val="595959"/>
                </a:solidFill>
                <a:latin typeface="Arial"/>
                <a:cs typeface="Arial"/>
              </a:defRPr>
            </a:lvl1pPr>
          </a:lstStyle>
          <a:p>
            <a:endParaRPr lang="de-DE" dirty="0"/>
          </a:p>
        </p:txBody>
      </p:sp>
      <p:sp>
        <p:nvSpPr>
          <p:cNvPr id="4" name="Diagrammplatzhalter 3"/>
          <p:cNvSpPr>
            <a:spLocks noGrp="1"/>
          </p:cNvSpPr>
          <p:nvPr>
            <p:ph type="chart" sz="quarter" idx="13"/>
          </p:nvPr>
        </p:nvSpPr>
        <p:spPr>
          <a:xfrm>
            <a:off x="704006" y="2284512"/>
            <a:ext cx="11703050" cy="5759450"/>
          </a:xfrm>
          <a:prstGeom prst="rect">
            <a:avLst/>
          </a:prstGeom>
        </p:spPr>
        <p:txBody>
          <a:bodyPr vert="horz"/>
          <a:lstStyle/>
          <a:p>
            <a:endParaRPr lang="de-DE"/>
          </a:p>
        </p:txBody>
      </p:sp>
      <p:sp>
        <p:nvSpPr>
          <p:cNvPr id="2" name="Foliennummernplatzhalter 1"/>
          <p:cNvSpPr>
            <a:spLocks noGrp="1"/>
          </p:cNvSpPr>
          <p:nvPr>
            <p:ph type="sldNum" sz="quarter" idx="14"/>
          </p:nvPr>
        </p:nvSpPr>
        <p:spPr/>
        <p:txBody>
          <a:bodyPr/>
          <a:lstStyle/>
          <a:p>
            <a:fld id="{86CB4B4D-7CA3-9044-876B-883B54F8677D}" type="slidenum">
              <a:rPr lang="tr-TR" smtClean="0"/>
              <a:t>‹Nr.›</a:t>
            </a:fld>
            <a:endParaRPr lang="tr-TR"/>
          </a:p>
        </p:txBody>
      </p:sp>
    </p:spTree>
    <p:extLst>
      <p:ext uri="{BB962C8B-B14F-4D97-AF65-F5344CB8AC3E}">
        <p14:creationId xmlns:p14="http://schemas.microsoft.com/office/powerpoint/2010/main" val="101581125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_1">
    <p:spTree>
      <p:nvGrpSpPr>
        <p:cNvPr id="1" name=""/>
        <p:cNvGrpSpPr/>
        <p:nvPr/>
      </p:nvGrpSpPr>
      <p:grpSpPr>
        <a:xfrm>
          <a:off x="0" y="0"/>
          <a:ext cx="0" cy="0"/>
          <a:chOff x="0" y="0"/>
          <a:chExt cx="0" cy="0"/>
        </a:xfrm>
      </p:grpSpPr>
      <p:sp>
        <p:nvSpPr>
          <p:cNvPr id="3" name="Textfeld 2"/>
          <p:cNvSpPr txBox="1"/>
          <p:nvPr userDrawn="1"/>
        </p:nvSpPr>
        <p:spPr>
          <a:xfrm>
            <a:off x="0" y="161344"/>
            <a:ext cx="13004800" cy="96120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2" name="Titel 1"/>
          <p:cNvSpPr>
            <a:spLocks noGrp="1"/>
          </p:cNvSpPr>
          <p:nvPr>
            <p:ph type="title" hasCustomPrompt="1"/>
          </p:nvPr>
        </p:nvSpPr>
        <p:spPr bwMode="gray">
          <a:xfrm>
            <a:off x="704244" y="2277080"/>
            <a:ext cx="11699999" cy="5760000"/>
          </a:xfrm>
          <a:prstGeom prst="rect">
            <a:avLst/>
          </a:prstGeom>
        </p:spPr>
        <p:txBody>
          <a:bodyPr lIns="109216" tIns="54608" rIns="109216" bIns="54608"/>
          <a:lstStyle>
            <a:lvl1pPr algn="l">
              <a:defRPr sz="9600" b="1" i="0">
                <a:solidFill>
                  <a:srgbClr val="3672B8"/>
                </a:solidFill>
                <a:latin typeface="Arial"/>
                <a:cs typeface="Arial"/>
              </a:defRPr>
            </a:lvl1pPr>
          </a:lstStyle>
          <a:p>
            <a:r>
              <a:rPr lang="de-DE" dirty="0"/>
              <a:t>Kapitel</a:t>
            </a:r>
          </a:p>
        </p:txBody>
      </p:sp>
      <p:sp>
        <p:nvSpPr>
          <p:cNvPr id="8" name="Textplatzhalter 7"/>
          <p:cNvSpPr>
            <a:spLocks noGrp="1"/>
          </p:cNvSpPr>
          <p:nvPr>
            <p:ph type="body" sz="quarter" idx="12" hasCustomPrompt="1"/>
          </p:nvPr>
        </p:nvSpPr>
        <p:spPr>
          <a:xfrm>
            <a:off x="704244" y="479602"/>
            <a:ext cx="11699999" cy="1620000"/>
          </a:xfrm>
          <a:prstGeom prst="rect">
            <a:avLst/>
          </a:prstGeom>
        </p:spPr>
        <p:txBody>
          <a:bodyPr/>
          <a:lstStyle>
            <a:lvl1pPr marL="0" indent="0">
              <a:lnSpc>
                <a:spcPct val="85000"/>
              </a:lnSpc>
              <a:spcAft>
                <a:spcPts val="0"/>
              </a:spcAft>
              <a:buNone/>
              <a:defRPr sz="9600" b="1" i="0">
                <a:solidFill>
                  <a:srgbClr val="3672B8"/>
                </a:solidFill>
                <a:latin typeface="Arial"/>
                <a:cs typeface="Arial"/>
              </a:defRPr>
            </a:lvl1pPr>
          </a:lstStyle>
          <a:p>
            <a:pPr lvl="0"/>
            <a:r>
              <a:rPr lang="de-DE" dirty="0"/>
              <a:t>00</a:t>
            </a:r>
          </a:p>
        </p:txBody>
      </p:sp>
    </p:spTree>
    <p:extLst>
      <p:ext uri="{BB962C8B-B14F-4D97-AF65-F5344CB8AC3E}">
        <p14:creationId xmlns:p14="http://schemas.microsoft.com/office/powerpoint/2010/main" val="63922279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_2">
    <p:spTree>
      <p:nvGrpSpPr>
        <p:cNvPr id="1" name=""/>
        <p:cNvGrpSpPr/>
        <p:nvPr/>
      </p:nvGrpSpPr>
      <p:grpSpPr>
        <a:xfrm>
          <a:off x="0" y="0"/>
          <a:ext cx="0" cy="0"/>
          <a:chOff x="0" y="0"/>
          <a:chExt cx="0" cy="0"/>
        </a:xfrm>
      </p:grpSpPr>
      <p:sp>
        <p:nvSpPr>
          <p:cNvPr id="3" name="Textfeld 2"/>
          <p:cNvSpPr txBox="1"/>
          <p:nvPr userDrawn="1"/>
        </p:nvSpPr>
        <p:spPr>
          <a:xfrm>
            <a:off x="0" y="161344"/>
            <a:ext cx="13032000" cy="9612000"/>
          </a:xfrm>
          <a:prstGeom prst="rect">
            <a:avLst/>
          </a:prstGeom>
          <a:solidFill>
            <a:srgbClr val="2FA0C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2FA0CA"/>
              </a:solidFill>
              <a:effectLst/>
              <a:uFillTx/>
              <a:latin typeface="Helvetica Neue"/>
              <a:ea typeface="Helvetica Neue"/>
              <a:cs typeface="Helvetica Neue"/>
              <a:sym typeface="Helvetica Neue"/>
            </a:endParaRPr>
          </a:p>
        </p:txBody>
      </p:sp>
      <p:sp>
        <p:nvSpPr>
          <p:cNvPr id="8" name="Textplatzhalter 7"/>
          <p:cNvSpPr>
            <a:spLocks noGrp="1"/>
          </p:cNvSpPr>
          <p:nvPr>
            <p:ph type="body" sz="quarter" idx="12" hasCustomPrompt="1"/>
          </p:nvPr>
        </p:nvSpPr>
        <p:spPr>
          <a:xfrm>
            <a:off x="704244" y="484312"/>
            <a:ext cx="11699999" cy="1588885"/>
          </a:xfrm>
          <a:prstGeom prst="rect">
            <a:avLst/>
          </a:prstGeom>
        </p:spPr>
        <p:txBody>
          <a:bodyPr/>
          <a:lstStyle>
            <a:lvl1pPr marL="0" indent="0">
              <a:lnSpc>
                <a:spcPct val="85000"/>
              </a:lnSpc>
              <a:spcAft>
                <a:spcPts val="0"/>
              </a:spcAft>
              <a:buNone/>
              <a:defRPr sz="9600" b="1" i="0">
                <a:solidFill>
                  <a:srgbClr val="FFFFFF"/>
                </a:solidFill>
                <a:latin typeface="Arial"/>
                <a:cs typeface="Arial"/>
              </a:defRPr>
            </a:lvl1pPr>
          </a:lstStyle>
          <a:p>
            <a:pPr lvl="0"/>
            <a:r>
              <a:rPr lang="de-DE" dirty="0"/>
              <a:t>00</a:t>
            </a:r>
          </a:p>
        </p:txBody>
      </p:sp>
      <p:sp>
        <p:nvSpPr>
          <p:cNvPr id="2" name="Titel 1"/>
          <p:cNvSpPr>
            <a:spLocks noGrp="1"/>
          </p:cNvSpPr>
          <p:nvPr>
            <p:ph type="title" hasCustomPrompt="1"/>
          </p:nvPr>
        </p:nvSpPr>
        <p:spPr bwMode="gray">
          <a:xfrm>
            <a:off x="704244" y="2284512"/>
            <a:ext cx="11699999" cy="5760000"/>
          </a:xfrm>
          <a:prstGeom prst="rect">
            <a:avLst/>
          </a:prstGeom>
        </p:spPr>
        <p:txBody>
          <a:bodyPr lIns="109216" tIns="54608" rIns="109216" bIns="54608"/>
          <a:lstStyle>
            <a:lvl1pPr algn="l">
              <a:defRPr sz="9600" b="1" i="0">
                <a:solidFill>
                  <a:schemeClr val="tx1"/>
                </a:solidFill>
                <a:latin typeface="Arial"/>
                <a:cs typeface="Arial"/>
              </a:defRPr>
            </a:lvl1pPr>
          </a:lstStyle>
          <a:p>
            <a:r>
              <a:rPr lang="de-DE" dirty="0"/>
              <a:t>Kapitel</a:t>
            </a:r>
          </a:p>
        </p:txBody>
      </p:sp>
    </p:spTree>
    <p:extLst>
      <p:ext uri="{BB962C8B-B14F-4D97-AF65-F5344CB8AC3E}">
        <p14:creationId xmlns:p14="http://schemas.microsoft.com/office/powerpoint/2010/main" val="20471674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_3">
    <p:spTree>
      <p:nvGrpSpPr>
        <p:cNvPr id="1" name=""/>
        <p:cNvGrpSpPr/>
        <p:nvPr/>
      </p:nvGrpSpPr>
      <p:grpSpPr>
        <a:xfrm>
          <a:off x="0" y="0"/>
          <a:ext cx="0" cy="0"/>
          <a:chOff x="0" y="0"/>
          <a:chExt cx="0" cy="0"/>
        </a:xfrm>
      </p:grpSpPr>
      <p:sp>
        <p:nvSpPr>
          <p:cNvPr id="3" name="Textfeld 2"/>
          <p:cNvSpPr txBox="1"/>
          <p:nvPr userDrawn="1"/>
        </p:nvSpPr>
        <p:spPr>
          <a:xfrm>
            <a:off x="0" y="161344"/>
            <a:ext cx="13032000" cy="9612000"/>
          </a:xfrm>
          <a:prstGeom prst="rect">
            <a:avLst/>
          </a:prstGeom>
          <a:solidFill>
            <a:srgbClr val="3672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2FA0CA"/>
              </a:solidFill>
              <a:effectLst/>
              <a:uFillTx/>
              <a:latin typeface="Helvetica Neue"/>
              <a:ea typeface="Helvetica Neue"/>
              <a:cs typeface="Helvetica Neue"/>
              <a:sym typeface="Helvetica Neue"/>
            </a:endParaRPr>
          </a:p>
        </p:txBody>
      </p:sp>
      <p:sp>
        <p:nvSpPr>
          <p:cNvPr id="8" name="Textplatzhalter 7"/>
          <p:cNvSpPr>
            <a:spLocks noGrp="1"/>
          </p:cNvSpPr>
          <p:nvPr>
            <p:ph type="body" sz="quarter" idx="12" hasCustomPrompt="1"/>
          </p:nvPr>
        </p:nvSpPr>
        <p:spPr>
          <a:xfrm>
            <a:off x="704244" y="484312"/>
            <a:ext cx="11699999" cy="1588885"/>
          </a:xfrm>
          <a:prstGeom prst="rect">
            <a:avLst/>
          </a:prstGeom>
        </p:spPr>
        <p:txBody>
          <a:bodyPr/>
          <a:lstStyle>
            <a:lvl1pPr marL="0" indent="0">
              <a:lnSpc>
                <a:spcPct val="85000"/>
              </a:lnSpc>
              <a:spcAft>
                <a:spcPts val="0"/>
              </a:spcAft>
              <a:buNone/>
              <a:defRPr sz="9600" b="1" i="0">
                <a:solidFill>
                  <a:srgbClr val="FFFFFF"/>
                </a:solidFill>
                <a:latin typeface="Arial"/>
                <a:cs typeface="Arial"/>
              </a:defRPr>
            </a:lvl1pPr>
          </a:lstStyle>
          <a:p>
            <a:pPr lvl="0"/>
            <a:r>
              <a:rPr lang="de-DE" dirty="0"/>
              <a:t>00</a:t>
            </a:r>
          </a:p>
        </p:txBody>
      </p:sp>
      <p:sp>
        <p:nvSpPr>
          <p:cNvPr id="2" name="Titel 1"/>
          <p:cNvSpPr>
            <a:spLocks noGrp="1"/>
          </p:cNvSpPr>
          <p:nvPr>
            <p:ph type="title" hasCustomPrompt="1"/>
          </p:nvPr>
        </p:nvSpPr>
        <p:spPr bwMode="gray">
          <a:xfrm>
            <a:off x="704244" y="2284512"/>
            <a:ext cx="11699999" cy="5120000"/>
          </a:xfrm>
          <a:prstGeom prst="rect">
            <a:avLst/>
          </a:prstGeom>
        </p:spPr>
        <p:txBody>
          <a:bodyPr lIns="109216" tIns="54608" rIns="109216" bIns="54608"/>
          <a:lstStyle>
            <a:lvl1pPr algn="l">
              <a:defRPr sz="9600" b="1" i="0">
                <a:solidFill>
                  <a:schemeClr val="tx1"/>
                </a:solidFill>
                <a:latin typeface="Arial"/>
                <a:cs typeface="Arial"/>
              </a:defRPr>
            </a:lvl1pPr>
          </a:lstStyle>
          <a:p>
            <a:r>
              <a:rPr lang="de-DE" dirty="0"/>
              <a:t>Kapitel</a:t>
            </a:r>
          </a:p>
        </p:txBody>
      </p:sp>
    </p:spTree>
    <p:extLst>
      <p:ext uri="{BB962C8B-B14F-4D97-AF65-F5344CB8AC3E}">
        <p14:creationId xmlns:p14="http://schemas.microsoft.com/office/powerpoint/2010/main" val="293629300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78137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ntaktdaten">
    <p:spTree>
      <p:nvGrpSpPr>
        <p:cNvPr id="1" name=""/>
        <p:cNvGrpSpPr/>
        <p:nvPr/>
      </p:nvGrpSpPr>
      <p:grpSpPr>
        <a:xfrm>
          <a:off x="0" y="0"/>
          <a:ext cx="0" cy="0"/>
          <a:chOff x="0" y="0"/>
          <a:chExt cx="0" cy="0"/>
        </a:xfrm>
      </p:grpSpPr>
      <p:sp>
        <p:nvSpPr>
          <p:cNvPr id="6" name="Bildplatzhalter 4"/>
          <p:cNvSpPr>
            <a:spLocks noGrp="1"/>
          </p:cNvSpPr>
          <p:nvPr>
            <p:ph type="pic" sz="quarter" idx="11"/>
          </p:nvPr>
        </p:nvSpPr>
        <p:spPr>
          <a:xfrm>
            <a:off x="6688668" y="3032215"/>
            <a:ext cx="6316132" cy="4536985"/>
          </a:xfrm>
          <a:prstGeom prst="rect">
            <a:avLst/>
          </a:prstGeom>
        </p:spPr>
        <p:txBody>
          <a:bodyPr/>
          <a:lstStyle>
            <a:lvl1pPr marL="0" indent="0">
              <a:buNone/>
              <a:defRPr/>
            </a:lvl1pPr>
          </a:lstStyle>
          <a:p>
            <a:endParaRPr lang="de-DE" dirty="0"/>
          </a:p>
        </p:txBody>
      </p:sp>
      <p:sp>
        <p:nvSpPr>
          <p:cNvPr id="7" name="Textfeld 6"/>
          <p:cNvSpPr txBox="1"/>
          <p:nvPr userDrawn="1"/>
        </p:nvSpPr>
        <p:spPr>
          <a:xfrm>
            <a:off x="650875" y="2935550"/>
            <a:ext cx="5495925" cy="46953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1">
              <a:lnSpc>
                <a:spcPts val="4000"/>
              </a:lnSpc>
              <a:spcBef>
                <a:spcPts val="0"/>
              </a:spcBef>
              <a:spcAft>
                <a:spcPts val="0"/>
              </a:spcAft>
              <a:buClrTx/>
              <a:buSzPct val="145000"/>
              <a:buFont typeface="Arial"/>
              <a:buNone/>
              <a:tabLst/>
              <a:defRPr/>
            </a:pPr>
            <a:r>
              <a:rPr kumimoji="0" lang="de-DE" sz="2400" b="0" i="0" u="none" strike="noStrike" kern="0" cap="none" spc="0" normalizeH="0" baseline="0" noProof="0" dirty="0">
                <a:ln>
                  <a:noFill/>
                </a:ln>
                <a:solidFill>
                  <a:srgbClr val="595959"/>
                </a:solidFill>
                <a:effectLst/>
                <a:uLnTx/>
                <a:uFillTx/>
                <a:latin typeface="Helvetica"/>
                <a:ea typeface="Helvetica Neue"/>
                <a:cs typeface="Helvetica"/>
                <a:sym typeface="Helvetica Neue"/>
              </a:rPr>
              <a:t>Die DHSH in xx</a:t>
            </a:r>
          </a:p>
          <a:p>
            <a:pPr marL="0" marR="0" lvl="0" indent="0" algn="l" defTabSz="584200" rtl="0" eaLnBrk="1" fontAlgn="auto" latinLnBrk="0" hangingPunct="1">
              <a:lnSpc>
                <a:spcPts val="4000"/>
              </a:lnSpc>
              <a:spcBef>
                <a:spcPts val="0"/>
              </a:spcBef>
              <a:spcAft>
                <a:spcPts val="0"/>
              </a:spcAft>
              <a:buClrTx/>
              <a:buSzPct val="145000"/>
              <a:buFont typeface="Arial"/>
              <a:buNone/>
              <a:tabLst/>
              <a:defRPr/>
            </a:pPr>
            <a:endParaRPr kumimoji="0" lang="de-DE" sz="2400" b="0" i="0" u="none" strike="noStrike" kern="0" cap="none" spc="0" normalizeH="0" baseline="0" noProof="0" dirty="0">
              <a:ln>
                <a:noFill/>
              </a:ln>
              <a:solidFill>
                <a:srgbClr val="595959"/>
              </a:solidFill>
              <a:effectLst/>
              <a:uLnTx/>
              <a:uFillTx/>
              <a:latin typeface="Helvetica"/>
              <a:ea typeface="Helvetica Neue"/>
              <a:cs typeface="Helvetica"/>
              <a:sym typeface="Helvetica Neue"/>
            </a:endParaRPr>
          </a:p>
          <a:p>
            <a:pPr marL="0" marR="0" lvl="0" indent="0" algn="l" defTabSz="584200" rtl="0" eaLnBrk="1" fontAlgn="auto" latinLnBrk="0" hangingPunct="1">
              <a:lnSpc>
                <a:spcPts val="4000"/>
              </a:lnSpc>
              <a:spcBef>
                <a:spcPts val="0"/>
              </a:spcBef>
              <a:spcAft>
                <a:spcPts val="0"/>
              </a:spcAft>
              <a:buClrTx/>
              <a:buSzPct val="145000"/>
              <a:buFont typeface="Arial"/>
              <a:buNone/>
              <a:tabLst/>
              <a:defRPr/>
            </a:pPr>
            <a:r>
              <a:rPr kumimoji="0" lang="de-DE" sz="2400" b="1" i="0" u="none" strike="noStrike" kern="0" cap="none" spc="0" normalizeH="0" baseline="0" noProof="0" dirty="0">
                <a:ln>
                  <a:noFill/>
                </a:ln>
                <a:solidFill>
                  <a:srgbClr val="2FA0CA"/>
                </a:solidFill>
                <a:effectLst/>
                <a:uLnTx/>
                <a:uFillTx/>
                <a:latin typeface="Helvetica"/>
                <a:ea typeface="Helvetica Neue"/>
                <a:cs typeface="Helvetica"/>
                <a:sym typeface="Helvetica Neue"/>
              </a:rPr>
              <a:t>Name</a:t>
            </a:r>
          </a:p>
          <a:p>
            <a:pPr marL="0" marR="0" lvl="0" indent="0" algn="l" defTabSz="584200" rtl="0" eaLnBrk="1" fontAlgn="auto" latinLnBrk="0" hangingPunct="1">
              <a:lnSpc>
                <a:spcPts val="4000"/>
              </a:lnSpc>
              <a:spcBef>
                <a:spcPts val="0"/>
              </a:spcBef>
              <a:spcAft>
                <a:spcPts val="0"/>
              </a:spcAft>
              <a:buClrTx/>
              <a:buSzPct val="145000"/>
              <a:buFont typeface="Arial"/>
              <a:buNone/>
              <a:tabLst/>
              <a:defRPr/>
            </a:pPr>
            <a:r>
              <a:rPr kumimoji="0" lang="de-DE" sz="2400" b="0" i="0" u="none" strike="noStrike" kern="0" cap="none" spc="0" normalizeH="0" baseline="0" noProof="0" dirty="0">
                <a:ln>
                  <a:noFill/>
                </a:ln>
                <a:solidFill>
                  <a:srgbClr val="595959"/>
                </a:solidFill>
                <a:effectLst/>
                <a:uLnTx/>
                <a:uFillTx/>
                <a:latin typeface="Helvetica"/>
                <a:ea typeface="Helvetica Neue"/>
                <a:cs typeface="Helvetica"/>
                <a:sym typeface="Helvetica Neue"/>
              </a:rPr>
              <a:t>Funktion</a:t>
            </a:r>
          </a:p>
          <a:p>
            <a:pPr marL="0" marR="0" lvl="0" indent="0" algn="l" defTabSz="584200" rtl="0" eaLnBrk="1" fontAlgn="auto" latinLnBrk="0" hangingPunct="1">
              <a:lnSpc>
                <a:spcPts val="4000"/>
              </a:lnSpc>
              <a:spcBef>
                <a:spcPts val="0"/>
              </a:spcBef>
              <a:spcAft>
                <a:spcPts val="0"/>
              </a:spcAft>
              <a:buClrTx/>
              <a:buSzPct val="145000"/>
              <a:buFont typeface="Arial"/>
              <a:buNone/>
              <a:tabLst/>
              <a:defRPr/>
            </a:pPr>
            <a:r>
              <a:rPr kumimoji="0" lang="de-DE" sz="2400" b="0" i="0" u="none" strike="noStrike" kern="0" cap="none" spc="0" normalizeH="0" baseline="0" noProof="0" dirty="0">
                <a:ln>
                  <a:noFill/>
                </a:ln>
                <a:solidFill>
                  <a:srgbClr val="595959"/>
                </a:solidFill>
                <a:effectLst/>
                <a:uLnTx/>
                <a:uFillTx/>
                <a:latin typeface="Helvetica"/>
                <a:ea typeface="Helvetica Neue"/>
                <a:cs typeface="Helvetica"/>
                <a:sym typeface="Helvetica Neue"/>
              </a:rPr>
              <a:t>Straße Hausnummer</a:t>
            </a:r>
          </a:p>
          <a:p>
            <a:pPr marL="0" marR="0" lvl="0" indent="0" algn="l" defTabSz="584200" rtl="0" eaLnBrk="1" fontAlgn="auto" latinLnBrk="0" hangingPunct="1">
              <a:lnSpc>
                <a:spcPts val="4000"/>
              </a:lnSpc>
              <a:spcBef>
                <a:spcPts val="0"/>
              </a:spcBef>
              <a:spcAft>
                <a:spcPts val="0"/>
              </a:spcAft>
              <a:buClrTx/>
              <a:buSzPct val="145000"/>
              <a:buFont typeface="Arial"/>
              <a:buNone/>
              <a:tabLst/>
              <a:defRPr/>
            </a:pPr>
            <a:r>
              <a:rPr kumimoji="0" lang="de-DE" sz="2400" b="0" i="0" u="none" strike="noStrike" kern="0" cap="none" spc="0" normalizeH="0" baseline="0" noProof="0" dirty="0">
                <a:ln>
                  <a:noFill/>
                </a:ln>
                <a:solidFill>
                  <a:srgbClr val="595959"/>
                </a:solidFill>
                <a:effectLst/>
                <a:uLnTx/>
                <a:uFillTx/>
                <a:latin typeface="Helvetica"/>
                <a:ea typeface="Helvetica Neue"/>
                <a:cs typeface="Helvetica"/>
                <a:sym typeface="Helvetica Neue"/>
              </a:rPr>
              <a:t>PLZ Ort</a:t>
            </a:r>
          </a:p>
          <a:p>
            <a:pPr marL="0" marR="0" lvl="0" indent="0" algn="l" defTabSz="584200" rtl="0" eaLnBrk="1" fontAlgn="auto" latinLnBrk="0" hangingPunct="1">
              <a:lnSpc>
                <a:spcPts val="4000"/>
              </a:lnSpc>
              <a:spcBef>
                <a:spcPts val="0"/>
              </a:spcBef>
              <a:spcAft>
                <a:spcPts val="0"/>
              </a:spcAft>
              <a:buClrTx/>
              <a:buSzPct val="145000"/>
              <a:buFont typeface="Arial"/>
              <a:buNone/>
              <a:tabLst/>
              <a:defRPr/>
            </a:pPr>
            <a:r>
              <a:rPr kumimoji="0" lang="de-DE" sz="2400" b="0" i="0" u="none" strike="noStrike" kern="0" cap="none" spc="0" normalizeH="0" baseline="0" noProof="0" dirty="0">
                <a:ln>
                  <a:noFill/>
                </a:ln>
                <a:solidFill>
                  <a:srgbClr val="595959"/>
                </a:solidFill>
                <a:effectLst/>
                <a:uLnTx/>
                <a:uFillTx/>
                <a:latin typeface="Helvetica"/>
                <a:ea typeface="Helvetica Neue"/>
                <a:cs typeface="Helvetica"/>
                <a:sym typeface="Helvetica Neue"/>
              </a:rPr>
              <a:t>Tel. xx</a:t>
            </a:r>
          </a:p>
          <a:p>
            <a:pPr marL="0" marR="0" lvl="0" indent="0" algn="l" defTabSz="584200" rtl="0" eaLnBrk="1" fontAlgn="auto" latinLnBrk="0" hangingPunct="1">
              <a:lnSpc>
                <a:spcPts val="4000"/>
              </a:lnSpc>
              <a:spcBef>
                <a:spcPts val="0"/>
              </a:spcBef>
              <a:spcAft>
                <a:spcPts val="0"/>
              </a:spcAft>
              <a:buClrTx/>
              <a:buSzPct val="145000"/>
              <a:buFont typeface="Arial"/>
              <a:buNone/>
              <a:tabLst/>
              <a:defRPr/>
            </a:pPr>
            <a:r>
              <a:rPr kumimoji="0" lang="de-DE" sz="2400" b="0" i="0" u="none" strike="noStrike" kern="0" cap="none" spc="0" normalizeH="0" baseline="0" noProof="0" dirty="0">
                <a:ln>
                  <a:noFill/>
                </a:ln>
                <a:solidFill>
                  <a:srgbClr val="595959"/>
                </a:solidFill>
                <a:effectLst/>
                <a:uLnTx/>
                <a:uFillTx/>
                <a:latin typeface="Helvetica"/>
                <a:ea typeface="Helvetica Neue"/>
                <a:cs typeface="Helvetica"/>
                <a:sym typeface="Helvetica Neue"/>
              </a:rPr>
              <a:t>E-Mail: </a:t>
            </a:r>
            <a:r>
              <a:rPr kumimoji="0" lang="de-DE" sz="2400" b="0" i="0" u="none" strike="noStrike" kern="0" cap="none" spc="0" normalizeH="0" baseline="0" noProof="0" dirty="0" err="1">
                <a:ln>
                  <a:noFill/>
                </a:ln>
                <a:solidFill>
                  <a:srgbClr val="595959"/>
                </a:solidFill>
                <a:effectLst/>
                <a:uLnTx/>
                <a:uFillTx/>
                <a:latin typeface="Helvetica"/>
                <a:ea typeface="Helvetica Neue"/>
                <a:cs typeface="Helvetica"/>
                <a:sym typeface="Helvetica Neue"/>
              </a:rPr>
              <a:t>xx@dhsh.de</a:t>
            </a:r>
            <a:endParaRPr kumimoji="0" lang="de-DE" sz="2400" b="0" i="0" u="none" strike="noStrike" kern="0" cap="none" spc="0" normalizeH="0" baseline="0" noProof="0" dirty="0">
              <a:ln>
                <a:noFill/>
              </a:ln>
              <a:solidFill>
                <a:srgbClr val="595959"/>
              </a:solidFill>
              <a:effectLst/>
              <a:uLnTx/>
              <a:uFillTx/>
              <a:latin typeface="Helvetica"/>
              <a:ea typeface="Helvetica Neue"/>
              <a:cs typeface="Helvetica"/>
              <a:sym typeface="Helvetica Neue"/>
            </a:endParaRPr>
          </a:p>
          <a:p>
            <a:pPr marL="0" marR="0" indent="0" algn="ctr" defTabSz="584200" rtl="0" fontAlgn="auto" latinLnBrk="0" hangingPunct="0">
              <a:lnSpc>
                <a:spcPts val="4000"/>
              </a:lnSpc>
              <a:spcBef>
                <a:spcPts val="0"/>
              </a:spcBef>
              <a:spcAft>
                <a:spcPts val="0"/>
              </a:spcAft>
              <a:buClrTx/>
              <a:buSzTx/>
              <a:buFontTx/>
              <a:buNone/>
              <a:tabLst/>
            </a:pPr>
            <a:endParaRPr kumimoji="0" lang="de-DE" sz="2400" b="1" i="0" u="none" strike="noStrike" cap="none" spc="0" normalizeH="0" baseline="0" dirty="0">
              <a:ln>
                <a:noFill/>
              </a:ln>
              <a:solidFill>
                <a:srgbClr val="595959"/>
              </a:solidFill>
              <a:effectLst/>
              <a:uFillTx/>
              <a:latin typeface="Helvetica Neue"/>
              <a:ea typeface="Helvetica Neue"/>
              <a:cs typeface="Helvetica Neue"/>
              <a:sym typeface="Helvetica Neue"/>
            </a:endParaRPr>
          </a:p>
        </p:txBody>
      </p:sp>
      <p:sp>
        <p:nvSpPr>
          <p:cNvPr id="9" name="Textplatzhalter 8"/>
          <p:cNvSpPr>
            <a:spLocks noGrp="1"/>
          </p:cNvSpPr>
          <p:nvPr>
            <p:ph type="body" sz="quarter" idx="13" hasCustomPrompt="1"/>
          </p:nvPr>
        </p:nvSpPr>
        <p:spPr>
          <a:xfrm>
            <a:off x="704006" y="458260"/>
            <a:ext cx="11703050" cy="1620000"/>
          </a:xfrm>
          <a:prstGeom prst="rect">
            <a:avLst/>
          </a:prstGeom>
        </p:spPr>
        <p:txBody>
          <a:bodyPr vert="horz"/>
          <a:lstStyle>
            <a:lvl1pPr marL="0" indent="0" algn="ctr">
              <a:buNone/>
              <a:defRPr sz="5000" b="1">
                <a:solidFill>
                  <a:srgbClr val="595959"/>
                </a:solidFill>
                <a:latin typeface="Arial"/>
                <a:cs typeface="Arial"/>
              </a:defRPr>
            </a:lvl1pPr>
            <a:lvl3pPr marL="889000" indent="0">
              <a:buNone/>
              <a:defRPr/>
            </a:lvl3pPr>
          </a:lstStyle>
          <a:p>
            <a:pPr lvl="0"/>
            <a:r>
              <a:rPr lang="de-DE" dirty="0"/>
              <a:t>Ihr/</a:t>
            </a:r>
            <a:r>
              <a:rPr lang="de-DE" dirty="0" err="1"/>
              <a:t>e</a:t>
            </a:r>
            <a:r>
              <a:rPr lang="de-DE" dirty="0"/>
              <a:t> Ansprechpartner/in</a:t>
            </a:r>
          </a:p>
        </p:txBody>
      </p:sp>
      <p:sp>
        <p:nvSpPr>
          <p:cNvPr id="2" name="Foliennummernplatzhalter 1"/>
          <p:cNvSpPr>
            <a:spLocks noGrp="1"/>
          </p:cNvSpPr>
          <p:nvPr>
            <p:ph type="sldNum" sz="quarter" idx="14"/>
          </p:nvPr>
        </p:nvSpPr>
        <p:spPr/>
        <p:txBody>
          <a:bodyPr/>
          <a:lstStyle/>
          <a:p>
            <a:fld id="{86CB4B4D-7CA3-9044-876B-883B54F8677D}" type="slidenum">
              <a:rPr lang="tr-TR" smtClean="0"/>
              <a:t>‹Nr.›</a:t>
            </a:fld>
            <a:endParaRPr lang="tr-TR"/>
          </a:p>
        </p:txBody>
      </p:sp>
    </p:spTree>
    <p:extLst>
      <p:ext uri="{BB962C8B-B14F-4D97-AF65-F5344CB8AC3E}">
        <p14:creationId xmlns:p14="http://schemas.microsoft.com/office/powerpoint/2010/main" val="50061886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schlusschart_Danke">
    <p:spTree>
      <p:nvGrpSpPr>
        <p:cNvPr id="1" name=""/>
        <p:cNvGrpSpPr/>
        <p:nvPr/>
      </p:nvGrpSpPr>
      <p:grpSpPr>
        <a:xfrm>
          <a:off x="0" y="0"/>
          <a:ext cx="0" cy="0"/>
          <a:chOff x="0" y="0"/>
          <a:chExt cx="0" cy="0"/>
        </a:xfrm>
      </p:grpSpPr>
      <p:sp>
        <p:nvSpPr>
          <p:cNvPr id="3" name="DANKE!"/>
          <p:cNvSpPr/>
          <p:nvPr userDrawn="1"/>
        </p:nvSpPr>
        <p:spPr>
          <a:xfrm>
            <a:off x="616338" y="1444541"/>
            <a:ext cx="11772127" cy="12285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marR="317500" defTabSz="457200">
              <a:lnSpc>
                <a:spcPct val="200000"/>
              </a:lnSpc>
              <a:defRPr sz="5000" cap="all" spc="-50" baseline="-36000">
                <a:solidFill>
                  <a:srgbClr val="40474D"/>
                </a:solidFill>
                <a:latin typeface="+mj-lt"/>
                <a:ea typeface="+mj-ea"/>
                <a:cs typeface="+mj-cs"/>
                <a:sym typeface="Cooper Hewitt"/>
              </a:defRPr>
            </a:lvl1pPr>
          </a:lstStyle>
          <a:p>
            <a:pPr>
              <a:lnSpc>
                <a:spcPct val="100000"/>
              </a:lnSpc>
            </a:pPr>
            <a:r>
              <a:rPr baseline="0" dirty="0">
                <a:solidFill>
                  <a:srgbClr val="595959"/>
                </a:solidFill>
                <a:latin typeface="Arial"/>
                <a:cs typeface="Arial"/>
              </a:rPr>
              <a:t>DANKE!</a:t>
            </a:r>
          </a:p>
        </p:txBody>
      </p:sp>
    </p:spTree>
    <p:extLst>
      <p:ext uri="{BB962C8B-B14F-4D97-AF65-F5344CB8AC3E}">
        <p14:creationId xmlns:p14="http://schemas.microsoft.com/office/powerpoint/2010/main" val="268484026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lusschart_SocialMedia">
    <p:spTree>
      <p:nvGrpSpPr>
        <p:cNvPr id="1" name=""/>
        <p:cNvGrpSpPr/>
        <p:nvPr/>
      </p:nvGrpSpPr>
      <p:grpSpPr>
        <a:xfrm>
          <a:off x="0" y="0"/>
          <a:ext cx="0" cy="0"/>
          <a:chOff x="0" y="0"/>
          <a:chExt cx="0" cy="0"/>
        </a:xfrm>
      </p:grpSpPr>
      <p:pic>
        <p:nvPicPr>
          <p:cNvPr id="2" name="Bild 1" descr="Socialmedia-icons-dhs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8461" y="5096931"/>
            <a:ext cx="5020738" cy="1813944"/>
          </a:xfrm>
          <a:prstGeom prst="rect">
            <a:avLst/>
          </a:prstGeom>
        </p:spPr>
      </p:pic>
      <p:sp>
        <p:nvSpPr>
          <p:cNvPr id="4" name="Textfeld 3"/>
          <p:cNvSpPr txBox="1"/>
          <p:nvPr userDrawn="1"/>
        </p:nvSpPr>
        <p:spPr>
          <a:xfrm>
            <a:off x="1134535" y="4080221"/>
            <a:ext cx="1026160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de-DE" sz="6000" dirty="0" err="1">
                <a:solidFill>
                  <a:srgbClr val="595959"/>
                </a:solidFill>
                <a:latin typeface="Arial"/>
                <a:cs typeface="Arial"/>
                <a:sym typeface="Helvetica Neue"/>
              </a:rPr>
              <a:t>www.dhsh.de</a:t>
            </a:r>
            <a:endParaRPr lang="de-DE" sz="6000" dirty="0">
              <a:solidFill>
                <a:srgbClr val="595959"/>
              </a:solidFill>
              <a:latin typeface="Arial"/>
              <a:cs typeface="Arial"/>
              <a:sym typeface="Helvetica Neue"/>
            </a:endParaRPr>
          </a:p>
        </p:txBody>
      </p:sp>
    </p:spTree>
    <p:extLst>
      <p:ext uri="{BB962C8B-B14F-4D97-AF65-F5344CB8AC3E}">
        <p14:creationId xmlns:p14="http://schemas.microsoft.com/office/powerpoint/2010/main" val="252422760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Rectangle 41"/>
          <p:cNvSpPr>
            <a:spLocks noGrp="1" noChangeArrowheads="1"/>
          </p:cNvSpPr>
          <p:nvPr>
            <p:ph type="sldNum" sz="quarter" idx="10"/>
          </p:nvPr>
        </p:nvSpPr>
        <p:spPr>
          <a:xfrm>
            <a:off x="10793862" y="9346696"/>
            <a:ext cx="2167467" cy="402822"/>
          </a:xfrm>
          <a:prstGeom prst="rect">
            <a:avLst/>
          </a:prstGeom>
          <a:ln/>
        </p:spPr>
        <p:txBody>
          <a:bodyPr/>
          <a:lstStyle>
            <a:lvl1pPr algn="r">
              <a:defRPr sz="1564">
                <a:solidFill>
                  <a:schemeClr val="tx2"/>
                </a:solidFill>
              </a:defRPr>
            </a:lvl1pPr>
          </a:lstStyle>
          <a:p>
            <a:pPr>
              <a:defRPr/>
            </a:pPr>
            <a:fld id="{2A3A57D9-08E7-4A35-820C-6C5F68307974}" type="slidenum">
              <a:rPr lang="de-DE" smtClean="0"/>
              <a:pPr>
                <a:defRPr/>
              </a:pPr>
              <a:t>‹Nr.›</a:t>
            </a:fld>
            <a:endParaRPr lang="de-DE" dirty="0"/>
          </a:p>
        </p:txBody>
      </p:sp>
      <p:sp>
        <p:nvSpPr>
          <p:cNvPr id="10" name="Rectangle 42"/>
          <p:cNvSpPr>
            <a:spLocks noGrp="1" noChangeArrowheads="1"/>
          </p:cNvSpPr>
          <p:nvPr>
            <p:ph type="ftr" sz="quarter" idx="11"/>
          </p:nvPr>
        </p:nvSpPr>
        <p:spPr>
          <a:xfrm>
            <a:off x="2546774" y="9346696"/>
            <a:ext cx="7911253" cy="402822"/>
          </a:xfrm>
          <a:prstGeom prst="rect">
            <a:avLst/>
          </a:prstGeom>
          <a:ln/>
        </p:spPr>
        <p:txBody>
          <a:bodyPr/>
          <a:lstStyle>
            <a:lvl1pPr algn="ctr">
              <a:defRPr sz="1564">
                <a:solidFill>
                  <a:schemeClr val="tx2"/>
                </a:solidFill>
              </a:defRPr>
            </a:lvl1pPr>
          </a:lstStyle>
          <a:p>
            <a:pPr>
              <a:defRPr/>
            </a:pPr>
            <a:r>
              <a:rPr lang="de-DE" dirty="0"/>
              <a:t>Kommunikation</a:t>
            </a:r>
          </a:p>
        </p:txBody>
      </p:sp>
      <p:sp>
        <p:nvSpPr>
          <p:cNvPr id="11" name="Rectangle 43"/>
          <p:cNvSpPr>
            <a:spLocks noGrp="1" noChangeArrowheads="1"/>
          </p:cNvSpPr>
          <p:nvPr>
            <p:ph type="dt" sz="half" idx="12"/>
          </p:nvPr>
        </p:nvSpPr>
        <p:spPr>
          <a:xfrm>
            <a:off x="25515" y="9346696"/>
            <a:ext cx="2167467" cy="402822"/>
          </a:xfrm>
          <a:prstGeom prst="rect">
            <a:avLst/>
          </a:prstGeom>
          <a:ln/>
        </p:spPr>
        <p:txBody>
          <a:bodyPr/>
          <a:lstStyle>
            <a:lvl1pPr>
              <a:defRPr sz="1564">
                <a:solidFill>
                  <a:schemeClr val="tx2"/>
                </a:solidFill>
              </a:defRPr>
            </a:lvl1pPr>
          </a:lstStyle>
          <a:p>
            <a:pPr>
              <a:defRPr/>
            </a:pPr>
            <a:fld id="{E694EAB0-CA17-456D-B4D6-F5478195A207}" type="datetime1">
              <a:rPr lang="de-DE" smtClean="0"/>
              <a:t>17.06.2022</a:t>
            </a:fld>
            <a:endParaRPr lang="de-DE" dirty="0"/>
          </a:p>
        </p:txBody>
      </p:sp>
      <p:sp>
        <p:nvSpPr>
          <p:cNvPr id="12" name="Inhaltsplatzhalter 2"/>
          <p:cNvSpPr>
            <a:spLocks noGrp="1"/>
          </p:cNvSpPr>
          <p:nvPr>
            <p:ph idx="1" hasCustomPrompt="1"/>
          </p:nvPr>
        </p:nvSpPr>
        <p:spPr>
          <a:xfrm>
            <a:off x="36198" y="1381760"/>
            <a:ext cx="11826035" cy="7647989"/>
          </a:xfrm>
        </p:spPr>
        <p:txBody>
          <a:bodyPr/>
          <a:lstStyle>
            <a:lvl1pPr marL="0" indent="0">
              <a:spcBef>
                <a:spcPts val="1707"/>
              </a:spcBef>
              <a:spcAft>
                <a:spcPts val="853"/>
              </a:spcAft>
              <a:buClr>
                <a:srgbClr val="23A092"/>
              </a:buClr>
              <a:buFont typeface="Wingdings" pitchFamily="2" charset="2"/>
              <a:buNone/>
              <a:defRPr sz="2844" b="1">
                <a:solidFill>
                  <a:schemeClr val="accent1"/>
                </a:solidFill>
              </a:defRPr>
            </a:lvl1pPr>
            <a:lvl2pPr marL="0" indent="0" algn="just">
              <a:spcBef>
                <a:spcPts val="0"/>
              </a:spcBef>
              <a:spcAft>
                <a:spcPts val="853"/>
              </a:spcAft>
              <a:buClr>
                <a:srgbClr val="23A092"/>
              </a:buClr>
              <a:buSzPct val="80000"/>
              <a:buFont typeface="Wingdings" pitchFamily="2" charset="2"/>
              <a:buNone/>
              <a:defRPr sz="2560">
                <a:solidFill>
                  <a:schemeClr val="tx1"/>
                </a:solidFill>
              </a:defRPr>
            </a:lvl2pPr>
            <a:lvl3pPr marL="386075" indent="-386075" algn="l">
              <a:spcBef>
                <a:spcPts val="853"/>
              </a:spcBef>
              <a:spcAft>
                <a:spcPts val="427"/>
              </a:spcAft>
              <a:buClr>
                <a:schemeClr val="accent1"/>
              </a:buClr>
              <a:buSzPct val="100000"/>
              <a:buFont typeface="Wingdings" pitchFamily="2" charset="2"/>
              <a:buChar char="§"/>
              <a:defRPr sz="2560" b="0" baseline="0">
                <a:solidFill>
                  <a:schemeClr val="tx1"/>
                </a:solidFill>
              </a:defRPr>
            </a:lvl3pPr>
            <a:lvl4pPr marL="381559" indent="0" algn="just">
              <a:spcBef>
                <a:spcPts val="0"/>
              </a:spcBef>
              <a:spcAft>
                <a:spcPts val="853"/>
              </a:spcAft>
              <a:buClr>
                <a:srgbClr val="23A092"/>
              </a:buClr>
              <a:buSzPct val="90000"/>
              <a:buFont typeface="Wingdings" pitchFamily="2" charset="2"/>
              <a:buNone/>
              <a:defRPr sz="2560" baseline="0">
                <a:solidFill>
                  <a:schemeClr val="tx1"/>
                </a:solidFill>
              </a:defRPr>
            </a:lvl4pPr>
            <a:lvl5pPr marL="769891" indent="-383816" algn="l">
              <a:spcBef>
                <a:spcPts val="427"/>
              </a:spcBef>
              <a:spcAft>
                <a:spcPts val="427"/>
              </a:spcAft>
              <a:buClr>
                <a:schemeClr val="tx2"/>
              </a:buClr>
              <a:buSzPct val="90000"/>
              <a:buFont typeface="Wingdings" pitchFamily="2" charset="2"/>
              <a:buChar char="§"/>
              <a:defRPr sz="2276" b="0" baseline="0">
                <a:solidFill>
                  <a:schemeClr val="tx1"/>
                </a:solidFill>
              </a:defRPr>
            </a:lvl5pPr>
            <a:lvl6pPr marL="769891" indent="0" algn="just">
              <a:spcBef>
                <a:spcPts val="0"/>
              </a:spcBef>
              <a:spcAft>
                <a:spcPts val="427"/>
              </a:spcAft>
              <a:buNone/>
              <a:defRPr sz="2276">
                <a:solidFill>
                  <a:schemeClr val="tx1"/>
                </a:solidFill>
              </a:defRPr>
            </a:lvl6pPr>
          </a:lstStyle>
          <a:p>
            <a:pPr lvl="0"/>
            <a:r>
              <a:rPr lang="de-DE" dirty="0"/>
              <a:t>Überschrift</a:t>
            </a:r>
          </a:p>
          <a:p>
            <a:pPr lvl="1"/>
            <a:r>
              <a:rPr lang="de-DE" dirty="0"/>
              <a:t>Textebene 1</a:t>
            </a:r>
          </a:p>
          <a:p>
            <a:pPr lvl="2"/>
            <a:r>
              <a:rPr lang="de-DE" dirty="0"/>
              <a:t>Listenebene 1</a:t>
            </a:r>
          </a:p>
          <a:p>
            <a:pPr lvl="3"/>
            <a:r>
              <a:rPr lang="de-DE" dirty="0"/>
              <a:t>Textebene 2</a:t>
            </a:r>
          </a:p>
          <a:p>
            <a:pPr lvl="4"/>
            <a:r>
              <a:rPr lang="de-DE" dirty="0"/>
              <a:t>Listenebene 2</a:t>
            </a:r>
          </a:p>
          <a:p>
            <a:pPr lvl="5"/>
            <a:r>
              <a:rPr lang="de-DE" dirty="0"/>
              <a:t>Textebene 3</a:t>
            </a:r>
          </a:p>
        </p:txBody>
      </p:sp>
      <p:sp>
        <p:nvSpPr>
          <p:cNvPr id="13" name="Titel 1"/>
          <p:cNvSpPr>
            <a:spLocks noGrp="1"/>
          </p:cNvSpPr>
          <p:nvPr>
            <p:ph type="title" hasCustomPrompt="1"/>
          </p:nvPr>
        </p:nvSpPr>
        <p:spPr>
          <a:xfrm>
            <a:off x="30942" y="246098"/>
            <a:ext cx="11287185" cy="506721"/>
          </a:xfrm>
          <a:prstGeom prst="rect">
            <a:avLst/>
          </a:prstGeom>
        </p:spPr>
        <p:txBody>
          <a:bodyPr anchor="b"/>
          <a:lstStyle>
            <a:lvl1pPr>
              <a:defRPr sz="2276" b="0">
                <a:solidFill>
                  <a:schemeClr val="tx2"/>
                </a:solidFill>
              </a:defRPr>
            </a:lvl1pPr>
          </a:lstStyle>
          <a:p>
            <a:r>
              <a:rPr lang="de-DE" dirty="0"/>
              <a:t>Abschnittsbereich/ Oberthema (optional)</a:t>
            </a:r>
          </a:p>
        </p:txBody>
      </p:sp>
      <p:sp>
        <p:nvSpPr>
          <p:cNvPr id="14" name="Textplatzhalter 7"/>
          <p:cNvSpPr>
            <a:spLocks noGrp="1"/>
          </p:cNvSpPr>
          <p:nvPr>
            <p:ph type="body" sz="quarter" idx="13" hasCustomPrompt="1"/>
          </p:nvPr>
        </p:nvSpPr>
        <p:spPr>
          <a:xfrm>
            <a:off x="30942" y="625829"/>
            <a:ext cx="11307674" cy="512091"/>
          </a:xfrm>
        </p:spPr>
        <p:txBody>
          <a:bodyPr anchor="t"/>
          <a:lstStyle>
            <a:lvl1pPr>
              <a:buNone/>
              <a:defRPr sz="2560" b="1">
                <a:solidFill>
                  <a:schemeClr val="accent1"/>
                </a:solidFill>
              </a:defRPr>
            </a:lvl1pPr>
          </a:lstStyle>
          <a:p>
            <a:pPr lvl="0"/>
            <a:r>
              <a:rPr lang="de-DE" dirty="0"/>
              <a:t>Folientitel</a:t>
            </a:r>
          </a:p>
        </p:txBody>
      </p:sp>
    </p:spTree>
    <p:extLst>
      <p:ext uri="{BB962C8B-B14F-4D97-AF65-F5344CB8AC3E}">
        <p14:creationId xmlns:p14="http://schemas.microsoft.com/office/powerpoint/2010/main" val="2451459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257434" y="5238727"/>
            <a:ext cx="9652127" cy="1778958"/>
          </a:xfrm>
        </p:spPr>
        <p:txBody>
          <a:bodyPr anchor="b"/>
          <a:lstStyle>
            <a:lvl1pPr algn="r">
              <a:buClr>
                <a:srgbClr val="23A092"/>
              </a:buClr>
              <a:buFont typeface="Wingdings" pitchFamily="2" charset="2"/>
              <a:buNone/>
              <a:defRPr sz="3413" b="1">
                <a:solidFill>
                  <a:schemeClr val="accent1"/>
                </a:solidFill>
              </a:defRPr>
            </a:lvl1pPr>
            <a:lvl2pPr marL="898582" indent="-406394">
              <a:buClr>
                <a:srgbClr val="23A092"/>
              </a:buClr>
              <a:buSzPct val="80000"/>
              <a:buFont typeface="Wingdings" pitchFamily="2" charset="2"/>
              <a:buNone/>
              <a:defRPr sz="2276">
                <a:solidFill>
                  <a:srgbClr val="23A092"/>
                </a:solidFill>
              </a:defRPr>
            </a:lvl2pPr>
            <a:lvl3pPr marL="1280141" indent="-383816">
              <a:buClr>
                <a:srgbClr val="23A092"/>
              </a:buClr>
              <a:buSzPct val="70000"/>
              <a:buFont typeface="Wingdings" pitchFamily="2" charset="2"/>
              <a:buNone/>
              <a:defRPr sz="2276">
                <a:solidFill>
                  <a:srgbClr val="1C1C1C"/>
                </a:solidFill>
              </a:defRPr>
            </a:lvl3pPr>
            <a:lvl4pPr marL="1657183" indent="-381559">
              <a:buClr>
                <a:srgbClr val="23A092"/>
              </a:buClr>
              <a:buSzPct val="60000"/>
              <a:buFont typeface="Wingdings" pitchFamily="2" charset="2"/>
              <a:buNone/>
              <a:defRPr sz="2133">
                <a:solidFill>
                  <a:srgbClr val="23A092"/>
                </a:solidFill>
              </a:defRPr>
            </a:lvl4pPr>
            <a:lvl5pPr marL="2171948" indent="-381559">
              <a:buClr>
                <a:srgbClr val="23A092"/>
              </a:buClr>
              <a:buSzPct val="50000"/>
              <a:buFont typeface="Wingdings" pitchFamily="2" charset="2"/>
              <a:buNone/>
              <a:defRPr sz="2133">
                <a:solidFill>
                  <a:srgbClr val="1C1C1C"/>
                </a:solidFill>
              </a:defRPr>
            </a:lvl5pPr>
          </a:lstStyle>
          <a:p>
            <a:pPr lvl="0"/>
            <a:r>
              <a:rPr lang="de-DE" dirty="0"/>
              <a:t>Zwischenüberschrift</a:t>
            </a:r>
          </a:p>
        </p:txBody>
      </p:sp>
      <p:sp>
        <p:nvSpPr>
          <p:cNvPr id="6" name="Rectangle 41"/>
          <p:cNvSpPr>
            <a:spLocks noGrp="1" noChangeArrowheads="1"/>
          </p:cNvSpPr>
          <p:nvPr>
            <p:ph type="sldNum" sz="quarter" idx="10"/>
          </p:nvPr>
        </p:nvSpPr>
        <p:spPr>
          <a:xfrm>
            <a:off x="10793862" y="9346696"/>
            <a:ext cx="2167467" cy="402822"/>
          </a:xfrm>
          <a:prstGeom prst="rect">
            <a:avLst/>
          </a:prstGeom>
          <a:ln/>
        </p:spPr>
        <p:txBody>
          <a:bodyPr/>
          <a:lstStyle>
            <a:lvl1pPr algn="r">
              <a:defRPr sz="1564">
                <a:solidFill>
                  <a:schemeClr val="tx2"/>
                </a:solidFill>
              </a:defRPr>
            </a:lvl1pPr>
          </a:lstStyle>
          <a:p>
            <a:pPr>
              <a:defRPr/>
            </a:pPr>
            <a:fld id="{2A3A57D9-08E7-4A35-820C-6C5F68307974}" type="slidenum">
              <a:rPr lang="de-DE" smtClean="0"/>
              <a:pPr>
                <a:defRPr/>
              </a:pPr>
              <a:t>‹Nr.›</a:t>
            </a:fld>
            <a:endParaRPr lang="de-DE" dirty="0"/>
          </a:p>
        </p:txBody>
      </p:sp>
      <p:sp>
        <p:nvSpPr>
          <p:cNvPr id="10" name="Rectangle 42"/>
          <p:cNvSpPr>
            <a:spLocks noGrp="1" noChangeArrowheads="1"/>
          </p:cNvSpPr>
          <p:nvPr>
            <p:ph type="ftr" sz="quarter" idx="11"/>
          </p:nvPr>
        </p:nvSpPr>
        <p:spPr>
          <a:xfrm>
            <a:off x="2546774" y="9346696"/>
            <a:ext cx="7911253" cy="402822"/>
          </a:xfrm>
          <a:prstGeom prst="rect">
            <a:avLst/>
          </a:prstGeom>
          <a:ln/>
        </p:spPr>
        <p:txBody>
          <a:bodyPr/>
          <a:lstStyle>
            <a:lvl1pPr algn="ctr">
              <a:defRPr sz="1564">
                <a:solidFill>
                  <a:schemeClr val="tx2"/>
                </a:solidFill>
              </a:defRPr>
            </a:lvl1pPr>
          </a:lstStyle>
          <a:p>
            <a:pPr>
              <a:defRPr/>
            </a:pPr>
            <a:r>
              <a:rPr lang="de-DE" dirty="0"/>
              <a:t>Kommunikation</a:t>
            </a:r>
          </a:p>
        </p:txBody>
      </p:sp>
      <p:sp>
        <p:nvSpPr>
          <p:cNvPr id="11" name="Rectangle 43"/>
          <p:cNvSpPr>
            <a:spLocks noGrp="1" noChangeArrowheads="1"/>
          </p:cNvSpPr>
          <p:nvPr>
            <p:ph type="dt" sz="half" idx="12"/>
          </p:nvPr>
        </p:nvSpPr>
        <p:spPr>
          <a:xfrm>
            <a:off x="25515" y="9346696"/>
            <a:ext cx="2167467" cy="402822"/>
          </a:xfrm>
          <a:prstGeom prst="rect">
            <a:avLst/>
          </a:prstGeom>
          <a:ln/>
        </p:spPr>
        <p:txBody>
          <a:bodyPr/>
          <a:lstStyle>
            <a:lvl1pPr>
              <a:defRPr sz="1564">
                <a:solidFill>
                  <a:schemeClr val="tx2"/>
                </a:solidFill>
              </a:defRPr>
            </a:lvl1pPr>
          </a:lstStyle>
          <a:p>
            <a:pPr>
              <a:defRPr/>
            </a:pPr>
            <a:fld id="{54337519-2BFD-42C9-9ADD-54E6CEAB9BD7}" type="datetime1">
              <a:rPr lang="de-DE" smtClean="0"/>
              <a:t>17.06.2022</a:t>
            </a:fld>
            <a:endParaRPr lang="de-DE" dirty="0"/>
          </a:p>
        </p:txBody>
      </p:sp>
    </p:spTree>
    <p:extLst>
      <p:ext uri="{BB962C8B-B14F-4D97-AF65-F5344CB8AC3E}">
        <p14:creationId xmlns:p14="http://schemas.microsoft.com/office/powerpoint/2010/main" val="59686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kurze_Headline">
    <p:spTree>
      <p:nvGrpSpPr>
        <p:cNvPr id="1" name=""/>
        <p:cNvGrpSpPr/>
        <p:nvPr/>
      </p:nvGrpSpPr>
      <p:grpSpPr>
        <a:xfrm>
          <a:off x="0" y="0"/>
          <a:ext cx="0" cy="0"/>
          <a:chOff x="0" y="0"/>
          <a:chExt cx="0" cy="0"/>
        </a:xfrm>
      </p:grpSpPr>
      <p:sp>
        <p:nvSpPr>
          <p:cNvPr id="7" name="Textplatzhalter 6"/>
          <p:cNvSpPr>
            <a:spLocks noGrp="1"/>
          </p:cNvSpPr>
          <p:nvPr>
            <p:ph type="body" sz="quarter" idx="11" hasCustomPrompt="1"/>
          </p:nvPr>
        </p:nvSpPr>
        <p:spPr>
          <a:xfrm>
            <a:off x="17462" y="3098801"/>
            <a:ext cx="11869737" cy="539997"/>
          </a:xfrm>
          <a:prstGeom prst="rect">
            <a:avLst/>
          </a:prstGeom>
        </p:spPr>
        <p:txBody>
          <a:bodyPr>
            <a:noAutofit/>
          </a:bodyPr>
          <a:lstStyle>
            <a:lvl1pPr>
              <a:defRPr sz="2400" baseline="0">
                <a:latin typeface="Arial"/>
                <a:cs typeface="Arial"/>
              </a:defRPr>
            </a:lvl1pPr>
            <a:lvl2pPr>
              <a:defRPr sz="2800"/>
            </a:lvl2pPr>
            <a:lvl3pPr>
              <a:defRPr sz="2800"/>
            </a:lvl3pPr>
            <a:lvl4pPr>
              <a:defRPr sz="2800"/>
            </a:lvl4pPr>
            <a:lvl5pPr>
              <a:defRPr sz="2800"/>
            </a:lvl5pPr>
          </a:lstStyle>
          <a:p>
            <a:pPr lvl="0"/>
            <a:r>
              <a:rPr lang="de-DE" dirty="0"/>
              <a:t>    Referent / Datum / Uhrzeit</a:t>
            </a:r>
          </a:p>
        </p:txBody>
      </p:sp>
      <p:sp>
        <p:nvSpPr>
          <p:cNvPr id="2" name="Textfeld 1"/>
          <p:cNvSpPr txBox="1"/>
          <p:nvPr userDrawn="1"/>
        </p:nvSpPr>
        <p:spPr>
          <a:xfrm>
            <a:off x="10058400" y="3132667"/>
            <a:ext cx="10259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6" name="Textplatzhalter 10"/>
          <p:cNvSpPr>
            <a:spLocks noGrp="1"/>
          </p:cNvSpPr>
          <p:nvPr>
            <p:ph idx="1" hasCustomPrompt="1"/>
          </p:nvPr>
        </p:nvSpPr>
        <p:spPr>
          <a:xfrm>
            <a:off x="0" y="2006633"/>
            <a:ext cx="10803467" cy="872034"/>
          </a:xfrm>
          <a:prstGeom prst="rect">
            <a:avLst/>
          </a:prstGeom>
        </p:spPr>
        <p:txBody>
          <a:bodyPr vert="horz" lIns="91440" tIns="45720" rIns="91440" bIns="45720" rtlCol="0">
            <a:noAutofit/>
          </a:bodyPr>
          <a:lstStyle>
            <a:lvl1pPr>
              <a:defRPr baseline="0">
                <a:latin typeface="Arial"/>
                <a:cs typeface="Arial"/>
              </a:defRPr>
            </a:lvl1pPr>
          </a:lstStyle>
          <a:p>
            <a:pPr lvl="0"/>
            <a:r>
              <a:rPr lang="de-DE" dirty="0"/>
              <a:t>  Präsentationstitel (kurz) einfügen</a:t>
            </a:r>
          </a:p>
        </p:txBody>
      </p:sp>
    </p:spTree>
    <p:extLst>
      <p:ext uri="{BB962C8B-B14F-4D97-AF65-F5344CB8AC3E}">
        <p14:creationId xmlns:p14="http://schemas.microsoft.com/office/powerpoint/2010/main" val="17108350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rizontal: 2 Felder">
    <p:spTree>
      <p:nvGrpSpPr>
        <p:cNvPr id="1" name=""/>
        <p:cNvGrpSpPr/>
        <p:nvPr/>
      </p:nvGrpSpPr>
      <p:grpSpPr>
        <a:xfrm>
          <a:off x="0" y="0"/>
          <a:ext cx="0" cy="0"/>
          <a:chOff x="0" y="0"/>
          <a:chExt cx="0" cy="0"/>
        </a:xfrm>
      </p:grpSpPr>
      <p:cxnSp>
        <p:nvCxnSpPr>
          <p:cNvPr id="10" name="Gerade Verbindung 9"/>
          <p:cNvCxnSpPr/>
          <p:nvPr userDrawn="1"/>
        </p:nvCxnSpPr>
        <p:spPr>
          <a:xfrm>
            <a:off x="5977435" y="1288549"/>
            <a:ext cx="0" cy="7936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41"/>
          <p:cNvSpPr>
            <a:spLocks noGrp="1" noChangeArrowheads="1"/>
          </p:cNvSpPr>
          <p:nvPr>
            <p:ph type="sldNum" sz="quarter" idx="10"/>
          </p:nvPr>
        </p:nvSpPr>
        <p:spPr>
          <a:xfrm>
            <a:off x="10793862" y="9346696"/>
            <a:ext cx="2167467" cy="402822"/>
          </a:xfrm>
          <a:prstGeom prst="rect">
            <a:avLst/>
          </a:prstGeom>
          <a:ln/>
        </p:spPr>
        <p:txBody>
          <a:bodyPr/>
          <a:lstStyle>
            <a:lvl1pPr algn="r">
              <a:defRPr sz="1564">
                <a:solidFill>
                  <a:schemeClr val="tx2"/>
                </a:solidFill>
              </a:defRPr>
            </a:lvl1pPr>
          </a:lstStyle>
          <a:p>
            <a:pPr>
              <a:defRPr/>
            </a:pPr>
            <a:fld id="{2A3A57D9-08E7-4A35-820C-6C5F68307974}" type="slidenum">
              <a:rPr lang="de-DE" smtClean="0"/>
              <a:pPr>
                <a:defRPr/>
              </a:pPr>
              <a:t>‹Nr.›</a:t>
            </a:fld>
            <a:endParaRPr lang="de-DE" dirty="0"/>
          </a:p>
        </p:txBody>
      </p:sp>
      <p:sp>
        <p:nvSpPr>
          <p:cNvPr id="13" name="Rectangle 42"/>
          <p:cNvSpPr>
            <a:spLocks noGrp="1" noChangeArrowheads="1"/>
          </p:cNvSpPr>
          <p:nvPr>
            <p:ph type="ftr" sz="quarter" idx="11"/>
          </p:nvPr>
        </p:nvSpPr>
        <p:spPr>
          <a:xfrm>
            <a:off x="2546774" y="9346696"/>
            <a:ext cx="7911253" cy="402822"/>
          </a:xfrm>
          <a:prstGeom prst="rect">
            <a:avLst/>
          </a:prstGeom>
          <a:ln/>
        </p:spPr>
        <p:txBody>
          <a:bodyPr/>
          <a:lstStyle>
            <a:lvl1pPr algn="ctr">
              <a:defRPr sz="1564">
                <a:solidFill>
                  <a:schemeClr val="tx2"/>
                </a:solidFill>
              </a:defRPr>
            </a:lvl1pPr>
          </a:lstStyle>
          <a:p>
            <a:pPr>
              <a:defRPr/>
            </a:pPr>
            <a:r>
              <a:rPr lang="de-DE" dirty="0"/>
              <a:t>Kommunikation</a:t>
            </a:r>
          </a:p>
        </p:txBody>
      </p:sp>
      <p:sp>
        <p:nvSpPr>
          <p:cNvPr id="15" name="Rectangle 43"/>
          <p:cNvSpPr>
            <a:spLocks noGrp="1" noChangeArrowheads="1"/>
          </p:cNvSpPr>
          <p:nvPr>
            <p:ph type="dt" sz="half" idx="12"/>
          </p:nvPr>
        </p:nvSpPr>
        <p:spPr>
          <a:xfrm>
            <a:off x="25515" y="9346696"/>
            <a:ext cx="2167467" cy="402822"/>
          </a:xfrm>
          <a:prstGeom prst="rect">
            <a:avLst/>
          </a:prstGeom>
          <a:ln/>
        </p:spPr>
        <p:txBody>
          <a:bodyPr/>
          <a:lstStyle>
            <a:lvl1pPr>
              <a:defRPr sz="1564">
                <a:solidFill>
                  <a:schemeClr val="tx2"/>
                </a:solidFill>
              </a:defRPr>
            </a:lvl1pPr>
          </a:lstStyle>
          <a:p>
            <a:pPr>
              <a:defRPr/>
            </a:pPr>
            <a:fld id="{67CC2A8B-C156-42C3-A164-85F1F9471D54}" type="datetime1">
              <a:rPr lang="de-DE" smtClean="0"/>
              <a:t>17.06.2022</a:t>
            </a:fld>
            <a:endParaRPr lang="de-DE" dirty="0"/>
          </a:p>
        </p:txBody>
      </p:sp>
      <p:sp>
        <p:nvSpPr>
          <p:cNvPr id="16" name="Titel 1"/>
          <p:cNvSpPr>
            <a:spLocks noGrp="1"/>
          </p:cNvSpPr>
          <p:nvPr>
            <p:ph type="title" hasCustomPrompt="1"/>
          </p:nvPr>
        </p:nvSpPr>
        <p:spPr>
          <a:xfrm>
            <a:off x="30942" y="246098"/>
            <a:ext cx="11287185" cy="506721"/>
          </a:xfrm>
          <a:prstGeom prst="rect">
            <a:avLst/>
          </a:prstGeom>
        </p:spPr>
        <p:txBody>
          <a:bodyPr anchor="b"/>
          <a:lstStyle>
            <a:lvl1pPr>
              <a:defRPr sz="2276" b="0">
                <a:solidFill>
                  <a:schemeClr val="tx2"/>
                </a:solidFill>
              </a:defRPr>
            </a:lvl1pPr>
          </a:lstStyle>
          <a:p>
            <a:r>
              <a:rPr lang="de-DE" dirty="0"/>
              <a:t>Abschnittsbereich/ Oberthema (optional)</a:t>
            </a:r>
          </a:p>
        </p:txBody>
      </p:sp>
      <p:sp>
        <p:nvSpPr>
          <p:cNvPr id="17" name="Textplatzhalter 7"/>
          <p:cNvSpPr>
            <a:spLocks noGrp="1"/>
          </p:cNvSpPr>
          <p:nvPr>
            <p:ph type="body" sz="quarter" idx="13" hasCustomPrompt="1"/>
          </p:nvPr>
        </p:nvSpPr>
        <p:spPr>
          <a:xfrm>
            <a:off x="30942" y="625829"/>
            <a:ext cx="11307674" cy="512091"/>
          </a:xfrm>
        </p:spPr>
        <p:txBody>
          <a:bodyPr anchor="t"/>
          <a:lstStyle>
            <a:lvl1pPr>
              <a:buNone/>
              <a:defRPr sz="2560" b="1">
                <a:solidFill>
                  <a:schemeClr val="accent1"/>
                </a:solidFill>
              </a:defRPr>
            </a:lvl1pPr>
          </a:lstStyle>
          <a:p>
            <a:pPr lvl="0"/>
            <a:r>
              <a:rPr lang="de-DE" dirty="0"/>
              <a:t>Folientitel</a:t>
            </a:r>
          </a:p>
        </p:txBody>
      </p:sp>
      <p:sp>
        <p:nvSpPr>
          <p:cNvPr id="20" name="Inhaltsplatzhalter 2"/>
          <p:cNvSpPr>
            <a:spLocks noGrp="1"/>
          </p:cNvSpPr>
          <p:nvPr>
            <p:ph idx="1" hasCustomPrompt="1"/>
          </p:nvPr>
        </p:nvSpPr>
        <p:spPr>
          <a:xfrm>
            <a:off x="36198" y="1381760"/>
            <a:ext cx="5941238" cy="7647989"/>
          </a:xfrm>
        </p:spPr>
        <p:txBody>
          <a:bodyPr/>
          <a:lstStyle>
            <a:lvl1pPr marL="0" indent="0">
              <a:spcBef>
                <a:spcPts val="1707"/>
              </a:spcBef>
              <a:spcAft>
                <a:spcPts val="853"/>
              </a:spcAft>
              <a:buClr>
                <a:srgbClr val="23A092"/>
              </a:buClr>
              <a:buFont typeface="Wingdings" pitchFamily="2" charset="2"/>
              <a:buNone/>
              <a:defRPr sz="2844" b="1">
                <a:solidFill>
                  <a:schemeClr val="accent1"/>
                </a:solidFill>
              </a:defRPr>
            </a:lvl1pPr>
            <a:lvl2pPr marL="0" indent="0" algn="just">
              <a:spcBef>
                <a:spcPts val="0"/>
              </a:spcBef>
              <a:spcAft>
                <a:spcPts val="853"/>
              </a:spcAft>
              <a:buClr>
                <a:srgbClr val="23A092"/>
              </a:buClr>
              <a:buSzPct val="80000"/>
              <a:buFont typeface="Wingdings" pitchFamily="2" charset="2"/>
              <a:buNone/>
              <a:defRPr sz="2560">
                <a:solidFill>
                  <a:schemeClr val="tx1"/>
                </a:solidFill>
              </a:defRPr>
            </a:lvl2pPr>
            <a:lvl3pPr marL="386075" indent="-386075" algn="l">
              <a:spcBef>
                <a:spcPts val="853"/>
              </a:spcBef>
              <a:spcAft>
                <a:spcPts val="427"/>
              </a:spcAft>
              <a:buClr>
                <a:schemeClr val="accent1"/>
              </a:buClr>
              <a:buSzPct val="100000"/>
              <a:buFont typeface="Wingdings" pitchFamily="2" charset="2"/>
              <a:buChar char="§"/>
              <a:defRPr sz="2560" b="0" baseline="0">
                <a:solidFill>
                  <a:schemeClr val="tx1"/>
                </a:solidFill>
              </a:defRPr>
            </a:lvl3pPr>
            <a:lvl4pPr marL="381559" indent="0" algn="just">
              <a:spcBef>
                <a:spcPts val="0"/>
              </a:spcBef>
              <a:spcAft>
                <a:spcPts val="853"/>
              </a:spcAft>
              <a:buClr>
                <a:srgbClr val="23A092"/>
              </a:buClr>
              <a:buSzPct val="90000"/>
              <a:buFont typeface="Wingdings" pitchFamily="2" charset="2"/>
              <a:buNone/>
              <a:defRPr sz="2560" baseline="0">
                <a:solidFill>
                  <a:schemeClr val="tx1"/>
                </a:solidFill>
              </a:defRPr>
            </a:lvl4pPr>
            <a:lvl5pPr marL="769891" indent="-383816" algn="l">
              <a:spcBef>
                <a:spcPts val="427"/>
              </a:spcBef>
              <a:spcAft>
                <a:spcPts val="427"/>
              </a:spcAft>
              <a:buClr>
                <a:schemeClr val="tx2"/>
              </a:buClr>
              <a:buSzPct val="90000"/>
              <a:buFont typeface="Wingdings" pitchFamily="2" charset="2"/>
              <a:buChar char="§"/>
              <a:defRPr sz="2276" b="0" baseline="0">
                <a:solidFill>
                  <a:schemeClr val="tx1"/>
                </a:solidFill>
              </a:defRPr>
            </a:lvl5pPr>
            <a:lvl6pPr marL="769891" indent="0" algn="just">
              <a:spcBef>
                <a:spcPts val="0"/>
              </a:spcBef>
              <a:spcAft>
                <a:spcPts val="427"/>
              </a:spcAft>
              <a:buNone/>
              <a:defRPr sz="2276">
                <a:solidFill>
                  <a:schemeClr val="tx1"/>
                </a:solidFill>
              </a:defRPr>
            </a:lvl6pPr>
          </a:lstStyle>
          <a:p>
            <a:pPr lvl="0"/>
            <a:r>
              <a:rPr lang="de-DE" dirty="0"/>
              <a:t>Überschrift</a:t>
            </a:r>
          </a:p>
          <a:p>
            <a:pPr lvl="1"/>
            <a:r>
              <a:rPr lang="de-DE" dirty="0"/>
              <a:t>Textebene 1</a:t>
            </a:r>
          </a:p>
          <a:p>
            <a:pPr lvl="2"/>
            <a:r>
              <a:rPr lang="de-DE" dirty="0"/>
              <a:t>Listenebene 1</a:t>
            </a:r>
          </a:p>
          <a:p>
            <a:pPr lvl="3"/>
            <a:r>
              <a:rPr lang="de-DE" dirty="0"/>
              <a:t>Textebene 2</a:t>
            </a:r>
          </a:p>
          <a:p>
            <a:pPr lvl="4"/>
            <a:r>
              <a:rPr lang="de-DE" dirty="0"/>
              <a:t>Listenebene 2</a:t>
            </a:r>
          </a:p>
          <a:p>
            <a:pPr lvl="5"/>
            <a:r>
              <a:rPr lang="de-DE" dirty="0"/>
              <a:t>Textebene 3</a:t>
            </a:r>
          </a:p>
        </p:txBody>
      </p:sp>
      <p:sp>
        <p:nvSpPr>
          <p:cNvPr id="21" name="Inhaltsplatzhalter 2"/>
          <p:cNvSpPr>
            <a:spLocks noGrp="1"/>
          </p:cNvSpPr>
          <p:nvPr>
            <p:ph idx="14" hasCustomPrompt="1"/>
          </p:nvPr>
        </p:nvSpPr>
        <p:spPr>
          <a:xfrm>
            <a:off x="5977436" y="1381760"/>
            <a:ext cx="5941238" cy="7647989"/>
          </a:xfrm>
        </p:spPr>
        <p:txBody>
          <a:bodyPr/>
          <a:lstStyle>
            <a:lvl1pPr marL="0" indent="0">
              <a:spcBef>
                <a:spcPts val="1707"/>
              </a:spcBef>
              <a:spcAft>
                <a:spcPts val="853"/>
              </a:spcAft>
              <a:buClr>
                <a:srgbClr val="23A092"/>
              </a:buClr>
              <a:buFont typeface="Wingdings" pitchFamily="2" charset="2"/>
              <a:buNone/>
              <a:defRPr sz="2844" b="1">
                <a:solidFill>
                  <a:schemeClr val="accent1"/>
                </a:solidFill>
              </a:defRPr>
            </a:lvl1pPr>
            <a:lvl2pPr marL="0" indent="0" algn="just">
              <a:spcBef>
                <a:spcPts val="0"/>
              </a:spcBef>
              <a:spcAft>
                <a:spcPts val="853"/>
              </a:spcAft>
              <a:buClr>
                <a:srgbClr val="23A092"/>
              </a:buClr>
              <a:buSzPct val="80000"/>
              <a:buFont typeface="Wingdings" pitchFamily="2" charset="2"/>
              <a:buNone/>
              <a:defRPr sz="2560">
                <a:solidFill>
                  <a:schemeClr val="tx1"/>
                </a:solidFill>
              </a:defRPr>
            </a:lvl2pPr>
            <a:lvl3pPr marL="386075" indent="-386075" algn="l">
              <a:spcBef>
                <a:spcPts val="853"/>
              </a:spcBef>
              <a:spcAft>
                <a:spcPts val="427"/>
              </a:spcAft>
              <a:buClr>
                <a:schemeClr val="accent1"/>
              </a:buClr>
              <a:buSzPct val="100000"/>
              <a:buFont typeface="Wingdings" pitchFamily="2" charset="2"/>
              <a:buChar char="§"/>
              <a:defRPr sz="2560" b="0" baseline="0">
                <a:solidFill>
                  <a:schemeClr val="tx1"/>
                </a:solidFill>
              </a:defRPr>
            </a:lvl3pPr>
            <a:lvl4pPr marL="381559" indent="0" algn="just">
              <a:spcBef>
                <a:spcPts val="0"/>
              </a:spcBef>
              <a:spcAft>
                <a:spcPts val="853"/>
              </a:spcAft>
              <a:buClr>
                <a:srgbClr val="23A092"/>
              </a:buClr>
              <a:buSzPct val="90000"/>
              <a:buFont typeface="Wingdings" pitchFamily="2" charset="2"/>
              <a:buNone/>
              <a:defRPr sz="2560" baseline="0">
                <a:solidFill>
                  <a:schemeClr val="tx1"/>
                </a:solidFill>
              </a:defRPr>
            </a:lvl4pPr>
            <a:lvl5pPr marL="769891" indent="-383816" algn="l">
              <a:spcBef>
                <a:spcPts val="427"/>
              </a:spcBef>
              <a:spcAft>
                <a:spcPts val="427"/>
              </a:spcAft>
              <a:buClr>
                <a:schemeClr val="tx2"/>
              </a:buClr>
              <a:buSzPct val="90000"/>
              <a:buFont typeface="Wingdings" pitchFamily="2" charset="2"/>
              <a:buChar char="§"/>
              <a:defRPr sz="2276" b="0" baseline="0">
                <a:solidFill>
                  <a:schemeClr val="tx1"/>
                </a:solidFill>
              </a:defRPr>
            </a:lvl5pPr>
            <a:lvl6pPr marL="769891" indent="0" algn="just">
              <a:spcBef>
                <a:spcPts val="0"/>
              </a:spcBef>
              <a:spcAft>
                <a:spcPts val="427"/>
              </a:spcAft>
              <a:buNone/>
              <a:defRPr sz="2276">
                <a:solidFill>
                  <a:schemeClr val="tx1"/>
                </a:solidFill>
              </a:defRPr>
            </a:lvl6pPr>
          </a:lstStyle>
          <a:p>
            <a:pPr lvl="0"/>
            <a:r>
              <a:rPr lang="de-DE" dirty="0"/>
              <a:t>Überschrift</a:t>
            </a:r>
          </a:p>
          <a:p>
            <a:pPr lvl="1"/>
            <a:r>
              <a:rPr lang="de-DE" dirty="0"/>
              <a:t>Textebene 1</a:t>
            </a:r>
          </a:p>
          <a:p>
            <a:pPr lvl="2"/>
            <a:r>
              <a:rPr lang="de-DE" dirty="0"/>
              <a:t>Listenebene 1</a:t>
            </a:r>
          </a:p>
          <a:p>
            <a:pPr lvl="3"/>
            <a:r>
              <a:rPr lang="de-DE" dirty="0"/>
              <a:t>Textebene 2</a:t>
            </a:r>
          </a:p>
          <a:p>
            <a:pPr lvl="4"/>
            <a:r>
              <a:rPr lang="de-DE" dirty="0"/>
              <a:t>Listenebene 2</a:t>
            </a:r>
          </a:p>
          <a:p>
            <a:pPr lvl="5"/>
            <a:r>
              <a:rPr lang="de-DE" dirty="0"/>
              <a:t>Textebene 3</a:t>
            </a:r>
          </a:p>
        </p:txBody>
      </p:sp>
    </p:spTree>
    <p:extLst>
      <p:ext uri="{BB962C8B-B14F-4D97-AF65-F5344CB8AC3E}">
        <p14:creationId xmlns:p14="http://schemas.microsoft.com/office/powerpoint/2010/main" val="3376937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kal: 2 Felder">
    <p:spTree>
      <p:nvGrpSpPr>
        <p:cNvPr id="1" name=""/>
        <p:cNvGrpSpPr/>
        <p:nvPr/>
      </p:nvGrpSpPr>
      <p:grpSpPr>
        <a:xfrm>
          <a:off x="0" y="0"/>
          <a:ext cx="0" cy="0"/>
          <a:chOff x="0" y="0"/>
          <a:chExt cx="0" cy="0"/>
        </a:xfrm>
      </p:grpSpPr>
      <p:cxnSp>
        <p:nvCxnSpPr>
          <p:cNvPr id="9" name="Gerade Verbindung 8"/>
          <p:cNvCxnSpPr/>
          <p:nvPr userDrawn="1"/>
        </p:nvCxnSpPr>
        <p:spPr>
          <a:xfrm>
            <a:off x="196428" y="5282059"/>
            <a:ext cx="1160505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41"/>
          <p:cNvSpPr>
            <a:spLocks noGrp="1" noChangeArrowheads="1"/>
          </p:cNvSpPr>
          <p:nvPr>
            <p:ph type="sldNum" sz="quarter" idx="10"/>
          </p:nvPr>
        </p:nvSpPr>
        <p:spPr>
          <a:xfrm>
            <a:off x="10793862" y="9346696"/>
            <a:ext cx="2167467" cy="402822"/>
          </a:xfrm>
          <a:prstGeom prst="rect">
            <a:avLst/>
          </a:prstGeom>
          <a:ln/>
        </p:spPr>
        <p:txBody>
          <a:bodyPr/>
          <a:lstStyle>
            <a:lvl1pPr algn="r">
              <a:defRPr sz="1564">
                <a:solidFill>
                  <a:schemeClr val="tx2"/>
                </a:solidFill>
              </a:defRPr>
            </a:lvl1pPr>
          </a:lstStyle>
          <a:p>
            <a:pPr>
              <a:defRPr/>
            </a:pPr>
            <a:fld id="{2A3A57D9-08E7-4A35-820C-6C5F68307974}" type="slidenum">
              <a:rPr lang="de-DE" smtClean="0"/>
              <a:pPr>
                <a:defRPr/>
              </a:pPr>
              <a:t>‹Nr.›</a:t>
            </a:fld>
            <a:endParaRPr lang="de-DE" dirty="0"/>
          </a:p>
        </p:txBody>
      </p:sp>
      <p:sp>
        <p:nvSpPr>
          <p:cNvPr id="11" name="Rectangle 42"/>
          <p:cNvSpPr>
            <a:spLocks noGrp="1" noChangeArrowheads="1"/>
          </p:cNvSpPr>
          <p:nvPr>
            <p:ph type="ftr" sz="quarter" idx="11"/>
          </p:nvPr>
        </p:nvSpPr>
        <p:spPr>
          <a:xfrm>
            <a:off x="2546774" y="9346696"/>
            <a:ext cx="7911253" cy="402822"/>
          </a:xfrm>
          <a:prstGeom prst="rect">
            <a:avLst/>
          </a:prstGeom>
          <a:ln/>
        </p:spPr>
        <p:txBody>
          <a:bodyPr/>
          <a:lstStyle>
            <a:lvl1pPr algn="ctr">
              <a:defRPr sz="1564">
                <a:solidFill>
                  <a:schemeClr val="tx2"/>
                </a:solidFill>
              </a:defRPr>
            </a:lvl1pPr>
          </a:lstStyle>
          <a:p>
            <a:pPr>
              <a:defRPr/>
            </a:pPr>
            <a:r>
              <a:rPr lang="de-DE" dirty="0"/>
              <a:t>Kommunikation</a:t>
            </a:r>
          </a:p>
        </p:txBody>
      </p:sp>
      <p:sp>
        <p:nvSpPr>
          <p:cNvPr id="14" name="Rectangle 43"/>
          <p:cNvSpPr>
            <a:spLocks noGrp="1" noChangeArrowheads="1"/>
          </p:cNvSpPr>
          <p:nvPr>
            <p:ph type="dt" sz="half" idx="12"/>
          </p:nvPr>
        </p:nvSpPr>
        <p:spPr>
          <a:xfrm>
            <a:off x="25515" y="9346696"/>
            <a:ext cx="2167467" cy="402822"/>
          </a:xfrm>
          <a:prstGeom prst="rect">
            <a:avLst/>
          </a:prstGeom>
          <a:ln/>
        </p:spPr>
        <p:txBody>
          <a:bodyPr/>
          <a:lstStyle>
            <a:lvl1pPr>
              <a:defRPr sz="1564">
                <a:solidFill>
                  <a:schemeClr val="tx2"/>
                </a:solidFill>
              </a:defRPr>
            </a:lvl1pPr>
          </a:lstStyle>
          <a:p>
            <a:pPr>
              <a:defRPr/>
            </a:pPr>
            <a:fld id="{77260EBF-0A9A-44DF-856D-C428C6BD208F}" type="datetime1">
              <a:rPr lang="de-DE" smtClean="0"/>
              <a:t>17.06.2022</a:t>
            </a:fld>
            <a:endParaRPr lang="de-DE" dirty="0"/>
          </a:p>
        </p:txBody>
      </p:sp>
      <p:sp>
        <p:nvSpPr>
          <p:cNvPr id="17" name="Titel 1"/>
          <p:cNvSpPr>
            <a:spLocks noGrp="1"/>
          </p:cNvSpPr>
          <p:nvPr>
            <p:ph type="title" hasCustomPrompt="1"/>
          </p:nvPr>
        </p:nvSpPr>
        <p:spPr>
          <a:xfrm>
            <a:off x="30942" y="246098"/>
            <a:ext cx="11287185" cy="506721"/>
          </a:xfrm>
          <a:prstGeom prst="rect">
            <a:avLst/>
          </a:prstGeom>
        </p:spPr>
        <p:txBody>
          <a:bodyPr anchor="b"/>
          <a:lstStyle>
            <a:lvl1pPr>
              <a:defRPr sz="2276" b="0">
                <a:solidFill>
                  <a:schemeClr val="tx2"/>
                </a:solidFill>
              </a:defRPr>
            </a:lvl1pPr>
          </a:lstStyle>
          <a:p>
            <a:r>
              <a:rPr lang="de-DE" dirty="0"/>
              <a:t>Abschnittsbereich/ Oberthema (optional)</a:t>
            </a:r>
          </a:p>
        </p:txBody>
      </p:sp>
      <p:sp>
        <p:nvSpPr>
          <p:cNvPr id="18" name="Textplatzhalter 7"/>
          <p:cNvSpPr>
            <a:spLocks noGrp="1"/>
          </p:cNvSpPr>
          <p:nvPr>
            <p:ph type="body" sz="quarter" idx="13" hasCustomPrompt="1"/>
          </p:nvPr>
        </p:nvSpPr>
        <p:spPr>
          <a:xfrm>
            <a:off x="30942" y="625829"/>
            <a:ext cx="11307674" cy="512091"/>
          </a:xfrm>
        </p:spPr>
        <p:txBody>
          <a:bodyPr anchor="t"/>
          <a:lstStyle>
            <a:lvl1pPr>
              <a:buNone/>
              <a:defRPr sz="2560" b="1">
                <a:solidFill>
                  <a:schemeClr val="accent1"/>
                </a:solidFill>
              </a:defRPr>
            </a:lvl1pPr>
          </a:lstStyle>
          <a:p>
            <a:pPr lvl="0"/>
            <a:r>
              <a:rPr lang="de-DE" dirty="0"/>
              <a:t>Folientitel</a:t>
            </a:r>
          </a:p>
        </p:txBody>
      </p:sp>
      <p:sp>
        <p:nvSpPr>
          <p:cNvPr id="20" name="Inhaltsplatzhalter 2"/>
          <p:cNvSpPr>
            <a:spLocks noGrp="1"/>
          </p:cNvSpPr>
          <p:nvPr>
            <p:ph idx="1" hasCustomPrompt="1"/>
          </p:nvPr>
        </p:nvSpPr>
        <p:spPr>
          <a:xfrm>
            <a:off x="36198" y="1381760"/>
            <a:ext cx="11826035" cy="3900299"/>
          </a:xfrm>
        </p:spPr>
        <p:txBody>
          <a:bodyPr/>
          <a:lstStyle>
            <a:lvl1pPr marL="0" indent="0">
              <a:spcBef>
                <a:spcPts val="1707"/>
              </a:spcBef>
              <a:spcAft>
                <a:spcPts val="853"/>
              </a:spcAft>
              <a:buClr>
                <a:srgbClr val="23A092"/>
              </a:buClr>
              <a:buFont typeface="Wingdings" pitchFamily="2" charset="2"/>
              <a:buNone/>
              <a:defRPr sz="2844" b="1">
                <a:solidFill>
                  <a:schemeClr val="accent1"/>
                </a:solidFill>
              </a:defRPr>
            </a:lvl1pPr>
            <a:lvl2pPr marL="0" indent="0" algn="just">
              <a:spcBef>
                <a:spcPts val="0"/>
              </a:spcBef>
              <a:spcAft>
                <a:spcPts val="853"/>
              </a:spcAft>
              <a:buClr>
                <a:srgbClr val="23A092"/>
              </a:buClr>
              <a:buSzPct val="80000"/>
              <a:buFont typeface="Wingdings" pitchFamily="2" charset="2"/>
              <a:buNone/>
              <a:defRPr sz="2560">
                <a:solidFill>
                  <a:schemeClr val="tx1"/>
                </a:solidFill>
              </a:defRPr>
            </a:lvl2pPr>
            <a:lvl3pPr marL="386075" indent="-386075" algn="l">
              <a:spcBef>
                <a:spcPts val="853"/>
              </a:spcBef>
              <a:spcAft>
                <a:spcPts val="427"/>
              </a:spcAft>
              <a:buClr>
                <a:schemeClr val="accent1"/>
              </a:buClr>
              <a:buSzPct val="100000"/>
              <a:buFont typeface="Wingdings" pitchFamily="2" charset="2"/>
              <a:buChar char="§"/>
              <a:defRPr sz="2560" b="0" baseline="0">
                <a:solidFill>
                  <a:schemeClr val="tx1"/>
                </a:solidFill>
              </a:defRPr>
            </a:lvl3pPr>
            <a:lvl4pPr marL="381559" indent="0" algn="just">
              <a:spcBef>
                <a:spcPts val="0"/>
              </a:spcBef>
              <a:spcAft>
                <a:spcPts val="853"/>
              </a:spcAft>
              <a:buClr>
                <a:srgbClr val="23A092"/>
              </a:buClr>
              <a:buSzPct val="90000"/>
              <a:buFont typeface="Wingdings" pitchFamily="2" charset="2"/>
              <a:buNone/>
              <a:defRPr sz="2560" baseline="0">
                <a:solidFill>
                  <a:schemeClr val="tx1"/>
                </a:solidFill>
              </a:defRPr>
            </a:lvl4pPr>
            <a:lvl5pPr marL="769891" indent="-383816" algn="l">
              <a:spcBef>
                <a:spcPts val="427"/>
              </a:spcBef>
              <a:spcAft>
                <a:spcPts val="427"/>
              </a:spcAft>
              <a:buClr>
                <a:schemeClr val="tx2"/>
              </a:buClr>
              <a:buSzPct val="90000"/>
              <a:buFont typeface="Wingdings" pitchFamily="2" charset="2"/>
              <a:buChar char="§"/>
              <a:defRPr sz="2276" b="0" baseline="0">
                <a:solidFill>
                  <a:schemeClr val="tx1"/>
                </a:solidFill>
              </a:defRPr>
            </a:lvl5pPr>
            <a:lvl6pPr marL="769891" indent="0" algn="just">
              <a:spcBef>
                <a:spcPts val="0"/>
              </a:spcBef>
              <a:spcAft>
                <a:spcPts val="427"/>
              </a:spcAft>
              <a:buNone/>
              <a:defRPr sz="2276">
                <a:solidFill>
                  <a:schemeClr val="tx1"/>
                </a:solidFill>
              </a:defRPr>
            </a:lvl6pPr>
          </a:lstStyle>
          <a:p>
            <a:pPr lvl="0"/>
            <a:r>
              <a:rPr lang="de-DE" dirty="0"/>
              <a:t>Überschrift</a:t>
            </a:r>
          </a:p>
          <a:p>
            <a:pPr lvl="1"/>
            <a:r>
              <a:rPr lang="de-DE" dirty="0"/>
              <a:t>Textebene 1</a:t>
            </a:r>
          </a:p>
          <a:p>
            <a:pPr lvl="2"/>
            <a:r>
              <a:rPr lang="de-DE" dirty="0"/>
              <a:t>Listenebene 1</a:t>
            </a:r>
          </a:p>
          <a:p>
            <a:pPr lvl="3"/>
            <a:r>
              <a:rPr lang="de-DE" dirty="0"/>
              <a:t>Textebene 2</a:t>
            </a:r>
          </a:p>
          <a:p>
            <a:pPr lvl="4"/>
            <a:r>
              <a:rPr lang="de-DE" dirty="0"/>
              <a:t>Listenebene 2</a:t>
            </a:r>
          </a:p>
          <a:p>
            <a:pPr lvl="5"/>
            <a:r>
              <a:rPr lang="de-DE" dirty="0"/>
              <a:t>Textebene 3</a:t>
            </a:r>
          </a:p>
        </p:txBody>
      </p:sp>
      <p:sp>
        <p:nvSpPr>
          <p:cNvPr id="21" name="Inhaltsplatzhalter 2"/>
          <p:cNvSpPr>
            <a:spLocks noGrp="1"/>
          </p:cNvSpPr>
          <p:nvPr>
            <p:ph idx="14" hasCustomPrompt="1"/>
          </p:nvPr>
        </p:nvSpPr>
        <p:spPr>
          <a:xfrm>
            <a:off x="36198" y="5282060"/>
            <a:ext cx="11826035" cy="3900299"/>
          </a:xfrm>
        </p:spPr>
        <p:txBody>
          <a:bodyPr/>
          <a:lstStyle>
            <a:lvl1pPr marL="0" indent="0">
              <a:spcBef>
                <a:spcPts val="1707"/>
              </a:spcBef>
              <a:spcAft>
                <a:spcPts val="853"/>
              </a:spcAft>
              <a:buClr>
                <a:srgbClr val="23A092"/>
              </a:buClr>
              <a:buFont typeface="Wingdings" pitchFamily="2" charset="2"/>
              <a:buNone/>
              <a:defRPr sz="2844" b="1">
                <a:solidFill>
                  <a:schemeClr val="accent1"/>
                </a:solidFill>
              </a:defRPr>
            </a:lvl1pPr>
            <a:lvl2pPr marL="0" indent="0" algn="just">
              <a:spcBef>
                <a:spcPts val="0"/>
              </a:spcBef>
              <a:spcAft>
                <a:spcPts val="853"/>
              </a:spcAft>
              <a:buClr>
                <a:srgbClr val="23A092"/>
              </a:buClr>
              <a:buSzPct val="80000"/>
              <a:buFont typeface="Wingdings" pitchFamily="2" charset="2"/>
              <a:buNone/>
              <a:defRPr sz="2560">
                <a:solidFill>
                  <a:schemeClr val="tx1"/>
                </a:solidFill>
              </a:defRPr>
            </a:lvl2pPr>
            <a:lvl3pPr marL="386075" indent="-386075" algn="l">
              <a:spcBef>
                <a:spcPts val="853"/>
              </a:spcBef>
              <a:spcAft>
                <a:spcPts val="427"/>
              </a:spcAft>
              <a:buClr>
                <a:schemeClr val="accent1"/>
              </a:buClr>
              <a:buSzPct val="100000"/>
              <a:buFont typeface="Wingdings" pitchFamily="2" charset="2"/>
              <a:buChar char="§"/>
              <a:defRPr sz="2560" b="0" baseline="0">
                <a:solidFill>
                  <a:schemeClr val="tx1"/>
                </a:solidFill>
              </a:defRPr>
            </a:lvl3pPr>
            <a:lvl4pPr marL="381559" indent="0" algn="just">
              <a:spcBef>
                <a:spcPts val="0"/>
              </a:spcBef>
              <a:spcAft>
                <a:spcPts val="853"/>
              </a:spcAft>
              <a:buClr>
                <a:srgbClr val="23A092"/>
              </a:buClr>
              <a:buSzPct val="90000"/>
              <a:buFont typeface="Wingdings" pitchFamily="2" charset="2"/>
              <a:buNone/>
              <a:defRPr sz="2560" baseline="0">
                <a:solidFill>
                  <a:schemeClr val="tx1"/>
                </a:solidFill>
              </a:defRPr>
            </a:lvl4pPr>
            <a:lvl5pPr marL="769891" indent="-383816" algn="l">
              <a:spcBef>
                <a:spcPts val="427"/>
              </a:spcBef>
              <a:spcAft>
                <a:spcPts val="427"/>
              </a:spcAft>
              <a:buClr>
                <a:schemeClr val="tx2"/>
              </a:buClr>
              <a:buSzPct val="90000"/>
              <a:buFont typeface="Wingdings" pitchFamily="2" charset="2"/>
              <a:buChar char="§"/>
              <a:defRPr sz="2276" b="0" baseline="0">
                <a:solidFill>
                  <a:schemeClr val="tx1"/>
                </a:solidFill>
              </a:defRPr>
            </a:lvl5pPr>
            <a:lvl6pPr marL="769891" indent="0" algn="just">
              <a:spcBef>
                <a:spcPts val="0"/>
              </a:spcBef>
              <a:spcAft>
                <a:spcPts val="427"/>
              </a:spcAft>
              <a:buNone/>
              <a:defRPr sz="2276">
                <a:solidFill>
                  <a:schemeClr val="tx1"/>
                </a:solidFill>
              </a:defRPr>
            </a:lvl6pPr>
          </a:lstStyle>
          <a:p>
            <a:pPr lvl="0"/>
            <a:r>
              <a:rPr lang="de-DE" dirty="0"/>
              <a:t>Überschrift</a:t>
            </a:r>
          </a:p>
          <a:p>
            <a:pPr lvl="1"/>
            <a:r>
              <a:rPr lang="de-DE" dirty="0"/>
              <a:t>Textebene 1</a:t>
            </a:r>
          </a:p>
          <a:p>
            <a:pPr lvl="2"/>
            <a:r>
              <a:rPr lang="de-DE" dirty="0"/>
              <a:t>Listenebene 1</a:t>
            </a:r>
          </a:p>
          <a:p>
            <a:pPr lvl="3"/>
            <a:r>
              <a:rPr lang="de-DE" dirty="0"/>
              <a:t>Textebene 2</a:t>
            </a:r>
          </a:p>
          <a:p>
            <a:pPr lvl="4"/>
            <a:r>
              <a:rPr lang="de-DE" dirty="0"/>
              <a:t>Listenebene 2</a:t>
            </a:r>
          </a:p>
          <a:p>
            <a:pPr lvl="5"/>
            <a:r>
              <a:rPr lang="de-DE" dirty="0"/>
              <a:t>Textebene 3</a:t>
            </a:r>
          </a:p>
        </p:txBody>
      </p:sp>
    </p:spTree>
    <p:extLst>
      <p:ext uri="{BB962C8B-B14F-4D97-AF65-F5344CB8AC3E}">
        <p14:creationId xmlns:p14="http://schemas.microsoft.com/office/powerpoint/2010/main" val="4075596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Felder">
    <p:spTree>
      <p:nvGrpSpPr>
        <p:cNvPr id="1" name=""/>
        <p:cNvGrpSpPr/>
        <p:nvPr/>
      </p:nvGrpSpPr>
      <p:grpSpPr>
        <a:xfrm>
          <a:off x="0" y="0"/>
          <a:ext cx="0" cy="0"/>
          <a:chOff x="0" y="0"/>
          <a:chExt cx="0" cy="0"/>
        </a:xfrm>
      </p:grpSpPr>
      <p:cxnSp>
        <p:nvCxnSpPr>
          <p:cNvPr id="11" name="Gerade Verbindung 10"/>
          <p:cNvCxnSpPr/>
          <p:nvPr userDrawn="1"/>
        </p:nvCxnSpPr>
        <p:spPr>
          <a:xfrm>
            <a:off x="5988823" y="1300480"/>
            <a:ext cx="0" cy="7721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196428" y="5282160"/>
            <a:ext cx="1163658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41"/>
          <p:cNvSpPr>
            <a:spLocks noGrp="1" noChangeArrowheads="1"/>
          </p:cNvSpPr>
          <p:nvPr>
            <p:ph type="sldNum" sz="quarter" idx="10"/>
          </p:nvPr>
        </p:nvSpPr>
        <p:spPr>
          <a:xfrm>
            <a:off x="10793862" y="9346696"/>
            <a:ext cx="2167467" cy="402822"/>
          </a:xfrm>
          <a:prstGeom prst="rect">
            <a:avLst/>
          </a:prstGeom>
          <a:ln/>
        </p:spPr>
        <p:txBody>
          <a:bodyPr/>
          <a:lstStyle>
            <a:lvl1pPr algn="r">
              <a:defRPr sz="1564">
                <a:solidFill>
                  <a:schemeClr val="tx2"/>
                </a:solidFill>
              </a:defRPr>
            </a:lvl1pPr>
          </a:lstStyle>
          <a:p>
            <a:pPr>
              <a:defRPr/>
            </a:pPr>
            <a:fld id="{2A3A57D9-08E7-4A35-820C-6C5F68307974}" type="slidenum">
              <a:rPr lang="de-DE" smtClean="0"/>
              <a:pPr>
                <a:defRPr/>
              </a:pPr>
              <a:t>‹Nr.›</a:t>
            </a:fld>
            <a:endParaRPr lang="de-DE" dirty="0"/>
          </a:p>
        </p:txBody>
      </p:sp>
      <p:sp>
        <p:nvSpPr>
          <p:cNvPr id="20" name="Rectangle 42"/>
          <p:cNvSpPr>
            <a:spLocks noGrp="1" noChangeArrowheads="1"/>
          </p:cNvSpPr>
          <p:nvPr>
            <p:ph type="ftr" sz="quarter" idx="11"/>
          </p:nvPr>
        </p:nvSpPr>
        <p:spPr>
          <a:xfrm>
            <a:off x="2546774" y="9346696"/>
            <a:ext cx="7911253" cy="402822"/>
          </a:xfrm>
          <a:prstGeom prst="rect">
            <a:avLst/>
          </a:prstGeom>
          <a:ln/>
        </p:spPr>
        <p:txBody>
          <a:bodyPr/>
          <a:lstStyle>
            <a:lvl1pPr algn="ctr">
              <a:defRPr sz="1564">
                <a:solidFill>
                  <a:schemeClr val="tx2"/>
                </a:solidFill>
              </a:defRPr>
            </a:lvl1pPr>
          </a:lstStyle>
          <a:p>
            <a:pPr>
              <a:defRPr/>
            </a:pPr>
            <a:r>
              <a:rPr lang="de-DE" dirty="0"/>
              <a:t>Kommunikation</a:t>
            </a:r>
          </a:p>
        </p:txBody>
      </p:sp>
      <p:sp>
        <p:nvSpPr>
          <p:cNvPr id="21" name="Rectangle 43"/>
          <p:cNvSpPr>
            <a:spLocks noGrp="1" noChangeArrowheads="1"/>
          </p:cNvSpPr>
          <p:nvPr>
            <p:ph type="dt" sz="half" idx="12"/>
          </p:nvPr>
        </p:nvSpPr>
        <p:spPr>
          <a:xfrm>
            <a:off x="25515" y="9346696"/>
            <a:ext cx="2167467" cy="402822"/>
          </a:xfrm>
          <a:prstGeom prst="rect">
            <a:avLst/>
          </a:prstGeom>
          <a:ln/>
        </p:spPr>
        <p:txBody>
          <a:bodyPr/>
          <a:lstStyle>
            <a:lvl1pPr>
              <a:defRPr sz="1564">
                <a:solidFill>
                  <a:schemeClr val="tx2"/>
                </a:solidFill>
              </a:defRPr>
            </a:lvl1pPr>
          </a:lstStyle>
          <a:p>
            <a:pPr>
              <a:defRPr/>
            </a:pPr>
            <a:fld id="{0EB5D760-A315-45A0-912D-00BA8457A07A}" type="datetime1">
              <a:rPr lang="de-DE" smtClean="0"/>
              <a:t>17.06.2022</a:t>
            </a:fld>
            <a:endParaRPr lang="de-DE" dirty="0"/>
          </a:p>
        </p:txBody>
      </p:sp>
      <p:sp>
        <p:nvSpPr>
          <p:cNvPr id="17" name="Titel 1"/>
          <p:cNvSpPr>
            <a:spLocks noGrp="1"/>
          </p:cNvSpPr>
          <p:nvPr>
            <p:ph type="title" hasCustomPrompt="1"/>
          </p:nvPr>
        </p:nvSpPr>
        <p:spPr>
          <a:xfrm>
            <a:off x="30942" y="246098"/>
            <a:ext cx="11287185" cy="506721"/>
          </a:xfrm>
          <a:prstGeom prst="rect">
            <a:avLst/>
          </a:prstGeom>
        </p:spPr>
        <p:txBody>
          <a:bodyPr anchor="b"/>
          <a:lstStyle>
            <a:lvl1pPr>
              <a:defRPr sz="2276" b="0">
                <a:solidFill>
                  <a:schemeClr val="tx2"/>
                </a:solidFill>
              </a:defRPr>
            </a:lvl1pPr>
          </a:lstStyle>
          <a:p>
            <a:r>
              <a:rPr lang="de-DE" dirty="0"/>
              <a:t>Abschnittsbereich/ Oberthema (optional)</a:t>
            </a:r>
          </a:p>
        </p:txBody>
      </p:sp>
      <p:sp>
        <p:nvSpPr>
          <p:cNvPr id="18" name="Textplatzhalter 7"/>
          <p:cNvSpPr>
            <a:spLocks noGrp="1"/>
          </p:cNvSpPr>
          <p:nvPr>
            <p:ph type="body" sz="quarter" idx="13" hasCustomPrompt="1"/>
          </p:nvPr>
        </p:nvSpPr>
        <p:spPr>
          <a:xfrm>
            <a:off x="30942" y="625829"/>
            <a:ext cx="11307674" cy="512091"/>
          </a:xfrm>
        </p:spPr>
        <p:txBody>
          <a:bodyPr anchor="t"/>
          <a:lstStyle>
            <a:lvl1pPr>
              <a:buNone/>
              <a:defRPr sz="2560" b="1">
                <a:solidFill>
                  <a:schemeClr val="accent1"/>
                </a:solidFill>
              </a:defRPr>
            </a:lvl1pPr>
          </a:lstStyle>
          <a:p>
            <a:pPr lvl="0"/>
            <a:r>
              <a:rPr lang="de-DE" dirty="0"/>
              <a:t>Folientitel</a:t>
            </a:r>
          </a:p>
        </p:txBody>
      </p:sp>
      <p:sp>
        <p:nvSpPr>
          <p:cNvPr id="19" name="Inhaltsplatzhalter 2"/>
          <p:cNvSpPr>
            <a:spLocks noGrp="1"/>
          </p:cNvSpPr>
          <p:nvPr>
            <p:ph idx="1" hasCustomPrompt="1"/>
          </p:nvPr>
        </p:nvSpPr>
        <p:spPr>
          <a:xfrm>
            <a:off x="36198" y="1381761"/>
            <a:ext cx="5941238" cy="3900400"/>
          </a:xfrm>
        </p:spPr>
        <p:txBody>
          <a:bodyPr/>
          <a:lstStyle>
            <a:lvl1pPr marL="0" indent="0">
              <a:spcBef>
                <a:spcPts val="1707"/>
              </a:spcBef>
              <a:spcAft>
                <a:spcPts val="853"/>
              </a:spcAft>
              <a:buClr>
                <a:srgbClr val="23A092"/>
              </a:buClr>
              <a:buFont typeface="Wingdings" pitchFamily="2" charset="2"/>
              <a:buNone/>
              <a:defRPr sz="2560" b="1">
                <a:solidFill>
                  <a:schemeClr val="accent1"/>
                </a:solidFill>
              </a:defRPr>
            </a:lvl1pPr>
            <a:lvl2pPr marL="0" indent="0" algn="just">
              <a:spcBef>
                <a:spcPts val="0"/>
              </a:spcBef>
              <a:spcAft>
                <a:spcPts val="853"/>
              </a:spcAft>
              <a:buClr>
                <a:srgbClr val="23A092"/>
              </a:buClr>
              <a:buSzPct val="80000"/>
              <a:buFont typeface="Wingdings" pitchFamily="2" charset="2"/>
              <a:buNone/>
              <a:defRPr sz="2276">
                <a:solidFill>
                  <a:schemeClr val="tx1"/>
                </a:solidFill>
              </a:defRPr>
            </a:lvl2pPr>
            <a:lvl3pPr marL="386075" indent="-386075" algn="l">
              <a:spcBef>
                <a:spcPts val="853"/>
              </a:spcBef>
              <a:spcAft>
                <a:spcPts val="427"/>
              </a:spcAft>
              <a:buClr>
                <a:schemeClr val="accent1"/>
              </a:buClr>
              <a:buSzPct val="100000"/>
              <a:buFont typeface="Wingdings" pitchFamily="2" charset="2"/>
              <a:buChar char="§"/>
              <a:defRPr sz="2276" b="0" baseline="0">
                <a:solidFill>
                  <a:schemeClr val="tx1"/>
                </a:solidFill>
              </a:defRPr>
            </a:lvl3pPr>
            <a:lvl4pPr marL="381559" indent="0" algn="just">
              <a:spcBef>
                <a:spcPts val="0"/>
              </a:spcBef>
              <a:spcAft>
                <a:spcPts val="853"/>
              </a:spcAft>
              <a:buClr>
                <a:srgbClr val="23A092"/>
              </a:buClr>
              <a:buSzPct val="90000"/>
              <a:buFont typeface="Wingdings" pitchFamily="2" charset="2"/>
              <a:buNone/>
              <a:defRPr sz="2276" baseline="0">
                <a:solidFill>
                  <a:schemeClr val="tx1"/>
                </a:solidFill>
              </a:defRPr>
            </a:lvl4pPr>
            <a:lvl5pPr marL="769891" indent="-383816" algn="l">
              <a:spcBef>
                <a:spcPts val="427"/>
              </a:spcBef>
              <a:spcAft>
                <a:spcPts val="427"/>
              </a:spcAft>
              <a:buClr>
                <a:schemeClr val="tx2"/>
              </a:buClr>
              <a:buSzPct val="90000"/>
              <a:buFont typeface="Wingdings" pitchFamily="2" charset="2"/>
              <a:buChar char="§"/>
              <a:defRPr sz="1991" b="0" baseline="0">
                <a:solidFill>
                  <a:schemeClr val="tx1"/>
                </a:solidFill>
              </a:defRPr>
            </a:lvl5pPr>
            <a:lvl6pPr marL="769891" indent="0" algn="just">
              <a:spcBef>
                <a:spcPts val="0"/>
              </a:spcBef>
              <a:spcAft>
                <a:spcPts val="427"/>
              </a:spcAft>
              <a:buNone/>
              <a:defRPr sz="1991">
                <a:solidFill>
                  <a:schemeClr val="tx1"/>
                </a:solidFill>
              </a:defRPr>
            </a:lvl6pPr>
          </a:lstStyle>
          <a:p>
            <a:pPr lvl="0"/>
            <a:r>
              <a:rPr lang="de-DE" dirty="0"/>
              <a:t>Überschrift</a:t>
            </a:r>
          </a:p>
          <a:p>
            <a:pPr lvl="1"/>
            <a:r>
              <a:rPr lang="de-DE" dirty="0"/>
              <a:t>Textebene 1</a:t>
            </a:r>
          </a:p>
          <a:p>
            <a:pPr lvl="2"/>
            <a:r>
              <a:rPr lang="de-DE" dirty="0"/>
              <a:t>Listenebene 1</a:t>
            </a:r>
          </a:p>
          <a:p>
            <a:pPr lvl="3"/>
            <a:r>
              <a:rPr lang="de-DE" dirty="0"/>
              <a:t>Textebene 2</a:t>
            </a:r>
          </a:p>
          <a:p>
            <a:pPr lvl="4"/>
            <a:r>
              <a:rPr lang="de-DE" dirty="0"/>
              <a:t>Listenebene 2</a:t>
            </a:r>
          </a:p>
          <a:p>
            <a:pPr lvl="5"/>
            <a:r>
              <a:rPr lang="de-DE" dirty="0"/>
              <a:t>Textebene 3</a:t>
            </a:r>
          </a:p>
        </p:txBody>
      </p:sp>
      <p:sp>
        <p:nvSpPr>
          <p:cNvPr id="22" name="Inhaltsplatzhalter 2"/>
          <p:cNvSpPr>
            <a:spLocks noGrp="1"/>
          </p:cNvSpPr>
          <p:nvPr>
            <p:ph idx="14" hasCustomPrompt="1"/>
          </p:nvPr>
        </p:nvSpPr>
        <p:spPr>
          <a:xfrm>
            <a:off x="5977436" y="1381761"/>
            <a:ext cx="5941238" cy="3900400"/>
          </a:xfrm>
        </p:spPr>
        <p:txBody>
          <a:bodyPr/>
          <a:lstStyle>
            <a:lvl1pPr marL="0" indent="0">
              <a:spcBef>
                <a:spcPts val="1707"/>
              </a:spcBef>
              <a:spcAft>
                <a:spcPts val="853"/>
              </a:spcAft>
              <a:buClr>
                <a:srgbClr val="23A092"/>
              </a:buClr>
              <a:buFont typeface="Wingdings" pitchFamily="2" charset="2"/>
              <a:buNone/>
              <a:defRPr sz="2560" b="1">
                <a:solidFill>
                  <a:schemeClr val="accent1"/>
                </a:solidFill>
              </a:defRPr>
            </a:lvl1pPr>
            <a:lvl2pPr marL="0" indent="0" algn="just">
              <a:spcBef>
                <a:spcPts val="0"/>
              </a:spcBef>
              <a:spcAft>
                <a:spcPts val="853"/>
              </a:spcAft>
              <a:buClr>
                <a:srgbClr val="23A092"/>
              </a:buClr>
              <a:buSzPct val="80000"/>
              <a:buFont typeface="Wingdings" pitchFamily="2" charset="2"/>
              <a:buNone/>
              <a:defRPr sz="2276">
                <a:solidFill>
                  <a:schemeClr val="tx1"/>
                </a:solidFill>
              </a:defRPr>
            </a:lvl2pPr>
            <a:lvl3pPr marL="386075" indent="-386075" algn="l">
              <a:spcBef>
                <a:spcPts val="853"/>
              </a:spcBef>
              <a:spcAft>
                <a:spcPts val="427"/>
              </a:spcAft>
              <a:buClr>
                <a:schemeClr val="accent1"/>
              </a:buClr>
              <a:buSzPct val="100000"/>
              <a:buFont typeface="Wingdings" pitchFamily="2" charset="2"/>
              <a:buChar char="§"/>
              <a:defRPr sz="2276" b="0" baseline="0">
                <a:solidFill>
                  <a:schemeClr val="tx1"/>
                </a:solidFill>
              </a:defRPr>
            </a:lvl3pPr>
            <a:lvl4pPr marL="381559" indent="0" algn="just">
              <a:spcBef>
                <a:spcPts val="0"/>
              </a:spcBef>
              <a:spcAft>
                <a:spcPts val="853"/>
              </a:spcAft>
              <a:buClr>
                <a:srgbClr val="23A092"/>
              </a:buClr>
              <a:buSzPct val="90000"/>
              <a:buFont typeface="Wingdings" pitchFamily="2" charset="2"/>
              <a:buNone/>
              <a:defRPr sz="2276" baseline="0">
                <a:solidFill>
                  <a:schemeClr val="tx1"/>
                </a:solidFill>
              </a:defRPr>
            </a:lvl4pPr>
            <a:lvl5pPr marL="769891" indent="-383816" algn="l">
              <a:spcBef>
                <a:spcPts val="427"/>
              </a:spcBef>
              <a:spcAft>
                <a:spcPts val="427"/>
              </a:spcAft>
              <a:buClr>
                <a:schemeClr val="tx2"/>
              </a:buClr>
              <a:buSzPct val="90000"/>
              <a:buFont typeface="Wingdings" pitchFamily="2" charset="2"/>
              <a:buChar char="§"/>
              <a:defRPr sz="1991" b="0" baseline="0">
                <a:solidFill>
                  <a:schemeClr val="tx1"/>
                </a:solidFill>
              </a:defRPr>
            </a:lvl5pPr>
            <a:lvl6pPr marL="769891" indent="0" algn="just">
              <a:spcBef>
                <a:spcPts val="0"/>
              </a:spcBef>
              <a:spcAft>
                <a:spcPts val="427"/>
              </a:spcAft>
              <a:buNone/>
              <a:defRPr sz="1991">
                <a:solidFill>
                  <a:schemeClr val="tx1"/>
                </a:solidFill>
              </a:defRPr>
            </a:lvl6pPr>
          </a:lstStyle>
          <a:p>
            <a:pPr lvl="0"/>
            <a:r>
              <a:rPr lang="de-DE" dirty="0"/>
              <a:t>Überschrift</a:t>
            </a:r>
          </a:p>
          <a:p>
            <a:pPr lvl="1"/>
            <a:r>
              <a:rPr lang="de-DE" dirty="0"/>
              <a:t>Textebene 1</a:t>
            </a:r>
          </a:p>
          <a:p>
            <a:pPr lvl="2"/>
            <a:r>
              <a:rPr lang="de-DE" dirty="0"/>
              <a:t>Listenebene 1</a:t>
            </a:r>
          </a:p>
          <a:p>
            <a:pPr lvl="3"/>
            <a:r>
              <a:rPr lang="de-DE" dirty="0"/>
              <a:t>Textebene 2</a:t>
            </a:r>
          </a:p>
          <a:p>
            <a:pPr lvl="4"/>
            <a:r>
              <a:rPr lang="de-DE" dirty="0"/>
              <a:t>Listenebene 2</a:t>
            </a:r>
          </a:p>
          <a:p>
            <a:pPr lvl="5"/>
            <a:r>
              <a:rPr lang="de-DE" dirty="0"/>
              <a:t>Textebene 3</a:t>
            </a:r>
          </a:p>
        </p:txBody>
      </p:sp>
      <p:sp>
        <p:nvSpPr>
          <p:cNvPr id="25" name="Inhaltsplatzhalter 2"/>
          <p:cNvSpPr>
            <a:spLocks noGrp="1"/>
          </p:cNvSpPr>
          <p:nvPr>
            <p:ph idx="15" hasCustomPrompt="1"/>
          </p:nvPr>
        </p:nvSpPr>
        <p:spPr>
          <a:xfrm>
            <a:off x="36198" y="5282161"/>
            <a:ext cx="5941238" cy="3900400"/>
          </a:xfrm>
        </p:spPr>
        <p:txBody>
          <a:bodyPr/>
          <a:lstStyle>
            <a:lvl1pPr marL="0" indent="0">
              <a:spcBef>
                <a:spcPts val="1707"/>
              </a:spcBef>
              <a:spcAft>
                <a:spcPts val="853"/>
              </a:spcAft>
              <a:buClr>
                <a:srgbClr val="23A092"/>
              </a:buClr>
              <a:buFont typeface="Wingdings" pitchFamily="2" charset="2"/>
              <a:buNone/>
              <a:defRPr sz="2560" b="1">
                <a:solidFill>
                  <a:schemeClr val="accent1"/>
                </a:solidFill>
              </a:defRPr>
            </a:lvl1pPr>
            <a:lvl2pPr marL="0" indent="0" algn="just">
              <a:spcBef>
                <a:spcPts val="0"/>
              </a:spcBef>
              <a:spcAft>
                <a:spcPts val="853"/>
              </a:spcAft>
              <a:buClr>
                <a:srgbClr val="23A092"/>
              </a:buClr>
              <a:buSzPct val="80000"/>
              <a:buFont typeface="Wingdings" pitchFamily="2" charset="2"/>
              <a:buNone/>
              <a:defRPr sz="2276">
                <a:solidFill>
                  <a:schemeClr val="tx1"/>
                </a:solidFill>
              </a:defRPr>
            </a:lvl2pPr>
            <a:lvl3pPr marL="386075" indent="-386075" algn="l">
              <a:spcBef>
                <a:spcPts val="853"/>
              </a:spcBef>
              <a:spcAft>
                <a:spcPts val="427"/>
              </a:spcAft>
              <a:buClr>
                <a:schemeClr val="accent1"/>
              </a:buClr>
              <a:buSzPct val="100000"/>
              <a:buFont typeface="Wingdings" pitchFamily="2" charset="2"/>
              <a:buChar char="§"/>
              <a:defRPr sz="2276" b="0" baseline="0">
                <a:solidFill>
                  <a:schemeClr val="tx1"/>
                </a:solidFill>
              </a:defRPr>
            </a:lvl3pPr>
            <a:lvl4pPr marL="381559" indent="0" algn="just">
              <a:spcBef>
                <a:spcPts val="0"/>
              </a:spcBef>
              <a:spcAft>
                <a:spcPts val="853"/>
              </a:spcAft>
              <a:buClr>
                <a:srgbClr val="23A092"/>
              </a:buClr>
              <a:buSzPct val="90000"/>
              <a:buFont typeface="Wingdings" pitchFamily="2" charset="2"/>
              <a:buNone/>
              <a:defRPr sz="2276" baseline="0">
                <a:solidFill>
                  <a:schemeClr val="tx1"/>
                </a:solidFill>
              </a:defRPr>
            </a:lvl4pPr>
            <a:lvl5pPr marL="769891" indent="-383816" algn="l">
              <a:spcBef>
                <a:spcPts val="427"/>
              </a:spcBef>
              <a:spcAft>
                <a:spcPts val="427"/>
              </a:spcAft>
              <a:buClr>
                <a:schemeClr val="tx2"/>
              </a:buClr>
              <a:buSzPct val="90000"/>
              <a:buFont typeface="Wingdings" pitchFamily="2" charset="2"/>
              <a:buChar char="§"/>
              <a:defRPr sz="1991" b="0" baseline="0">
                <a:solidFill>
                  <a:schemeClr val="tx1"/>
                </a:solidFill>
              </a:defRPr>
            </a:lvl5pPr>
            <a:lvl6pPr marL="769891" indent="0" algn="just">
              <a:spcBef>
                <a:spcPts val="0"/>
              </a:spcBef>
              <a:spcAft>
                <a:spcPts val="427"/>
              </a:spcAft>
              <a:buNone/>
              <a:defRPr sz="1991">
                <a:solidFill>
                  <a:schemeClr val="tx1"/>
                </a:solidFill>
              </a:defRPr>
            </a:lvl6pPr>
          </a:lstStyle>
          <a:p>
            <a:pPr lvl="0"/>
            <a:r>
              <a:rPr lang="de-DE" dirty="0"/>
              <a:t>Überschrift</a:t>
            </a:r>
          </a:p>
          <a:p>
            <a:pPr lvl="1"/>
            <a:r>
              <a:rPr lang="de-DE" dirty="0"/>
              <a:t>Textebene 1</a:t>
            </a:r>
          </a:p>
          <a:p>
            <a:pPr lvl="2"/>
            <a:r>
              <a:rPr lang="de-DE" dirty="0"/>
              <a:t>Listenebene 1</a:t>
            </a:r>
          </a:p>
          <a:p>
            <a:pPr lvl="3"/>
            <a:r>
              <a:rPr lang="de-DE" dirty="0"/>
              <a:t>Textebene 2</a:t>
            </a:r>
          </a:p>
          <a:p>
            <a:pPr lvl="4"/>
            <a:r>
              <a:rPr lang="de-DE" dirty="0"/>
              <a:t>Listenebene 2</a:t>
            </a:r>
          </a:p>
          <a:p>
            <a:pPr lvl="5"/>
            <a:r>
              <a:rPr lang="de-DE" dirty="0"/>
              <a:t>Textebene 3</a:t>
            </a:r>
          </a:p>
        </p:txBody>
      </p:sp>
      <p:sp>
        <p:nvSpPr>
          <p:cNvPr id="26" name="Inhaltsplatzhalter 2"/>
          <p:cNvSpPr>
            <a:spLocks noGrp="1"/>
          </p:cNvSpPr>
          <p:nvPr>
            <p:ph idx="16" hasCustomPrompt="1"/>
          </p:nvPr>
        </p:nvSpPr>
        <p:spPr>
          <a:xfrm>
            <a:off x="5977436" y="5282161"/>
            <a:ext cx="5941238" cy="3900400"/>
          </a:xfrm>
        </p:spPr>
        <p:txBody>
          <a:bodyPr/>
          <a:lstStyle>
            <a:lvl1pPr marL="0" indent="0">
              <a:spcBef>
                <a:spcPts val="1707"/>
              </a:spcBef>
              <a:spcAft>
                <a:spcPts val="853"/>
              </a:spcAft>
              <a:buClr>
                <a:srgbClr val="23A092"/>
              </a:buClr>
              <a:buFont typeface="Wingdings" pitchFamily="2" charset="2"/>
              <a:buNone/>
              <a:defRPr sz="2560" b="1">
                <a:solidFill>
                  <a:schemeClr val="accent1"/>
                </a:solidFill>
              </a:defRPr>
            </a:lvl1pPr>
            <a:lvl2pPr marL="0" indent="0" algn="just">
              <a:spcBef>
                <a:spcPts val="0"/>
              </a:spcBef>
              <a:spcAft>
                <a:spcPts val="853"/>
              </a:spcAft>
              <a:buClr>
                <a:srgbClr val="23A092"/>
              </a:buClr>
              <a:buSzPct val="80000"/>
              <a:buFont typeface="Wingdings" pitchFamily="2" charset="2"/>
              <a:buNone/>
              <a:defRPr sz="2276">
                <a:solidFill>
                  <a:schemeClr val="tx1"/>
                </a:solidFill>
              </a:defRPr>
            </a:lvl2pPr>
            <a:lvl3pPr marL="386075" indent="-386075" algn="l">
              <a:spcBef>
                <a:spcPts val="853"/>
              </a:spcBef>
              <a:spcAft>
                <a:spcPts val="427"/>
              </a:spcAft>
              <a:buClr>
                <a:schemeClr val="accent1"/>
              </a:buClr>
              <a:buSzPct val="100000"/>
              <a:buFont typeface="Wingdings" pitchFamily="2" charset="2"/>
              <a:buChar char="§"/>
              <a:defRPr sz="2276" b="0" baseline="0">
                <a:solidFill>
                  <a:schemeClr val="tx1"/>
                </a:solidFill>
              </a:defRPr>
            </a:lvl3pPr>
            <a:lvl4pPr marL="381559" indent="0" algn="just">
              <a:spcBef>
                <a:spcPts val="0"/>
              </a:spcBef>
              <a:spcAft>
                <a:spcPts val="853"/>
              </a:spcAft>
              <a:buClr>
                <a:srgbClr val="23A092"/>
              </a:buClr>
              <a:buSzPct val="90000"/>
              <a:buFont typeface="Wingdings" pitchFamily="2" charset="2"/>
              <a:buNone/>
              <a:defRPr sz="2276" baseline="0">
                <a:solidFill>
                  <a:schemeClr val="tx1"/>
                </a:solidFill>
              </a:defRPr>
            </a:lvl4pPr>
            <a:lvl5pPr marL="769891" indent="-383816" algn="l">
              <a:spcBef>
                <a:spcPts val="427"/>
              </a:spcBef>
              <a:spcAft>
                <a:spcPts val="427"/>
              </a:spcAft>
              <a:buClr>
                <a:schemeClr val="tx2"/>
              </a:buClr>
              <a:buSzPct val="90000"/>
              <a:buFont typeface="Wingdings" pitchFamily="2" charset="2"/>
              <a:buChar char="§"/>
              <a:defRPr sz="1991" b="0" baseline="0">
                <a:solidFill>
                  <a:schemeClr val="tx1"/>
                </a:solidFill>
              </a:defRPr>
            </a:lvl5pPr>
            <a:lvl6pPr marL="769891" indent="0" algn="just">
              <a:spcBef>
                <a:spcPts val="0"/>
              </a:spcBef>
              <a:spcAft>
                <a:spcPts val="427"/>
              </a:spcAft>
              <a:buNone/>
              <a:defRPr sz="1991">
                <a:solidFill>
                  <a:schemeClr val="tx1"/>
                </a:solidFill>
              </a:defRPr>
            </a:lvl6pPr>
          </a:lstStyle>
          <a:p>
            <a:pPr lvl="0"/>
            <a:r>
              <a:rPr lang="de-DE" dirty="0"/>
              <a:t>Überschrift</a:t>
            </a:r>
          </a:p>
          <a:p>
            <a:pPr lvl="1"/>
            <a:r>
              <a:rPr lang="de-DE" dirty="0"/>
              <a:t>Textebene 1</a:t>
            </a:r>
          </a:p>
          <a:p>
            <a:pPr lvl="2"/>
            <a:r>
              <a:rPr lang="de-DE" dirty="0"/>
              <a:t>Listenebene 1</a:t>
            </a:r>
          </a:p>
          <a:p>
            <a:pPr lvl="3"/>
            <a:r>
              <a:rPr lang="de-DE" dirty="0"/>
              <a:t>Textebene 2</a:t>
            </a:r>
          </a:p>
          <a:p>
            <a:pPr lvl="4"/>
            <a:r>
              <a:rPr lang="de-DE" dirty="0"/>
              <a:t>Listenebene 2</a:t>
            </a:r>
          </a:p>
          <a:p>
            <a:pPr lvl="5"/>
            <a:r>
              <a:rPr lang="de-DE" dirty="0"/>
              <a:t>Textebene 3</a:t>
            </a:r>
          </a:p>
        </p:txBody>
      </p:sp>
    </p:spTree>
    <p:extLst>
      <p:ext uri="{BB962C8B-B14F-4D97-AF65-F5344CB8AC3E}">
        <p14:creationId xmlns:p14="http://schemas.microsoft.com/office/powerpoint/2010/main" val="2549480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Übung">
    <p:spTree>
      <p:nvGrpSpPr>
        <p:cNvPr id="1" name=""/>
        <p:cNvGrpSpPr/>
        <p:nvPr/>
      </p:nvGrpSpPr>
      <p:grpSpPr>
        <a:xfrm>
          <a:off x="0" y="0"/>
          <a:ext cx="0" cy="0"/>
          <a:chOff x="0" y="0"/>
          <a:chExt cx="0" cy="0"/>
        </a:xfrm>
      </p:grpSpPr>
      <p:sp>
        <p:nvSpPr>
          <p:cNvPr id="12" name="Rechteck 11"/>
          <p:cNvSpPr/>
          <p:nvPr userDrawn="1"/>
        </p:nvSpPr>
        <p:spPr>
          <a:xfrm>
            <a:off x="1" y="650498"/>
            <a:ext cx="11504505" cy="548383"/>
          </a:xfrm>
          <a:prstGeom prst="rect">
            <a:avLst/>
          </a:prstGeom>
          <a:gradFill flip="none" rotWithShape="1">
            <a:gsLst>
              <a:gs pos="0">
                <a:schemeClr val="accent1"/>
              </a:gs>
              <a:gs pos="80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413" dirty="0">
              <a:solidFill>
                <a:schemeClr val="bg1"/>
              </a:solidFill>
            </a:endParaRPr>
          </a:p>
        </p:txBody>
      </p:sp>
      <p:sp>
        <p:nvSpPr>
          <p:cNvPr id="10" name="Rectangle 41"/>
          <p:cNvSpPr>
            <a:spLocks noGrp="1" noChangeArrowheads="1"/>
          </p:cNvSpPr>
          <p:nvPr>
            <p:ph type="sldNum" sz="quarter" idx="10"/>
          </p:nvPr>
        </p:nvSpPr>
        <p:spPr>
          <a:xfrm>
            <a:off x="10793862" y="9346696"/>
            <a:ext cx="2167467" cy="402822"/>
          </a:xfrm>
          <a:prstGeom prst="rect">
            <a:avLst/>
          </a:prstGeom>
          <a:ln/>
        </p:spPr>
        <p:txBody>
          <a:bodyPr/>
          <a:lstStyle>
            <a:lvl1pPr algn="r">
              <a:defRPr sz="1564">
                <a:solidFill>
                  <a:schemeClr val="tx2"/>
                </a:solidFill>
              </a:defRPr>
            </a:lvl1pPr>
          </a:lstStyle>
          <a:p>
            <a:pPr>
              <a:defRPr/>
            </a:pPr>
            <a:fld id="{2A3A57D9-08E7-4A35-820C-6C5F68307974}" type="slidenum">
              <a:rPr lang="de-DE" smtClean="0"/>
              <a:pPr>
                <a:defRPr/>
              </a:pPr>
              <a:t>‹Nr.›</a:t>
            </a:fld>
            <a:endParaRPr lang="de-DE" dirty="0"/>
          </a:p>
        </p:txBody>
      </p:sp>
      <p:sp>
        <p:nvSpPr>
          <p:cNvPr id="11" name="Rectangle 42"/>
          <p:cNvSpPr>
            <a:spLocks noGrp="1" noChangeArrowheads="1"/>
          </p:cNvSpPr>
          <p:nvPr>
            <p:ph type="ftr" sz="quarter" idx="11"/>
          </p:nvPr>
        </p:nvSpPr>
        <p:spPr>
          <a:xfrm>
            <a:off x="2546774" y="9346696"/>
            <a:ext cx="7911253" cy="402822"/>
          </a:xfrm>
          <a:prstGeom prst="rect">
            <a:avLst/>
          </a:prstGeom>
          <a:ln/>
        </p:spPr>
        <p:txBody>
          <a:bodyPr/>
          <a:lstStyle>
            <a:lvl1pPr algn="ctr">
              <a:defRPr sz="1564">
                <a:solidFill>
                  <a:schemeClr val="tx2"/>
                </a:solidFill>
              </a:defRPr>
            </a:lvl1pPr>
          </a:lstStyle>
          <a:p>
            <a:pPr>
              <a:defRPr/>
            </a:pPr>
            <a:r>
              <a:rPr lang="de-DE" dirty="0"/>
              <a:t>Kommunikation</a:t>
            </a:r>
          </a:p>
        </p:txBody>
      </p:sp>
      <p:sp>
        <p:nvSpPr>
          <p:cNvPr id="13" name="Rectangle 43"/>
          <p:cNvSpPr>
            <a:spLocks noGrp="1" noChangeArrowheads="1"/>
          </p:cNvSpPr>
          <p:nvPr>
            <p:ph type="dt" sz="half" idx="12"/>
          </p:nvPr>
        </p:nvSpPr>
        <p:spPr>
          <a:xfrm>
            <a:off x="25515" y="9346696"/>
            <a:ext cx="2167467" cy="402822"/>
          </a:xfrm>
          <a:prstGeom prst="rect">
            <a:avLst/>
          </a:prstGeom>
          <a:ln/>
        </p:spPr>
        <p:txBody>
          <a:bodyPr/>
          <a:lstStyle>
            <a:lvl1pPr>
              <a:defRPr sz="1564">
                <a:solidFill>
                  <a:schemeClr val="tx2"/>
                </a:solidFill>
              </a:defRPr>
            </a:lvl1pPr>
          </a:lstStyle>
          <a:p>
            <a:pPr>
              <a:defRPr/>
            </a:pPr>
            <a:fld id="{928B1204-7981-4CA5-855D-C14C37C70DF0}" type="datetime1">
              <a:rPr lang="de-DE" smtClean="0"/>
              <a:t>17.06.2022</a:t>
            </a:fld>
            <a:endParaRPr lang="de-DE" dirty="0"/>
          </a:p>
        </p:txBody>
      </p:sp>
      <p:sp>
        <p:nvSpPr>
          <p:cNvPr id="15" name="Titel 1"/>
          <p:cNvSpPr>
            <a:spLocks noGrp="1"/>
          </p:cNvSpPr>
          <p:nvPr>
            <p:ph type="title" hasCustomPrompt="1"/>
          </p:nvPr>
        </p:nvSpPr>
        <p:spPr>
          <a:xfrm>
            <a:off x="30942" y="246098"/>
            <a:ext cx="11287185" cy="506721"/>
          </a:xfrm>
          <a:prstGeom prst="rect">
            <a:avLst/>
          </a:prstGeom>
        </p:spPr>
        <p:txBody>
          <a:bodyPr anchor="b"/>
          <a:lstStyle>
            <a:lvl1pPr>
              <a:defRPr sz="2276" b="0">
                <a:solidFill>
                  <a:schemeClr val="tx2"/>
                </a:solidFill>
              </a:defRPr>
            </a:lvl1pPr>
          </a:lstStyle>
          <a:p>
            <a:r>
              <a:rPr lang="de-DE" dirty="0"/>
              <a:t>Abschnittsbereich/ Oberthema (optional)</a:t>
            </a:r>
          </a:p>
        </p:txBody>
      </p:sp>
      <p:sp>
        <p:nvSpPr>
          <p:cNvPr id="17" name="Textplatzhalter 7"/>
          <p:cNvSpPr>
            <a:spLocks noGrp="1"/>
          </p:cNvSpPr>
          <p:nvPr>
            <p:ph type="body" sz="quarter" idx="13" hasCustomPrompt="1"/>
          </p:nvPr>
        </p:nvSpPr>
        <p:spPr>
          <a:xfrm>
            <a:off x="30942" y="673997"/>
            <a:ext cx="11307674" cy="512091"/>
          </a:xfrm>
        </p:spPr>
        <p:txBody>
          <a:bodyPr anchor="t"/>
          <a:lstStyle>
            <a:lvl1pPr>
              <a:buNone/>
              <a:defRPr sz="2560" b="1">
                <a:solidFill>
                  <a:schemeClr val="bg1"/>
                </a:solidFill>
              </a:defRPr>
            </a:lvl1pPr>
          </a:lstStyle>
          <a:p>
            <a:pPr lvl="0"/>
            <a:r>
              <a:rPr lang="de-DE" dirty="0"/>
              <a:t>Folientitel</a:t>
            </a:r>
          </a:p>
        </p:txBody>
      </p:sp>
      <p:sp>
        <p:nvSpPr>
          <p:cNvPr id="18" name="Inhaltsplatzhalter 2"/>
          <p:cNvSpPr>
            <a:spLocks noGrp="1"/>
          </p:cNvSpPr>
          <p:nvPr>
            <p:ph idx="1" hasCustomPrompt="1"/>
          </p:nvPr>
        </p:nvSpPr>
        <p:spPr>
          <a:xfrm>
            <a:off x="36198" y="1381760"/>
            <a:ext cx="11826035" cy="7647989"/>
          </a:xfrm>
        </p:spPr>
        <p:txBody>
          <a:bodyPr/>
          <a:lstStyle>
            <a:lvl1pPr marL="0" indent="0">
              <a:spcBef>
                <a:spcPts val="1707"/>
              </a:spcBef>
              <a:spcAft>
                <a:spcPts val="853"/>
              </a:spcAft>
              <a:buClr>
                <a:srgbClr val="23A092"/>
              </a:buClr>
              <a:buFont typeface="Wingdings" pitchFamily="2" charset="2"/>
              <a:buNone/>
              <a:defRPr sz="2844" b="1">
                <a:solidFill>
                  <a:schemeClr val="accent1"/>
                </a:solidFill>
              </a:defRPr>
            </a:lvl1pPr>
            <a:lvl2pPr marL="0" indent="0" algn="just">
              <a:spcBef>
                <a:spcPts val="0"/>
              </a:spcBef>
              <a:spcAft>
                <a:spcPts val="853"/>
              </a:spcAft>
              <a:buClr>
                <a:srgbClr val="23A092"/>
              </a:buClr>
              <a:buSzPct val="80000"/>
              <a:buFont typeface="Wingdings" pitchFamily="2" charset="2"/>
              <a:buNone/>
              <a:defRPr sz="2560">
                <a:solidFill>
                  <a:schemeClr val="tx1"/>
                </a:solidFill>
              </a:defRPr>
            </a:lvl2pPr>
            <a:lvl3pPr marL="386075" indent="-386075" algn="l">
              <a:spcBef>
                <a:spcPts val="853"/>
              </a:spcBef>
              <a:spcAft>
                <a:spcPts val="427"/>
              </a:spcAft>
              <a:buClr>
                <a:schemeClr val="accent1"/>
              </a:buClr>
              <a:buSzPct val="100000"/>
              <a:buFont typeface="Wingdings" pitchFamily="2" charset="2"/>
              <a:buChar char="§"/>
              <a:defRPr sz="2560" b="0" baseline="0">
                <a:solidFill>
                  <a:schemeClr val="tx1"/>
                </a:solidFill>
              </a:defRPr>
            </a:lvl3pPr>
            <a:lvl4pPr marL="381559" indent="0" algn="just">
              <a:spcBef>
                <a:spcPts val="0"/>
              </a:spcBef>
              <a:spcAft>
                <a:spcPts val="853"/>
              </a:spcAft>
              <a:buClr>
                <a:srgbClr val="23A092"/>
              </a:buClr>
              <a:buSzPct val="90000"/>
              <a:buFont typeface="Wingdings" pitchFamily="2" charset="2"/>
              <a:buNone/>
              <a:defRPr sz="2560" baseline="0">
                <a:solidFill>
                  <a:schemeClr val="tx1"/>
                </a:solidFill>
              </a:defRPr>
            </a:lvl4pPr>
            <a:lvl5pPr marL="769891" indent="-383816" algn="l">
              <a:spcBef>
                <a:spcPts val="427"/>
              </a:spcBef>
              <a:spcAft>
                <a:spcPts val="427"/>
              </a:spcAft>
              <a:buClr>
                <a:schemeClr val="tx2"/>
              </a:buClr>
              <a:buSzPct val="90000"/>
              <a:buFont typeface="Wingdings" pitchFamily="2" charset="2"/>
              <a:buChar char="§"/>
              <a:defRPr sz="2276" b="0" baseline="0">
                <a:solidFill>
                  <a:schemeClr val="tx1"/>
                </a:solidFill>
              </a:defRPr>
            </a:lvl5pPr>
            <a:lvl6pPr marL="769891" indent="0" algn="just">
              <a:spcBef>
                <a:spcPts val="0"/>
              </a:spcBef>
              <a:spcAft>
                <a:spcPts val="427"/>
              </a:spcAft>
              <a:buNone/>
              <a:defRPr sz="2276">
                <a:solidFill>
                  <a:schemeClr val="tx1"/>
                </a:solidFill>
              </a:defRPr>
            </a:lvl6pPr>
          </a:lstStyle>
          <a:p>
            <a:pPr lvl="0"/>
            <a:r>
              <a:rPr lang="de-DE" dirty="0"/>
              <a:t>Überschrift</a:t>
            </a:r>
          </a:p>
          <a:p>
            <a:pPr lvl="1"/>
            <a:r>
              <a:rPr lang="de-DE" dirty="0"/>
              <a:t>Textebene 1</a:t>
            </a:r>
          </a:p>
          <a:p>
            <a:pPr lvl="2"/>
            <a:r>
              <a:rPr lang="de-DE" dirty="0"/>
              <a:t>Listenebene 1</a:t>
            </a:r>
          </a:p>
          <a:p>
            <a:pPr lvl="3"/>
            <a:r>
              <a:rPr lang="de-DE" dirty="0"/>
              <a:t>Textebene 2</a:t>
            </a:r>
          </a:p>
          <a:p>
            <a:pPr lvl="4"/>
            <a:r>
              <a:rPr lang="de-DE" dirty="0"/>
              <a:t>Listenebene 2</a:t>
            </a:r>
          </a:p>
          <a:p>
            <a:pPr lvl="5"/>
            <a:r>
              <a:rPr lang="de-DE" dirty="0"/>
              <a:t>Textebene 3</a:t>
            </a:r>
          </a:p>
        </p:txBody>
      </p:sp>
    </p:spTree>
    <p:extLst>
      <p:ext uri="{BB962C8B-B14F-4D97-AF65-F5344CB8AC3E}">
        <p14:creationId xmlns:p14="http://schemas.microsoft.com/office/powerpoint/2010/main" val="3673898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iß">
    <p:spTree>
      <p:nvGrpSpPr>
        <p:cNvPr id="1" name=""/>
        <p:cNvGrpSpPr/>
        <p:nvPr/>
      </p:nvGrpSpPr>
      <p:grpSpPr>
        <a:xfrm>
          <a:off x="0" y="0"/>
          <a:ext cx="0" cy="0"/>
          <a:chOff x="0" y="0"/>
          <a:chExt cx="0" cy="0"/>
        </a:xfrm>
      </p:grpSpPr>
      <p:sp>
        <p:nvSpPr>
          <p:cNvPr id="6" name="Rectangle 41"/>
          <p:cNvSpPr>
            <a:spLocks noGrp="1" noChangeArrowheads="1"/>
          </p:cNvSpPr>
          <p:nvPr>
            <p:ph type="sldNum" sz="quarter" idx="10"/>
          </p:nvPr>
        </p:nvSpPr>
        <p:spPr>
          <a:xfrm>
            <a:off x="10793862" y="9346696"/>
            <a:ext cx="2167467" cy="402822"/>
          </a:xfrm>
          <a:prstGeom prst="rect">
            <a:avLst/>
          </a:prstGeom>
          <a:ln/>
        </p:spPr>
        <p:txBody>
          <a:bodyPr/>
          <a:lstStyle>
            <a:lvl1pPr algn="r">
              <a:defRPr sz="1564">
                <a:solidFill>
                  <a:schemeClr val="tx2"/>
                </a:solidFill>
              </a:defRPr>
            </a:lvl1pPr>
          </a:lstStyle>
          <a:p>
            <a:pPr>
              <a:defRPr/>
            </a:pPr>
            <a:fld id="{2A3A57D9-08E7-4A35-820C-6C5F68307974}" type="slidenum">
              <a:rPr lang="de-DE" smtClean="0"/>
              <a:pPr>
                <a:defRPr/>
              </a:pPr>
              <a:t>‹Nr.›</a:t>
            </a:fld>
            <a:endParaRPr lang="de-DE" dirty="0"/>
          </a:p>
        </p:txBody>
      </p:sp>
      <p:sp>
        <p:nvSpPr>
          <p:cNvPr id="7" name="Rectangle 42"/>
          <p:cNvSpPr>
            <a:spLocks noGrp="1" noChangeArrowheads="1"/>
          </p:cNvSpPr>
          <p:nvPr>
            <p:ph type="ftr" sz="quarter" idx="11"/>
          </p:nvPr>
        </p:nvSpPr>
        <p:spPr>
          <a:xfrm>
            <a:off x="2546774" y="9346696"/>
            <a:ext cx="7911253" cy="402822"/>
          </a:xfrm>
          <a:prstGeom prst="rect">
            <a:avLst/>
          </a:prstGeom>
          <a:ln/>
        </p:spPr>
        <p:txBody>
          <a:bodyPr/>
          <a:lstStyle>
            <a:lvl1pPr algn="ctr">
              <a:defRPr sz="1564">
                <a:solidFill>
                  <a:schemeClr val="tx2"/>
                </a:solidFill>
              </a:defRPr>
            </a:lvl1pPr>
          </a:lstStyle>
          <a:p>
            <a:pPr>
              <a:defRPr/>
            </a:pPr>
            <a:r>
              <a:rPr lang="de-DE" dirty="0"/>
              <a:t>Kommunikation</a:t>
            </a:r>
          </a:p>
        </p:txBody>
      </p:sp>
      <p:sp>
        <p:nvSpPr>
          <p:cNvPr id="9" name="Rectangle 43"/>
          <p:cNvSpPr>
            <a:spLocks noGrp="1" noChangeArrowheads="1"/>
          </p:cNvSpPr>
          <p:nvPr>
            <p:ph type="dt" sz="half" idx="12"/>
          </p:nvPr>
        </p:nvSpPr>
        <p:spPr>
          <a:xfrm>
            <a:off x="25515" y="9346696"/>
            <a:ext cx="2167467" cy="402822"/>
          </a:xfrm>
          <a:prstGeom prst="rect">
            <a:avLst/>
          </a:prstGeom>
          <a:ln/>
        </p:spPr>
        <p:txBody>
          <a:bodyPr/>
          <a:lstStyle>
            <a:lvl1pPr>
              <a:defRPr sz="1564">
                <a:solidFill>
                  <a:schemeClr val="tx2"/>
                </a:solidFill>
              </a:defRPr>
            </a:lvl1pPr>
          </a:lstStyle>
          <a:p>
            <a:pPr>
              <a:defRPr/>
            </a:pPr>
            <a:fld id="{4A734A22-B242-4A24-AB99-368FA8DEC3EC}" type="datetime1">
              <a:rPr lang="de-DE" smtClean="0"/>
              <a:t>17.06.2022</a:t>
            </a:fld>
            <a:endParaRPr lang="de-DE" dirty="0"/>
          </a:p>
        </p:txBody>
      </p:sp>
      <p:sp>
        <p:nvSpPr>
          <p:cNvPr id="10" name="Rechteck 9"/>
          <p:cNvSpPr/>
          <p:nvPr userDrawn="1"/>
        </p:nvSpPr>
        <p:spPr>
          <a:xfrm>
            <a:off x="0" y="0"/>
            <a:ext cx="13004800" cy="97536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413" dirty="0"/>
          </a:p>
        </p:txBody>
      </p:sp>
      <p:pic>
        <p:nvPicPr>
          <p:cNvPr id="8" name="Bild 7">
            <a:extLst>
              <a:ext uri="{FF2B5EF4-FFF2-40B4-BE49-F238E27FC236}">
                <a16:creationId xmlns:a16="http://schemas.microsoft.com/office/drawing/2014/main" xmlns="" id="{D683913C-3050-479E-9A19-487EB2A02F7C}"/>
              </a:ext>
            </a:extLst>
          </p:cNvPr>
          <p:cNvPicPr>
            <a:picLocks noChangeAspect="1"/>
          </p:cNvPicPr>
          <p:nvPr userDrawn="1"/>
        </p:nvPicPr>
        <p:blipFill>
          <a:blip r:embed="rId2"/>
          <a:stretch>
            <a:fillRect/>
          </a:stretch>
        </p:blipFill>
        <p:spPr>
          <a:xfrm>
            <a:off x="0" y="-17929"/>
            <a:ext cx="13004800" cy="165100"/>
          </a:xfrm>
          <a:prstGeom prst="rect">
            <a:avLst/>
          </a:prstGeom>
        </p:spPr>
      </p:pic>
    </p:spTree>
    <p:extLst>
      <p:ext uri="{BB962C8B-B14F-4D97-AF65-F5344CB8AC3E}">
        <p14:creationId xmlns:p14="http://schemas.microsoft.com/office/powerpoint/2010/main" val="274412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lange_Headline">
    <p:spTree>
      <p:nvGrpSpPr>
        <p:cNvPr id="1" name=""/>
        <p:cNvGrpSpPr/>
        <p:nvPr/>
      </p:nvGrpSpPr>
      <p:grpSpPr>
        <a:xfrm>
          <a:off x="0" y="0"/>
          <a:ext cx="0" cy="0"/>
          <a:chOff x="0" y="0"/>
          <a:chExt cx="0" cy="0"/>
        </a:xfrm>
      </p:grpSpPr>
      <p:sp>
        <p:nvSpPr>
          <p:cNvPr id="7" name="Textplatzhalter 6"/>
          <p:cNvSpPr>
            <a:spLocks noGrp="1"/>
          </p:cNvSpPr>
          <p:nvPr>
            <p:ph type="body" sz="quarter" idx="11" hasCustomPrompt="1"/>
          </p:nvPr>
        </p:nvSpPr>
        <p:spPr>
          <a:xfrm>
            <a:off x="-16933" y="4058926"/>
            <a:ext cx="13032000" cy="539997"/>
          </a:xfrm>
          <a:prstGeom prst="rect">
            <a:avLst/>
          </a:prstGeom>
        </p:spPr>
        <p:txBody>
          <a:bodyPr>
            <a:noAutofit/>
          </a:bodyPr>
          <a:lstStyle>
            <a:lvl1pPr algn="ctr">
              <a:defRPr sz="2400" b="0" baseline="0">
                <a:latin typeface="Arial"/>
                <a:cs typeface="Arial"/>
              </a:defRPr>
            </a:lvl1pPr>
            <a:lvl2pPr>
              <a:defRPr sz="2800"/>
            </a:lvl2pPr>
            <a:lvl3pPr>
              <a:defRPr sz="2800"/>
            </a:lvl3pPr>
            <a:lvl4pPr>
              <a:defRPr sz="2800"/>
            </a:lvl4pPr>
            <a:lvl5pPr>
              <a:defRPr sz="2800"/>
            </a:lvl5pPr>
          </a:lstStyle>
          <a:p>
            <a:pPr lvl="0"/>
            <a:r>
              <a:rPr lang="de-DE" dirty="0"/>
              <a:t>   Dr. Kerstin Prechel / 2021</a:t>
            </a:r>
          </a:p>
        </p:txBody>
      </p:sp>
      <p:sp>
        <p:nvSpPr>
          <p:cNvPr id="2" name="Textfeld 1"/>
          <p:cNvSpPr txBox="1"/>
          <p:nvPr userDrawn="1"/>
        </p:nvSpPr>
        <p:spPr>
          <a:xfrm>
            <a:off x="10058400" y="3132667"/>
            <a:ext cx="10259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8" name="Textfeld 7"/>
          <p:cNvSpPr txBox="1"/>
          <p:nvPr userDrawn="1"/>
        </p:nvSpPr>
        <p:spPr>
          <a:xfrm>
            <a:off x="0" y="2384190"/>
            <a:ext cx="1300479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4400" b="1" i="0" u="none" strike="noStrike" cap="none" spc="0" normalizeH="0" baseline="0" dirty="0">
                <a:ln>
                  <a:noFill/>
                </a:ln>
                <a:solidFill>
                  <a:srgbClr val="FFFFFF"/>
                </a:solidFill>
                <a:effectLst/>
                <a:uFillTx/>
                <a:latin typeface="Arial"/>
                <a:ea typeface="Helvetica Neue"/>
                <a:cs typeface="Arial"/>
                <a:sym typeface="Helvetica Neue"/>
              </a:rPr>
              <a:t>Kommunikation</a:t>
            </a:r>
            <a:br>
              <a:rPr kumimoji="0" lang="de-DE" sz="4400" b="1" i="0" u="none" strike="noStrike" cap="none" spc="0" normalizeH="0" baseline="0" dirty="0">
                <a:ln>
                  <a:noFill/>
                </a:ln>
                <a:solidFill>
                  <a:srgbClr val="FFFFFF"/>
                </a:solidFill>
                <a:effectLst/>
                <a:uFillTx/>
                <a:latin typeface="Arial"/>
                <a:ea typeface="Helvetica Neue"/>
                <a:cs typeface="Arial"/>
                <a:sym typeface="Helvetica Neue"/>
              </a:rPr>
            </a:br>
            <a:r>
              <a:rPr kumimoji="0" lang="de-DE" sz="4400" b="1" i="0" u="none" strike="noStrike" cap="none" spc="0" normalizeH="0" baseline="0" dirty="0">
                <a:ln>
                  <a:noFill/>
                </a:ln>
                <a:solidFill>
                  <a:srgbClr val="FFFFFF"/>
                </a:solidFill>
                <a:effectLst/>
                <a:uFillTx/>
                <a:latin typeface="Arial"/>
                <a:ea typeface="Helvetica Neue"/>
                <a:cs typeface="Arial"/>
                <a:sym typeface="Helvetica Neue"/>
              </a:rPr>
              <a:t>Schlüsselkompetenzen II</a:t>
            </a:r>
          </a:p>
        </p:txBody>
      </p:sp>
    </p:spTree>
    <p:extLst>
      <p:ext uri="{BB962C8B-B14F-4D97-AF65-F5344CB8AC3E}">
        <p14:creationId xmlns:p14="http://schemas.microsoft.com/office/powerpoint/2010/main" val="244398407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übersicht_1Reihe">
    <p:spTree>
      <p:nvGrpSpPr>
        <p:cNvPr id="1" name=""/>
        <p:cNvGrpSpPr/>
        <p:nvPr/>
      </p:nvGrpSpPr>
      <p:grpSpPr>
        <a:xfrm>
          <a:off x="0" y="0"/>
          <a:ext cx="0" cy="0"/>
          <a:chOff x="0" y="0"/>
          <a:chExt cx="0" cy="0"/>
        </a:xfrm>
      </p:grpSpPr>
      <p:sp>
        <p:nvSpPr>
          <p:cNvPr id="6" name="Inhaltsplatzhalter 5"/>
          <p:cNvSpPr>
            <a:spLocks noGrp="1"/>
          </p:cNvSpPr>
          <p:nvPr>
            <p:ph sz="quarter" idx="11" hasCustomPrompt="1"/>
          </p:nvPr>
        </p:nvSpPr>
        <p:spPr>
          <a:xfrm>
            <a:off x="704006" y="2285152"/>
            <a:ext cx="11703050" cy="5760000"/>
          </a:xfrm>
          <a:prstGeom prst="rect">
            <a:avLst/>
          </a:prstGeom>
        </p:spPr>
        <p:txBody>
          <a:bodyPr vert="horz"/>
          <a:lstStyle>
            <a:lvl1pPr marL="514350" indent="-514350">
              <a:lnSpc>
                <a:spcPts val="4000"/>
              </a:lnSpc>
              <a:buSzPct val="100000"/>
              <a:buFont typeface="+mj-lt"/>
              <a:buAutoNum type="arabicPeriod"/>
              <a:defRPr baseline="0">
                <a:latin typeface="Arial"/>
                <a:cs typeface="Arial"/>
              </a:defRPr>
            </a:lvl1pPr>
            <a:lvl2pPr marL="958850" indent="-514350">
              <a:lnSpc>
                <a:spcPts val="4000"/>
              </a:lnSpc>
              <a:buSzPct val="100000"/>
              <a:buFont typeface="+mj-lt"/>
              <a:buAutoNum type="arabicPeriod"/>
              <a:defRPr/>
            </a:lvl2pPr>
            <a:lvl3pPr marL="1403350" indent="-514350">
              <a:lnSpc>
                <a:spcPts val="4000"/>
              </a:lnSpc>
              <a:buSzPct val="100000"/>
              <a:buFont typeface="+mj-lt"/>
              <a:buAutoNum type="arabicPeriod"/>
              <a:defRPr/>
            </a:lvl3pPr>
            <a:lvl4pPr marL="1847850" indent="-514350">
              <a:lnSpc>
                <a:spcPts val="4000"/>
              </a:lnSpc>
              <a:buSzPct val="100000"/>
              <a:buFont typeface="+mj-lt"/>
              <a:buAutoNum type="arabicPeriod"/>
              <a:defRPr/>
            </a:lvl4pPr>
            <a:lvl5pPr marL="2292350" indent="-514350">
              <a:lnSpc>
                <a:spcPts val="4000"/>
              </a:lnSpc>
              <a:buSzPct val="100000"/>
              <a:buFont typeface="+mj-lt"/>
              <a:buAutoNum type="arabicPeriod"/>
              <a:defRPr/>
            </a:lvl5pPr>
          </a:lstStyle>
          <a:p>
            <a:pPr lvl="0"/>
            <a:r>
              <a:rPr lang="de-DE" dirty="0"/>
              <a:t> </a:t>
            </a:r>
            <a:r>
              <a:rPr lang="de-DE" dirty="0" err="1"/>
              <a:t>Agendapunkt</a:t>
            </a:r>
            <a:r>
              <a:rPr lang="de-DE" dirty="0"/>
              <a:t> 1</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2" hasCustomPrompt="1"/>
          </p:nvPr>
        </p:nvSpPr>
        <p:spPr>
          <a:xfrm>
            <a:off x="704006" y="474131"/>
            <a:ext cx="11703050" cy="1620000"/>
          </a:xfrm>
          <a:prstGeom prst="rect">
            <a:avLst/>
          </a:prstGeom>
        </p:spPr>
        <p:txBody>
          <a:bodyPr vert="horz"/>
          <a:lstStyle>
            <a:lvl1pPr marL="0" indent="0" algn="ctr">
              <a:buNone/>
              <a:defRPr sz="5000" b="1" baseline="0">
                <a:solidFill>
                  <a:srgbClr val="595959"/>
                </a:solidFill>
                <a:latin typeface="Arial"/>
                <a:cs typeface="Arial"/>
              </a:defRPr>
            </a:lvl1pPr>
          </a:lstStyle>
          <a:p>
            <a:pPr lvl="0"/>
            <a:r>
              <a:rPr lang="de-DE" dirty="0"/>
              <a:t>Agenda mit bis zu 5 Punkten</a:t>
            </a:r>
          </a:p>
        </p:txBody>
      </p:sp>
      <p:sp>
        <p:nvSpPr>
          <p:cNvPr id="2" name="Foliennummernplatzhalter 1"/>
          <p:cNvSpPr>
            <a:spLocks noGrp="1"/>
          </p:cNvSpPr>
          <p:nvPr>
            <p:ph type="sldNum" sz="quarter" idx="13"/>
          </p:nvPr>
        </p:nvSpPr>
        <p:spPr/>
        <p:txBody>
          <a:bodyPr/>
          <a:lstStyle>
            <a:lvl1pPr>
              <a:defRPr>
                <a:latin typeface="Arial"/>
              </a:defRPr>
            </a:lvl1pPr>
          </a:lstStyle>
          <a:p>
            <a:fld id="{86CB4B4D-7CA3-9044-876B-883B54F8677D}" type="slidenum">
              <a:rPr lang="tr-TR" smtClean="0"/>
              <a:pPr/>
              <a:t>‹Nr.›</a:t>
            </a:fld>
            <a:endParaRPr lang="tr-TR"/>
          </a:p>
        </p:txBody>
      </p:sp>
    </p:spTree>
    <p:extLst>
      <p:ext uri="{BB962C8B-B14F-4D97-AF65-F5344CB8AC3E}">
        <p14:creationId xmlns:p14="http://schemas.microsoft.com/office/powerpoint/2010/main" val="72802974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übersicht_2Reihen">
    <p:spTree>
      <p:nvGrpSpPr>
        <p:cNvPr id="1" name=""/>
        <p:cNvGrpSpPr/>
        <p:nvPr/>
      </p:nvGrpSpPr>
      <p:grpSpPr>
        <a:xfrm>
          <a:off x="0" y="0"/>
          <a:ext cx="0" cy="0"/>
          <a:chOff x="0" y="0"/>
          <a:chExt cx="0" cy="0"/>
        </a:xfrm>
      </p:grpSpPr>
      <p:sp>
        <p:nvSpPr>
          <p:cNvPr id="6" name="Inhaltsplatzhalter 5"/>
          <p:cNvSpPr>
            <a:spLocks noGrp="1"/>
          </p:cNvSpPr>
          <p:nvPr>
            <p:ph sz="quarter" idx="11" hasCustomPrompt="1"/>
          </p:nvPr>
        </p:nvSpPr>
        <p:spPr>
          <a:xfrm>
            <a:off x="739817" y="2283888"/>
            <a:ext cx="5798591" cy="5759998"/>
          </a:xfrm>
          <a:prstGeom prst="rect">
            <a:avLst/>
          </a:prstGeom>
        </p:spPr>
        <p:txBody>
          <a:bodyPr vert="horz"/>
          <a:lstStyle>
            <a:lvl1pPr marL="514350" indent="-514350">
              <a:lnSpc>
                <a:spcPts val="4000"/>
              </a:lnSpc>
              <a:buSzPct val="100000"/>
              <a:buFont typeface="+mj-lt"/>
              <a:buAutoNum type="arabicPeriod"/>
              <a:defRPr baseline="0">
                <a:latin typeface="Arial"/>
                <a:cs typeface="Arial"/>
              </a:defRPr>
            </a:lvl1pPr>
            <a:lvl2pPr marL="444500" indent="0">
              <a:lnSpc>
                <a:spcPts val="4000"/>
              </a:lnSpc>
              <a:buFont typeface="+mj-lt"/>
              <a:buNone/>
              <a:defRPr/>
            </a:lvl2pPr>
            <a:lvl3pPr marL="1403350" indent="-514350">
              <a:lnSpc>
                <a:spcPts val="4000"/>
              </a:lnSpc>
              <a:buSzPct val="100000"/>
              <a:buFont typeface="+mj-lt"/>
              <a:buAutoNum type="arabicPeriod"/>
              <a:defRPr>
                <a:latin typeface="Arial"/>
                <a:cs typeface="Arial"/>
              </a:defRPr>
            </a:lvl3pPr>
            <a:lvl4pPr marL="1847850" indent="-514350">
              <a:lnSpc>
                <a:spcPts val="4000"/>
              </a:lnSpc>
              <a:buSzPct val="100000"/>
              <a:buFont typeface="+mj-lt"/>
              <a:buAutoNum type="arabicPeriod"/>
              <a:defRPr>
                <a:latin typeface="Arial"/>
                <a:cs typeface="Arial"/>
              </a:defRPr>
            </a:lvl4pPr>
            <a:lvl5pPr marL="2292350" indent="-514350">
              <a:lnSpc>
                <a:spcPts val="4000"/>
              </a:lnSpc>
              <a:buSzPct val="100000"/>
              <a:buFont typeface="+mj-lt"/>
              <a:buAutoNum type="arabicPeriod"/>
              <a:defRPr>
                <a:latin typeface="Arial"/>
                <a:cs typeface="Arial"/>
              </a:defRPr>
            </a:lvl5pPr>
          </a:lstStyle>
          <a:p>
            <a:pPr lvl="0"/>
            <a:r>
              <a:rPr lang="de-DE" dirty="0"/>
              <a:t> </a:t>
            </a:r>
            <a:r>
              <a:rPr lang="de-DE" dirty="0" err="1"/>
              <a:t>Agendapunkt</a:t>
            </a:r>
            <a:r>
              <a:rPr lang="de-DE" dirty="0"/>
              <a:t> 1</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2" hasCustomPrompt="1"/>
          </p:nvPr>
        </p:nvSpPr>
        <p:spPr>
          <a:xfrm>
            <a:off x="704006" y="474131"/>
            <a:ext cx="11703050" cy="1620000"/>
          </a:xfrm>
          <a:prstGeom prst="rect">
            <a:avLst/>
          </a:prstGeom>
        </p:spPr>
        <p:txBody>
          <a:bodyPr vert="horz"/>
          <a:lstStyle>
            <a:lvl1pPr marL="0" indent="0" algn="ctr">
              <a:buNone/>
              <a:defRPr sz="5000" b="1">
                <a:solidFill>
                  <a:srgbClr val="595959"/>
                </a:solidFill>
                <a:latin typeface="Arial"/>
                <a:cs typeface="Arial"/>
              </a:defRPr>
            </a:lvl1pPr>
          </a:lstStyle>
          <a:p>
            <a:pPr lvl="0"/>
            <a:r>
              <a:rPr lang="de-DE" dirty="0"/>
              <a:t>Agenda mit mehr als 5 Punkten</a:t>
            </a:r>
          </a:p>
        </p:txBody>
      </p:sp>
      <p:sp>
        <p:nvSpPr>
          <p:cNvPr id="10" name="Inhaltsplatzhalter 9"/>
          <p:cNvSpPr>
            <a:spLocks noGrp="1"/>
          </p:cNvSpPr>
          <p:nvPr>
            <p:ph sz="quarter" idx="13" hasCustomPrompt="1"/>
          </p:nvPr>
        </p:nvSpPr>
        <p:spPr>
          <a:xfrm>
            <a:off x="6574069" y="2285473"/>
            <a:ext cx="5832987" cy="5760000"/>
          </a:xfrm>
          <a:prstGeom prst="rect">
            <a:avLst/>
          </a:prstGeom>
        </p:spPr>
        <p:txBody>
          <a:bodyPr vert="horz"/>
          <a:lstStyle>
            <a:lvl1pPr marL="514350" indent="-514350">
              <a:buSzPct val="100000"/>
              <a:buFont typeface="+mj-lt"/>
              <a:buAutoNum type="arabicPeriod" startAt="6"/>
              <a:defRPr>
                <a:latin typeface="Arial"/>
                <a:cs typeface="Arial"/>
              </a:defRPr>
            </a:lvl1pPr>
          </a:lstStyle>
          <a:p>
            <a:pPr lvl="0"/>
            <a:r>
              <a:rPr lang="de-DE" dirty="0"/>
              <a:t> </a:t>
            </a:r>
            <a:r>
              <a:rPr lang="de-DE" dirty="0" err="1"/>
              <a:t>Agendapunkt</a:t>
            </a:r>
            <a:r>
              <a:rPr lang="de-DE" dirty="0"/>
              <a:t> 6</a:t>
            </a:r>
          </a:p>
        </p:txBody>
      </p:sp>
      <p:sp>
        <p:nvSpPr>
          <p:cNvPr id="2" name="Foliennummernplatzhalter 1"/>
          <p:cNvSpPr>
            <a:spLocks noGrp="1"/>
          </p:cNvSpPr>
          <p:nvPr>
            <p:ph type="sldNum" sz="quarter" idx="14"/>
          </p:nvPr>
        </p:nvSpPr>
        <p:spPr/>
        <p:txBody>
          <a:bodyPr/>
          <a:lstStyle/>
          <a:p>
            <a:fld id="{86CB4B4D-7CA3-9044-876B-883B54F8677D}" type="slidenum">
              <a:rPr lang="tr-TR" smtClean="0"/>
              <a:t>‹Nr.›</a:t>
            </a:fld>
            <a:endParaRPr lang="tr-TR"/>
          </a:p>
        </p:txBody>
      </p:sp>
    </p:spTree>
    <p:extLst>
      <p:ext uri="{BB962C8B-B14F-4D97-AF65-F5344CB8AC3E}">
        <p14:creationId xmlns:p14="http://schemas.microsoft.com/office/powerpoint/2010/main" val="392332643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folie">
    <p:spTree>
      <p:nvGrpSpPr>
        <p:cNvPr id="1" name=""/>
        <p:cNvGrpSpPr/>
        <p:nvPr/>
      </p:nvGrpSpPr>
      <p:grpSpPr>
        <a:xfrm>
          <a:off x="0" y="0"/>
          <a:ext cx="0" cy="0"/>
          <a:chOff x="0" y="0"/>
          <a:chExt cx="0" cy="0"/>
        </a:xfrm>
      </p:grpSpPr>
      <p:sp>
        <p:nvSpPr>
          <p:cNvPr id="2" name="Titel 1"/>
          <p:cNvSpPr>
            <a:spLocks noGrp="1"/>
          </p:cNvSpPr>
          <p:nvPr>
            <p:ph type="title"/>
          </p:nvPr>
        </p:nvSpPr>
        <p:spPr>
          <a:xfrm>
            <a:off x="704005" y="476252"/>
            <a:ext cx="11703051" cy="1620000"/>
          </a:xfrm>
          <a:prstGeom prst="rect">
            <a:avLst/>
          </a:prstGeom>
        </p:spPr>
        <p:txBody>
          <a:bodyPr vert="horz"/>
          <a:lstStyle>
            <a:lvl1pPr>
              <a:defRPr sz="5000" b="1" i="0">
                <a:solidFill>
                  <a:srgbClr val="595959"/>
                </a:solidFill>
                <a:latin typeface="Arial"/>
                <a:cs typeface="Arial"/>
              </a:defRPr>
            </a:lvl1pPr>
          </a:lstStyle>
          <a:p>
            <a:endParaRPr lang="de-DE" dirty="0"/>
          </a:p>
        </p:txBody>
      </p:sp>
      <p:sp>
        <p:nvSpPr>
          <p:cNvPr id="5" name="Textplatzhalter 4"/>
          <p:cNvSpPr>
            <a:spLocks noGrp="1"/>
          </p:cNvSpPr>
          <p:nvPr>
            <p:ph type="body" sz="quarter" idx="11"/>
          </p:nvPr>
        </p:nvSpPr>
        <p:spPr>
          <a:xfrm>
            <a:off x="707056" y="2285152"/>
            <a:ext cx="11700000" cy="5760000"/>
          </a:xfrm>
          <a:prstGeom prst="rect">
            <a:avLst/>
          </a:prstGeom>
        </p:spPr>
        <p:txBody>
          <a:bodyPr vert="horz"/>
          <a:lstStyle>
            <a:lvl1pPr marL="0" indent="0">
              <a:lnSpc>
                <a:spcPts val="4000"/>
              </a:lnSpc>
              <a:spcBef>
                <a:spcPts val="1800"/>
              </a:spcBef>
              <a:buFont typeface="Arial"/>
              <a:buNone/>
              <a:defRPr sz="2400">
                <a:solidFill>
                  <a:srgbClr val="595959"/>
                </a:solidFill>
                <a:latin typeface="Arial"/>
                <a:cs typeface="Arial"/>
              </a:defRPr>
            </a:lvl1pPr>
            <a:lvl2pPr marL="901700" indent="-457200" algn="l">
              <a:spcBef>
                <a:spcPts val="1800"/>
              </a:spcBef>
              <a:buFont typeface="Arial"/>
              <a:buChar char="•"/>
              <a:defRPr sz="2400">
                <a:solidFill>
                  <a:srgbClr val="595959"/>
                </a:solidFill>
                <a:latin typeface="Arial"/>
                <a:cs typeface="Arial"/>
              </a:defRPr>
            </a:lvl2pPr>
            <a:lvl3pPr marL="1346200" indent="-457200">
              <a:spcBef>
                <a:spcPts val="1800"/>
              </a:spcBef>
              <a:buFont typeface="Arial"/>
              <a:buChar char="•"/>
              <a:defRPr sz="2400">
                <a:solidFill>
                  <a:srgbClr val="595959"/>
                </a:solidFill>
                <a:latin typeface="Arial"/>
                <a:cs typeface="Arial"/>
              </a:defRPr>
            </a:lvl3pPr>
          </a:lstStyle>
          <a:p>
            <a:pPr lvl="0"/>
            <a:endParaRPr lang="de-DE" dirty="0"/>
          </a:p>
        </p:txBody>
      </p:sp>
      <p:sp>
        <p:nvSpPr>
          <p:cNvPr id="4" name="Foliennummernplatzhalter 3"/>
          <p:cNvSpPr>
            <a:spLocks noGrp="1"/>
          </p:cNvSpPr>
          <p:nvPr>
            <p:ph type="sldNum" sz="quarter" idx="12"/>
          </p:nvPr>
        </p:nvSpPr>
        <p:spPr/>
        <p:txBody>
          <a:bodyPr/>
          <a:lstStyle/>
          <a:p>
            <a:fld id="{86CB4B4D-7CA3-9044-876B-883B54F8677D}" type="slidenum">
              <a:rPr lang="tr-TR" smtClean="0"/>
              <a:t>‹Nr.›</a:t>
            </a:fld>
            <a:endParaRPr lang="tr-TR"/>
          </a:p>
        </p:txBody>
      </p:sp>
    </p:spTree>
    <p:extLst>
      <p:ext uri="{BB962C8B-B14F-4D97-AF65-F5344CB8AC3E}">
        <p14:creationId xmlns:p14="http://schemas.microsoft.com/office/powerpoint/2010/main" val="95068859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4800" y="484312"/>
            <a:ext cx="5900027" cy="981075"/>
          </a:xfrm>
          <a:prstGeom prst="rect">
            <a:avLst/>
          </a:prstGeom>
        </p:spPr>
        <p:txBody>
          <a:bodyPr vert="horz"/>
          <a:lstStyle>
            <a:lvl1pPr>
              <a:defRPr sz="4000" b="1" i="0">
                <a:solidFill>
                  <a:srgbClr val="595959"/>
                </a:solidFill>
                <a:latin typeface="Arial"/>
                <a:cs typeface="Arial"/>
              </a:defRPr>
            </a:lvl1pPr>
          </a:lstStyle>
          <a:p>
            <a:r>
              <a:rPr lang="de-DE" dirty="0"/>
              <a:t>Titel</a:t>
            </a:r>
          </a:p>
        </p:txBody>
      </p:sp>
      <p:sp>
        <p:nvSpPr>
          <p:cNvPr id="6" name="Textplatzhalter 4"/>
          <p:cNvSpPr>
            <a:spLocks noGrp="1"/>
          </p:cNvSpPr>
          <p:nvPr>
            <p:ph type="body" sz="quarter" idx="12"/>
          </p:nvPr>
        </p:nvSpPr>
        <p:spPr>
          <a:xfrm>
            <a:off x="304800" y="1693334"/>
            <a:ext cx="5900027" cy="7705333"/>
          </a:xfrm>
          <a:prstGeom prst="rect">
            <a:avLst/>
          </a:prstGeom>
        </p:spPr>
        <p:txBody>
          <a:bodyPr vert="horz"/>
          <a:lstStyle>
            <a:lvl1pPr marL="0" indent="0">
              <a:lnSpc>
                <a:spcPts val="4000"/>
              </a:lnSpc>
              <a:buFont typeface="Arial"/>
              <a:buNone/>
              <a:defRPr sz="2400">
                <a:solidFill>
                  <a:srgbClr val="595959"/>
                </a:solidFill>
                <a:latin typeface="Arial"/>
                <a:cs typeface="Arial"/>
              </a:defRPr>
            </a:lvl1pPr>
            <a:lvl2pPr algn="l">
              <a:defRPr/>
            </a:lvl2pPr>
          </a:lstStyle>
          <a:p>
            <a:pPr lvl="0"/>
            <a:endParaRPr lang="de-DE" dirty="0"/>
          </a:p>
        </p:txBody>
      </p:sp>
      <p:sp>
        <p:nvSpPr>
          <p:cNvPr id="5" name="Bildplatzhalter 4"/>
          <p:cNvSpPr>
            <a:spLocks noGrp="1"/>
          </p:cNvSpPr>
          <p:nvPr>
            <p:ph type="pic" sz="quarter" idx="11"/>
          </p:nvPr>
        </p:nvSpPr>
        <p:spPr>
          <a:xfrm>
            <a:off x="6519335" y="163744"/>
            <a:ext cx="6485467" cy="9609600"/>
          </a:xfrm>
          <a:prstGeom prst="rect">
            <a:avLst/>
          </a:prstGeom>
        </p:spPr>
        <p:txBody>
          <a:bodyPr/>
          <a:lstStyle>
            <a:lvl1pPr marL="0" indent="0">
              <a:buNone/>
              <a:defRPr/>
            </a:lvl1pPr>
          </a:lstStyle>
          <a:p>
            <a:endParaRPr lang="de-DE" dirty="0"/>
          </a:p>
        </p:txBody>
      </p:sp>
    </p:spTree>
    <p:extLst>
      <p:ext uri="{BB962C8B-B14F-4D97-AF65-F5344CB8AC3E}">
        <p14:creationId xmlns:p14="http://schemas.microsoft.com/office/powerpoint/2010/main" val="207631077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4" name="Bildplatzhalter 4"/>
          <p:cNvSpPr>
            <a:spLocks noGrp="1"/>
          </p:cNvSpPr>
          <p:nvPr>
            <p:ph type="pic" sz="quarter" idx="11"/>
          </p:nvPr>
        </p:nvSpPr>
        <p:spPr>
          <a:xfrm>
            <a:off x="0" y="161344"/>
            <a:ext cx="6478216" cy="9612000"/>
          </a:xfrm>
          <a:prstGeom prst="rect">
            <a:avLst/>
          </a:prstGeom>
        </p:spPr>
        <p:txBody>
          <a:bodyPr/>
          <a:lstStyle>
            <a:lvl1pPr marL="0" indent="0">
              <a:buNone/>
              <a:defRPr/>
            </a:lvl1pPr>
          </a:lstStyle>
          <a:p>
            <a:endParaRPr lang="de-DE" dirty="0"/>
          </a:p>
        </p:txBody>
      </p:sp>
      <p:sp>
        <p:nvSpPr>
          <p:cNvPr id="6" name="Bildplatzhalter 4"/>
          <p:cNvSpPr>
            <a:spLocks noGrp="1"/>
          </p:cNvSpPr>
          <p:nvPr>
            <p:ph type="pic" sz="quarter" idx="12"/>
          </p:nvPr>
        </p:nvSpPr>
        <p:spPr>
          <a:xfrm>
            <a:off x="6519333" y="161344"/>
            <a:ext cx="6485467" cy="9612000"/>
          </a:xfrm>
          <a:prstGeom prst="rect">
            <a:avLst/>
          </a:prstGeom>
        </p:spPr>
        <p:txBody>
          <a:bodyPr/>
          <a:lstStyle>
            <a:lvl1pPr marL="0" indent="0">
              <a:buNone/>
              <a:defRPr/>
            </a:lvl1pPr>
          </a:lstStyle>
          <a:p>
            <a:endParaRPr lang="de-DE" dirty="0"/>
          </a:p>
        </p:txBody>
      </p:sp>
    </p:spTree>
    <p:extLst>
      <p:ext uri="{BB962C8B-B14F-4D97-AF65-F5344CB8AC3E}">
        <p14:creationId xmlns:p14="http://schemas.microsoft.com/office/powerpoint/2010/main" val="80523024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7" name="Bildplatzhalter 6"/>
          <p:cNvSpPr>
            <a:spLocks noGrp="1"/>
          </p:cNvSpPr>
          <p:nvPr>
            <p:ph type="pic" sz="quarter" idx="11"/>
          </p:nvPr>
        </p:nvSpPr>
        <p:spPr>
          <a:xfrm>
            <a:off x="1299" y="152400"/>
            <a:ext cx="13004800" cy="9601200"/>
          </a:xfrm>
          <a:prstGeom prst="rect">
            <a:avLst/>
          </a:prstGeom>
        </p:spPr>
        <p:txBody>
          <a:bodyPr vert="horz"/>
          <a:lstStyle>
            <a:lvl1pPr marL="0" indent="0">
              <a:buNone/>
              <a:defRPr/>
            </a:lvl1pPr>
          </a:lstStyle>
          <a:p>
            <a:endParaRPr lang="de-DE" dirty="0"/>
          </a:p>
          <a:p>
            <a:endParaRPr lang="de-DE" dirty="0"/>
          </a:p>
        </p:txBody>
      </p:sp>
    </p:spTree>
    <p:extLst>
      <p:ext uri="{BB962C8B-B14F-4D97-AF65-F5344CB8AC3E}">
        <p14:creationId xmlns:p14="http://schemas.microsoft.com/office/powerpoint/2010/main" val="167117963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3.emf"/><Relationship Id="rId2" Type="http://schemas.openxmlformats.org/officeDocument/2006/relationships/slideLayout" Target="../slideLayouts/slideLayout5.xml"/><Relationship Id="rId16"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4.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Foliennummer"/>
          <p:cNvSpPr txBox="1">
            <a:spLocks noGrp="1"/>
          </p:cNvSpPr>
          <p:nvPr>
            <p:ph type="sldNum" sz="quarter" idx="2"/>
          </p:nvPr>
        </p:nvSpPr>
        <p:spPr>
          <a:xfrm>
            <a:off x="474484" y="8925015"/>
            <a:ext cx="512761" cy="348813"/>
          </a:xfrm>
          <a:prstGeom prst="rect">
            <a:avLst/>
          </a:prstGeom>
          <a:ln w="12700">
            <a:miter lim="400000"/>
          </a:ln>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fld id="{86CB4B4D-7CA3-9044-876B-883B54F8677D}" type="slidenum">
              <a:t>‹Nr.›</a:t>
            </a:fld>
            <a:endParaRPr/>
          </a:p>
        </p:txBody>
      </p:sp>
      <p:sp>
        <p:nvSpPr>
          <p:cNvPr id="5" name="/ 45"/>
          <p:cNvSpPr txBox="1"/>
          <p:nvPr/>
        </p:nvSpPr>
        <p:spPr>
          <a:xfrm>
            <a:off x="955043" y="8925015"/>
            <a:ext cx="444833" cy="3488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r>
              <a:t>/ 45</a:t>
            </a:r>
          </a:p>
        </p:txBody>
      </p:sp>
      <p:pic>
        <p:nvPicPr>
          <p:cNvPr id="8" name="Bild 7"/>
          <p:cNvPicPr>
            <a:picLocks noChangeAspect="1"/>
          </p:cNvPicPr>
          <p:nvPr userDrawn="1"/>
        </p:nvPicPr>
        <p:blipFill>
          <a:blip r:embed="rId3"/>
          <a:stretch>
            <a:fillRect/>
          </a:stretch>
        </p:blipFill>
        <p:spPr>
          <a:xfrm>
            <a:off x="0" y="-17929"/>
            <a:ext cx="13004800" cy="165100"/>
          </a:xfrm>
          <a:prstGeom prst="rect">
            <a:avLst/>
          </a:prstGeom>
        </p:spPr>
      </p:pic>
      <p:sp>
        <p:nvSpPr>
          <p:cNvPr id="3" name="Textfeld 2"/>
          <p:cNvSpPr txBox="1"/>
          <p:nvPr userDrawn="1"/>
        </p:nvSpPr>
        <p:spPr>
          <a:xfrm>
            <a:off x="389467" y="8882638"/>
            <a:ext cx="1303867" cy="471924"/>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89522017"/>
      </p:ext>
    </p:extLst>
  </p:cSld>
  <p:clrMap bg1="dk1" tx1="lt1" bg2="dk2" tx2="lt2" accent1="accent1" accent2="accent2" accent3="accent3" accent4="accent4" accent5="accent5" accent6="accent6" hlink="hlink" folHlink="folHlink"/>
  <p:sldLayoutIdLst>
    <p:sldLayoutId id="2147483663" r:id="rId1"/>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1pPr>
      <a:lvl2pPr marL="0" marR="0" indent="228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2pPr>
      <a:lvl3pPr marL="0" marR="0" indent="457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3pPr>
      <a:lvl4pPr marL="0" marR="0" indent="685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4pPr>
      <a:lvl5pPr marL="0" marR="0" indent="9144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5pPr>
      <a:lvl6pPr marL="0" marR="0" indent="11430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6pPr>
      <a:lvl7pPr marL="0" marR="0" indent="1371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7pPr>
      <a:lvl8pPr marL="0" marR="0" indent="1600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8pPr>
      <a:lvl9pPr marL="0" marR="0" indent="1828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595959"/>
          </a:solidFill>
          <a:uFillTx/>
          <a:latin typeface="Helvetica"/>
          <a:ea typeface="Helvetica Neue"/>
          <a:cs typeface="Helvetica"/>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Foliennummer"/>
          <p:cNvSpPr txBox="1">
            <a:spLocks noGrp="1"/>
          </p:cNvSpPr>
          <p:nvPr>
            <p:ph type="sldNum" sz="quarter" idx="2"/>
          </p:nvPr>
        </p:nvSpPr>
        <p:spPr>
          <a:xfrm>
            <a:off x="474484" y="8925015"/>
            <a:ext cx="512761" cy="348813"/>
          </a:xfrm>
          <a:prstGeom prst="rect">
            <a:avLst/>
          </a:prstGeom>
          <a:ln w="12700">
            <a:miter lim="400000"/>
          </a:ln>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fld id="{86CB4B4D-7CA3-9044-876B-883B54F8677D}" type="slidenum">
              <a:t>‹Nr.›</a:t>
            </a:fld>
            <a:endParaRPr/>
          </a:p>
        </p:txBody>
      </p:sp>
      <p:sp>
        <p:nvSpPr>
          <p:cNvPr id="5" name="/ 45"/>
          <p:cNvSpPr txBox="1"/>
          <p:nvPr/>
        </p:nvSpPr>
        <p:spPr>
          <a:xfrm>
            <a:off x="955043" y="8925015"/>
            <a:ext cx="444833" cy="3488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r>
              <a:t>/ 45</a:t>
            </a:r>
          </a:p>
        </p:txBody>
      </p:sp>
      <p:pic>
        <p:nvPicPr>
          <p:cNvPr id="8" name="Bild 7"/>
          <p:cNvPicPr>
            <a:picLocks noChangeAspect="1"/>
          </p:cNvPicPr>
          <p:nvPr userDrawn="1"/>
        </p:nvPicPr>
        <p:blipFill>
          <a:blip r:embed="rId3"/>
          <a:stretch>
            <a:fillRect/>
          </a:stretch>
        </p:blipFill>
        <p:spPr>
          <a:xfrm>
            <a:off x="0" y="-17929"/>
            <a:ext cx="13004800" cy="165100"/>
          </a:xfrm>
          <a:prstGeom prst="rect">
            <a:avLst/>
          </a:prstGeom>
        </p:spPr>
      </p:pic>
      <p:sp>
        <p:nvSpPr>
          <p:cNvPr id="3" name="Textfeld 2"/>
          <p:cNvSpPr txBox="1"/>
          <p:nvPr userDrawn="1"/>
        </p:nvSpPr>
        <p:spPr>
          <a:xfrm>
            <a:off x="389467" y="8882638"/>
            <a:ext cx="1303867" cy="471924"/>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6" name="Textfeld 5"/>
          <p:cNvSpPr txBox="1"/>
          <p:nvPr userDrawn="1"/>
        </p:nvSpPr>
        <p:spPr>
          <a:xfrm>
            <a:off x="-1" y="2006632"/>
            <a:ext cx="10803467" cy="872034"/>
          </a:xfrm>
          <a:prstGeom prst="rect">
            <a:avLst/>
          </a:prstGeom>
          <a:solidFill>
            <a:srgbClr val="3672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de-DE" sz="5000" b="1" i="0" u="none" strike="noStrike" cap="none" spc="0" normalizeH="0" baseline="0" dirty="0">
                <a:ln>
                  <a:noFill/>
                </a:ln>
                <a:solidFill>
                  <a:srgbClr val="FFFFFF"/>
                </a:solidFill>
                <a:effectLst/>
                <a:uFillTx/>
                <a:latin typeface="Helvetica Neue"/>
                <a:ea typeface="Helvetica Neue"/>
                <a:cs typeface="Helvetica Neue"/>
                <a:sym typeface="Helvetica Neue"/>
              </a:rPr>
              <a:t> </a:t>
            </a:r>
            <a:endParaRPr kumimoji="0" lang="de-DE" sz="5000" b="1" i="0" u="none" strike="noStrike" cap="none" spc="0" normalizeH="0" baseline="0" dirty="0">
              <a:ln>
                <a:noFill/>
              </a:ln>
              <a:solidFill>
                <a:srgbClr val="FFFFFF"/>
              </a:solidFill>
              <a:effectLst/>
              <a:uFillTx/>
              <a:latin typeface="Helvetica"/>
              <a:ea typeface="Helvetica Neue"/>
              <a:cs typeface="Helvetica"/>
              <a:sym typeface="Helvetica Neue"/>
            </a:endParaRPr>
          </a:p>
        </p:txBody>
      </p:sp>
      <p:pic>
        <p:nvPicPr>
          <p:cNvPr id="9" name="Logo_DHSH_Text_Extra_Lange_RGB.jpg" descr="Logo_DHSH_Text_Extra_Lange_RGB.jpg"/>
          <p:cNvPicPr>
            <a:picLocks noChangeAspect="1"/>
          </p:cNvPicPr>
          <p:nvPr userDrawn="1"/>
        </p:nvPicPr>
        <p:blipFill>
          <a:blip r:embed="rId4"/>
          <a:stretch>
            <a:fillRect/>
          </a:stretch>
        </p:blipFill>
        <p:spPr>
          <a:xfrm>
            <a:off x="8428056" y="7619999"/>
            <a:ext cx="3598309" cy="1144105"/>
          </a:xfrm>
          <a:prstGeom prst="rect">
            <a:avLst/>
          </a:prstGeom>
          <a:ln w="12700">
            <a:miter lim="400000"/>
          </a:ln>
        </p:spPr>
      </p:pic>
      <p:sp>
        <p:nvSpPr>
          <p:cNvPr id="7" name="Textfeld 6"/>
          <p:cNvSpPr txBox="1"/>
          <p:nvPr userDrawn="1"/>
        </p:nvSpPr>
        <p:spPr>
          <a:xfrm>
            <a:off x="-2" y="3108371"/>
            <a:ext cx="11880000" cy="540000"/>
          </a:xfrm>
          <a:prstGeom prst="rect">
            <a:avLst/>
          </a:prstGeom>
          <a:solidFill>
            <a:srgbClr val="2FA0C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a:ea typeface="Helvetica Neue"/>
              <a:cs typeface="Helvetica"/>
              <a:sym typeface="Helvetica Neue"/>
            </a:endParaRPr>
          </a:p>
        </p:txBody>
      </p:sp>
    </p:spTree>
    <p:extLst>
      <p:ext uri="{BB962C8B-B14F-4D97-AF65-F5344CB8AC3E}">
        <p14:creationId xmlns:p14="http://schemas.microsoft.com/office/powerpoint/2010/main" val="1890396247"/>
      </p:ext>
    </p:extLst>
  </p:cSld>
  <p:clrMap bg1="dk1" tx1="lt1" bg2="dk2" tx2="lt2" accent1="accent1" accent2="accent2" accent3="accent3" accent4="accent4" accent5="accent5" accent6="accent6" hlink="hlink" folHlink="folHlink"/>
  <p:sldLayoutIdLst>
    <p:sldLayoutId id="2147483677" r:id="rId1"/>
  </p:sldLayoutIdLst>
  <p:transition spd="med"/>
  <p:hf hdr="0" ftr="0" dt="0"/>
  <p:txStyles>
    <p:titleStyle>
      <a:lvl1pPr marL="0" marR="0" indent="0" algn="l" defTabSz="584200"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j-lt"/>
          <a:ea typeface="+mj-ea"/>
          <a:cs typeface="+mj-cs"/>
          <a:sym typeface="Cooper Hewitt"/>
        </a:defRPr>
      </a:lvl1pPr>
      <a:lvl2pPr marL="0" marR="0" indent="228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2pPr>
      <a:lvl3pPr marL="0" marR="0" indent="457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3pPr>
      <a:lvl4pPr marL="0" marR="0" indent="685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4pPr>
      <a:lvl5pPr marL="0" marR="0" indent="9144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5pPr>
      <a:lvl6pPr marL="0" marR="0" indent="11430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6pPr>
      <a:lvl7pPr marL="0" marR="0" indent="1371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7pPr>
      <a:lvl8pPr marL="0" marR="0" indent="1600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8pPr>
      <a:lvl9pPr marL="0" marR="0" indent="1828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9pPr>
    </p:titleStyle>
    <p:bodyStyle>
      <a:lvl1pPr marL="0" marR="0" indent="0" algn="l" defTabSz="584200" rtl="0" latinLnBrk="0">
        <a:lnSpc>
          <a:spcPct val="100000"/>
        </a:lnSpc>
        <a:spcBef>
          <a:spcPts val="4200"/>
        </a:spcBef>
        <a:spcAft>
          <a:spcPts val="0"/>
        </a:spcAft>
        <a:buClrTx/>
        <a:buSzPct val="145000"/>
        <a:buFontTx/>
        <a:buNone/>
        <a:tabLst/>
        <a:defRPr sz="4400" b="1" i="0" u="none" strike="noStrike" cap="none" spc="0" baseline="0">
          <a:ln>
            <a:noFill/>
          </a:ln>
          <a:solidFill>
            <a:srgbClr val="FFFFFF"/>
          </a:solidFill>
          <a:uFillTx/>
          <a:latin typeface="Helvetica"/>
          <a:ea typeface="Helvetica Neue"/>
          <a:cs typeface="Helvetica"/>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1778000" marR="0" indent="0" algn="l" defTabSz="584200" rtl="0" latinLnBrk="0">
        <a:lnSpc>
          <a:spcPct val="100000"/>
        </a:lnSpc>
        <a:spcBef>
          <a:spcPts val="4200"/>
        </a:spcBef>
        <a:spcAft>
          <a:spcPts val="0"/>
        </a:spcAft>
        <a:buClrTx/>
        <a:buSzPct val="145000"/>
        <a:buFontTx/>
        <a:buNone/>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Foliennummer"/>
          <p:cNvSpPr txBox="1">
            <a:spLocks noGrp="1"/>
          </p:cNvSpPr>
          <p:nvPr>
            <p:ph type="sldNum" sz="quarter" idx="2"/>
          </p:nvPr>
        </p:nvSpPr>
        <p:spPr>
          <a:xfrm>
            <a:off x="474484" y="8925015"/>
            <a:ext cx="512761" cy="348813"/>
          </a:xfrm>
          <a:prstGeom prst="rect">
            <a:avLst/>
          </a:prstGeom>
          <a:ln w="12700">
            <a:miter lim="400000"/>
          </a:ln>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fld id="{86CB4B4D-7CA3-9044-876B-883B54F8677D}" type="slidenum">
              <a:t>‹Nr.›</a:t>
            </a:fld>
            <a:endParaRPr/>
          </a:p>
        </p:txBody>
      </p:sp>
      <p:sp>
        <p:nvSpPr>
          <p:cNvPr id="5" name="/ 45"/>
          <p:cNvSpPr txBox="1"/>
          <p:nvPr/>
        </p:nvSpPr>
        <p:spPr>
          <a:xfrm>
            <a:off x="955043" y="8925015"/>
            <a:ext cx="444833" cy="3488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r>
              <a:t>/ 45</a:t>
            </a:r>
          </a:p>
        </p:txBody>
      </p:sp>
      <p:pic>
        <p:nvPicPr>
          <p:cNvPr id="8" name="Bild 7"/>
          <p:cNvPicPr>
            <a:picLocks noChangeAspect="1"/>
          </p:cNvPicPr>
          <p:nvPr userDrawn="1"/>
        </p:nvPicPr>
        <p:blipFill>
          <a:blip r:embed="rId3"/>
          <a:stretch>
            <a:fillRect/>
          </a:stretch>
        </p:blipFill>
        <p:spPr>
          <a:xfrm>
            <a:off x="0" y="-17929"/>
            <a:ext cx="13004800" cy="165100"/>
          </a:xfrm>
          <a:prstGeom prst="rect">
            <a:avLst/>
          </a:prstGeom>
        </p:spPr>
      </p:pic>
      <p:sp>
        <p:nvSpPr>
          <p:cNvPr id="3" name="Textfeld 2"/>
          <p:cNvSpPr txBox="1"/>
          <p:nvPr userDrawn="1"/>
        </p:nvSpPr>
        <p:spPr>
          <a:xfrm>
            <a:off x="389467" y="8882638"/>
            <a:ext cx="1303867" cy="471924"/>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6" name="Textfeld 5"/>
          <p:cNvSpPr txBox="1"/>
          <p:nvPr userDrawn="1"/>
        </p:nvSpPr>
        <p:spPr>
          <a:xfrm>
            <a:off x="0" y="2374707"/>
            <a:ext cx="13032000" cy="1475996"/>
          </a:xfrm>
          <a:prstGeom prst="rect">
            <a:avLst/>
          </a:prstGeom>
          <a:solidFill>
            <a:srgbClr val="3672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de-DE" sz="5000" b="1" i="0" u="none" strike="noStrike" cap="none" spc="0" normalizeH="0" baseline="0" dirty="0">
              <a:ln>
                <a:noFill/>
              </a:ln>
              <a:solidFill>
                <a:srgbClr val="FFFFFF"/>
              </a:solidFill>
              <a:effectLst/>
              <a:uFillTx/>
              <a:latin typeface="Helvetica"/>
              <a:ea typeface="Helvetica Neue"/>
              <a:cs typeface="Helvetica"/>
              <a:sym typeface="Helvetica Neue"/>
            </a:endParaRPr>
          </a:p>
        </p:txBody>
      </p:sp>
      <p:sp>
        <p:nvSpPr>
          <p:cNvPr id="7" name="Textfeld 6"/>
          <p:cNvSpPr txBox="1"/>
          <p:nvPr userDrawn="1"/>
        </p:nvSpPr>
        <p:spPr>
          <a:xfrm>
            <a:off x="0" y="4058500"/>
            <a:ext cx="13032000" cy="540000"/>
          </a:xfrm>
          <a:prstGeom prst="rect">
            <a:avLst/>
          </a:prstGeom>
          <a:solidFill>
            <a:srgbClr val="2FA0C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a:ea typeface="Helvetica Neue"/>
              <a:cs typeface="Helvetica"/>
              <a:sym typeface="Helvetica Neue"/>
            </a:endParaRPr>
          </a:p>
        </p:txBody>
      </p:sp>
      <p:pic>
        <p:nvPicPr>
          <p:cNvPr id="10" name="Logo_DHSH_Text_Extra_Lange_RGB.jpg" descr="Logo_DHSH_Text_Extra_Lange_RGB.jpg"/>
          <p:cNvPicPr>
            <a:picLocks noChangeAspect="1"/>
          </p:cNvPicPr>
          <p:nvPr userDrawn="1"/>
        </p:nvPicPr>
        <p:blipFill>
          <a:blip r:embed="rId4"/>
          <a:stretch>
            <a:fillRect/>
          </a:stretch>
        </p:blipFill>
        <p:spPr>
          <a:xfrm>
            <a:off x="8428056" y="7619999"/>
            <a:ext cx="3598309" cy="1144105"/>
          </a:xfrm>
          <a:prstGeom prst="rect">
            <a:avLst/>
          </a:prstGeom>
          <a:ln w="12700">
            <a:miter lim="400000"/>
          </a:ln>
        </p:spPr>
      </p:pic>
    </p:spTree>
    <p:extLst>
      <p:ext uri="{BB962C8B-B14F-4D97-AF65-F5344CB8AC3E}">
        <p14:creationId xmlns:p14="http://schemas.microsoft.com/office/powerpoint/2010/main" val="1705636532"/>
      </p:ext>
    </p:extLst>
  </p:cSld>
  <p:clrMap bg1="dk1" tx1="lt1" bg2="dk2" tx2="lt2" accent1="accent1" accent2="accent2" accent3="accent3" accent4="accent4" accent5="accent5" accent6="accent6" hlink="hlink" folHlink="folHlink"/>
  <p:sldLayoutIdLst>
    <p:sldLayoutId id="2147483669" r:id="rId1"/>
  </p:sldLayoutIdLst>
  <p:transition spd="med"/>
  <p:hf hdr="0" ftr="0" dt="0"/>
  <p:txStyles>
    <p:titleStyle>
      <a:lvl1pPr marL="0" marR="0" indent="0" algn="l" defTabSz="584200"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j-lt"/>
          <a:ea typeface="+mj-ea"/>
          <a:cs typeface="+mj-cs"/>
          <a:sym typeface="Cooper Hewitt"/>
        </a:defRPr>
      </a:lvl1pPr>
      <a:lvl2pPr marL="0" marR="0" indent="228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2pPr>
      <a:lvl3pPr marL="0" marR="0" indent="457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3pPr>
      <a:lvl4pPr marL="0" marR="0" indent="685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4pPr>
      <a:lvl5pPr marL="0" marR="0" indent="9144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5pPr>
      <a:lvl6pPr marL="0" marR="0" indent="11430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6pPr>
      <a:lvl7pPr marL="0" marR="0" indent="1371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7pPr>
      <a:lvl8pPr marL="0" marR="0" indent="1600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8pPr>
      <a:lvl9pPr marL="0" marR="0" indent="1828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9pPr>
    </p:titleStyle>
    <p:bodyStyle>
      <a:lvl1pPr marL="0" marR="0" indent="0" algn="l" defTabSz="584200" rtl="0" latinLnBrk="0">
        <a:lnSpc>
          <a:spcPct val="100000"/>
        </a:lnSpc>
        <a:spcBef>
          <a:spcPts val="4200"/>
        </a:spcBef>
        <a:spcAft>
          <a:spcPts val="0"/>
        </a:spcAft>
        <a:buClrTx/>
        <a:buSzPct val="145000"/>
        <a:buFontTx/>
        <a:buNone/>
        <a:tabLst/>
        <a:defRPr sz="4400" b="1" i="0" u="none" strike="noStrike" cap="none" spc="0" baseline="0">
          <a:ln>
            <a:noFill/>
          </a:ln>
          <a:solidFill>
            <a:srgbClr val="FFFFFF"/>
          </a:solidFill>
          <a:uFillTx/>
          <a:latin typeface="Helvetica"/>
          <a:ea typeface="Helvetica Neue"/>
          <a:cs typeface="Helvetica"/>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1778000" marR="0" indent="0" algn="l" defTabSz="584200" rtl="0" latinLnBrk="0">
        <a:lnSpc>
          <a:spcPct val="100000"/>
        </a:lnSpc>
        <a:spcBef>
          <a:spcPts val="4200"/>
        </a:spcBef>
        <a:spcAft>
          <a:spcPts val="0"/>
        </a:spcAft>
        <a:buClrTx/>
        <a:buSzPct val="145000"/>
        <a:buFontTx/>
        <a:buNone/>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Foliennummer"/>
          <p:cNvSpPr txBox="1">
            <a:spLocks noGrp="1"/>
          </p:cNvSpPr>
          <p:nvPr>
            <p:ph type="sldNum" sz="quarter" idx="2"/>
          </p:nvPr>
        </p:nvSpPr>
        <p:spPr>
          <a:xfrm>
            <a:off x="474484" y="8925015"/>
            <a:ext cx="512761" cy="348813"/>
          </a:xfrm>
          <a:prstGeom prst="rect">
            <a:avLst/>
          </a:prstGeom>
          <a:ln w="12700">
            <a:miter lim="400000"/>
          </a:ln>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fld id="{86CB4B4D-7CA3-9044-876B-883B54F8677D}" type="slidenum">
              <a:t>‹Nr.›</a:t>
            </a:fld>
            <a:endParaRPr/>
          </a:p>
        </p:txBody>
      </p:sp>
      <p:sp>
        <p:nvSpPr>
          <p:cNvPr id="5" name="/ 45"/>
          <p:cNvSpPr txBox="1"/>
          <p:nvPr/>
        </p:nvSpPr>
        <p:spPr>
          <a:xfrm>
            <a:off x="955043" y="8925015"/>
            <a:ext cx="444833" cy="3488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r">
              <a:defRPr sz="1600" b="0">
                <a:solidFill>
                  <a:srgbClr val="40474D"/>
                </a:solidFill>
                <a:latin typeface="CooperHewitt-Medium"/>
                <a:ea typeface="CooperHewitt-Medium"/>
                <a:cs typeface="CooperHewitt-Medium"/>
                <a:sym typeface="CooperHewitt-Medium"/>
              </a:defRPr>
            </a:lvl1pPr>
          </a:lstStyle>
          <a:p>
            <a:r>
              <a:t>/ 45</a:t>
            </a:r>
          </a:p>
        </p:txBody>
      </p:sp>
      <p:pic>
        <p:nvPicPr>
          <p:cNvPr id="8" name="Bild 7"/>
          <p:cNvPicPr>
            <a:picLocks noChangeAspect="1"/>
          </p:cNvPicPr>
          <p:nvPr userDrawn="1"/>
        </p:nvPicPr>
        <p:blipFill>
          <a:blip r:embed="rId16"/>
          <a:stretch>
            <a:fillRect/>
          </a:stretch>
        </p:blipFill>
        <p:spPr>
          <a:xfrm>
            <a:off x="0" y="-17929"/>
            <a:ext cx="13004800" cy="165100"/>
          </a:xfrm>
          <a:prstGeom prst="rect">
            <a:avLst/>
          </a:prstGeom>
        </p:spPr>
      </p:pic>
      <p:pic>
        <p:nvPicPr>
          <p:cNvPr id="10" name="Bild 9"/>
          <p:cNvPicPr>
            <a:picLocks noChangeAspect="1"/>
          </p:cNvPicPr>
          <p:nvPr userDrawn="1"/>
        </p:nvPicPr>
        <p:blipFill>
          <a:blip r:embed="rId17"/>
          <a:stretch>
            <a:fillRect/>
          </a:stretch>
        </p:blipFill>
        <p:spPr>
          <a:xfrm>
            <a:off x="11508441" y="8251266"/>
            <a:ext cx="889000" cy="889000"/>
          </a:xfrm>
          <a:prstGeom prst="rect">
            <a:avLst/>
          </a:prstGeom>
        </p:spPr>
      </p:pic>
      <p:sp>
        <p:nvSpPr>
          <p:cNvPr id="3" name="Textfeld 2"/>
          <p:cNvSpPr txBox="1"/>
          <p:nvPr userDrawn="1"/>
        </p:nvSpPr>
        <p:spPr>
          <a:xfrm>
            <a:off x="389467" y="8882638"/>
            <a:ext cx="1303867" cy="471924"/>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de-DE"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51" r:id="rId3"/>
    <p:sldLayoutId id="2147483678" r:id="rId4"/>
    <p:sldLayoutId id="2147483673" r:id="rId5"/>
    <p:sldLayoutId id="2147483672" r:id="rId6"/>
    <p:sldLayoutId id="2147483674" r:id="rId7"/>
    <p:sldLayoutId id="2147483654" r:id="rId8"/>
    <p:sldLayoutId id="2147483664" r:id="rId9"/>
    <p:sldLayoutId id="2147483665" r:id="rId10"/>
    <p:sldLayoutId id="2147483675" r:id="rId11"/>
    <p:sldLayoutId id="2147483667" r:id="rId12"/>
    <p:sldLayoutId id="2147483656" r:id="rId13"/>
    <p:sldLayoutId id="2147483653" r:id="rId14"/>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1pPr>
      <a:lvl2pPr marL="0" marR="0" indent="228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2pPr>
      <a:lvl3pPr marL="0" marR="0" indent="457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3pPr>
      <a:lvl4pPr marL="0" marR="0" indent="685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4pPr>
      <a:lvl5pPr marL="0" marR="0" indent="9144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5pPr>
      <a:lvl6pPr marL="0" marR="0" indent="11430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6pPr>
      <a:lvl7pPr marL="0" marR="0" indent="13716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7pPr>
      <a:lvl8pPr marL="0" marR="0" indent="16002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8pPr>
      <a:lvl9pPr marL="0" marR="0" indent="1828800" algn="ctr" defTabSz="584200" rtl="0" latinLnBrk="0">
        <a:lnSpc>
          <a:spcPct val="100000"/>
        </a:lnSpc>
        <a:spcBef>
          <a:spcPts val="0"/>
        </a:spcBef>
        <a:spcAft>
          <a:spcPts val="0"/>
        </a:spcAft>
        <a:buClrTx/>
        <a:buSzTx/>
        <a:buFontTx/>
        <a:buNone/>
        <a:tabLst/>
        <a:defRPr sz="8000" b="1" i="0" u="none" strike="noStrike" cap="none" spc="0" baseline="0">
          <a:ln>
            <a:noFill/>
          </a:ln>
          <a:solidFill>
            <a:srgbClr val="FFFFFF"/>
          </a:solidFill>
          <a:uFillTx/>
          <a:latin typeface="+mj-lt"/>
          <a:ea typeface="+mj-ea"/>
          <a:cs typeface="+mj-cs"/>
          <a:sym typeface="Cooper Hewitt"/>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595959"/>
          </a:solidFill>
          <a:uFillTx/>
          <a:latin typeface="Helvetica"/>
          <a:ea typeface="Helvetica Neue"/>
          <a:cs typeface="Helvetica"/>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ooperHewitt-Medium"/>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06717" y="1410899"/>
            <a:ext cx="12520017" cy="735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Rechteck 14"/>
          <p:cNvSpPr/>
          <p:nvPr userDrawn="1"/>
        </p:nvSpPr>
        <p:spPr>
          <a:xfrm>
            <a:off x="173850" y="1170583"/>
            <a:ext cx="11330655" cy="25600"/>
          </a:xfrm>
          <a:prstGeom prst="rect">
            <a:avLst/>
          </a:prstGeom>
          <a:gradFill flip="none" rotWithShape="1">
            <a:gsLst>
              <a:gs pos="0">
                <a:schemeClr val="accent1"/>
              </a:gs>
              <a:gs pos="80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413" dirty="0"/>
          </a:p>
        </p:txBody>
      </p:sp>
      <p:sp>
        <p:nvSpPr>
          <p:cNvPr id="7" name="Rechteck 6"/>
          <p:cNvSpPr/>
          <p:nvPr/>
        </p:nvSpPr>
        <p:spPr>
          <a:xfrm>
            <a:off x="173850" y="9326800"/>
            <a:ext cx="11330655" cy="20480"/>
          </a:xfrm>
          <a:prstGeom prst="rect">
            <a:avLst/>
          </a:prstGeom>
          <a:gradFill flip="none" rotWithShape="1">
            <a:gsLst>
              <a:gs pos="0">
                <a:schemeClr val="accent1"/>
              </a:gs>
              <a:gs pos="80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413" dirty="0"/>
          </a:p>
        </p:txBody>
      </p:sp>
      <p:pic>
        <p:nvPicPr>
          <p:cNvPr id="6" name="Bild 7">
            <a:extLst>
              <a:ext uri="{FF2B5EF4-FFF2-40B4-BE49-F238E27FC236}">
                <a16:creationId xmlns:a16="http://schemas.microsoft.com/office/drawing/2014/main" xmlns="" id="{C4E2832B-CEC9-4DB8-B3B6-AB49FED79136}"/>
              </a:ext>
            </a:extLst>
          </p:cNvPr>
          <p:cNvPicPr>
            <a:picLocks noChangeAspect="1"/>
          </p:cNvPicPr>
          <p:nvPr userDrawn="1"/>
        </p:nvPicPr>
        <p:blipFill>
          <a:blip r:embed="rId9"/>
          <a:stretch>
            <a:fillRect/>
          </a:stretch>
        </p:blipFill>
        <p:spPr>
          <a:xfrm>
            <a:off x="0" y="-17929"/>
            <a:ext cx="13004800" cy="165100"/>
          </a:xfrm>
          <a:prstGeom prst="rect">
            <a:avLst/>
          </a:prstGeom>
        </p:spPr>
      </p:pic>
    </p:spTree>
    <p:extLst>
      <p:ext uri="{BB962C8B-B14F-4D97-AF65-F5344CB8AC3E}">
        <p14:creationId xmlns:p14="http://schemas.microsoft.com/office/powerpoint/2010/main" val="171297067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hf hdr="0"/>
  <p:txStyles>
    <p:titleStyle>
      <a:lvl1pPr algn="l" rtl="0" eaLnBrk="1" fontAlgn="base" hangingPunct="1">
        <a:spcBef>
          <a:spcPct val="0"/>
        </a:spcBef>
        <a:spcAft>
          <a:spcPct val="0"/>
        </a:spcAft>
        <a:defRPr sz="3413" b="1">
          <a:solidFill>
            <a:srgbClr val="23A092"/>
          </a:solidFill>
          <a:latin typeface="+mj-lt"/>
          <a:ea typeface="+mj-ea"/>
          <a:cs typeface="+mj-cs"/>
        </a:defRPr>
      </a:lvl1pPr>
      <a:lvl2pPr algn="r" rtl="0" eaLnBrk="1" fontAlgn="base" hangingPunct="1">
        <a:spcBef>
          <a:spcPct val="0"/>
        </a:spcBef>
        <a:spcAft>
          <a:spcPct val="0"/>
        </a:spcAft>
        <a:defRPr sz="4267">
          <a:solidFill>
            <a:schemeClr val="tx1"/>
          </a:solidFill>
          <a:latin typeface="Arial" charset="0"/>
        </a:defRPr>
      </a:lvl2pPr>
      <a:lvl3pPr algn="r" rtl="0" eaLnBrk="1" fontAlgn="base" hangingPunct="1">
        <a:spcBef>
          <a:spcPct val="0"/>
        </a:spcBef>
        <a:spcAft>
          <a:spcPct val="0"/>
        </a:spcAft>
        <a:defRPr sz="4267">
          <a:solidFill>
            <a:schemeClr val="tx1"/>
          </a:solidFill>
          <a:latin typeface="Arial" charset="0"/>
        </a:defRPr>
      </a:lvl3pPr>
      <a:lvl4pPr algn="r" rtl="0" eaLnBrk="1" fontAlgn="base" hangingPunct="1">
        <a:spcBef>
          <a:spcPct val="0"/>
        </a:spcBef>
        <a:spcAft>
          <a:spcPct val="0"/>
        </a:spcAft>
        <a:defRPr sz="4267">
          <a:solidFill>
            <a:schemeClr val="tx1"/>
          </a:solidFill>
          <a:latin typeface="Arial" charset="0"/>
        </a:defRPr>
      </a:lvl4pPr>
      <a:lvl5pPr algn="r" rtl="0" eaLnBrk="1" fontAlgn="base" hangingPunct="1">
        <a:spcBef>
          <a:spcPct val="0"/>
        </a:spcBef>
        <a:spcAft>
          <a:spcPct val="0"/>
        </a:spcAft>
        <a:defRPr sz="4267">
          <a:solidFill>
            <a:schemeClr val="tx1"/>
          </a:solidFill>
          <a:latin typeface="Arial" charset="0"/>
        </a:defRPr>
      </a:lvl5pPr>
      <a:lvl6pPr marL="650230" algn="r" rtl="0" eaLnBrk="1" fontAlgn="base" hangingPunct="1">
        <a:spcBef>
          <a:spcPct val="0"/>
        </a:spcBef>
        <a:spcAft>
          <a:spcPct val="0"/>
        </a:spcAft>
        <a:defRPr sz="4267">
          <a:solidFill>
            <a:schemeClr val="tx1"/>
          </a:solidFill>
          <a:latin typeface="Arial" charset="0"/>
        </a:defRPr>
      </a:lvl6pPr>
      <a:lvl7pPr marL="1300460" algn="r" rtl="0" eaLnBrk="1" fontAlgn="base" hangingPunct="1">
        <a:spcBef>
          <a:spcPct val="0"/>
        </a:spcBef>
        <a:spcAft>
          <a:spcPct val="0"/>
        </a:spcAft>
        <a:defRPr sz="4267">
          <a:solidFill>
            <a:schemeClr val="tx1"/>
          </a:solidFill>
          <a:latin typeface="Arial" charset="0"/>
        </a:defRPr>
      </a:lvl7pPr>
      <a:lvl8pPr marL="1950690" algn="r" rtl="0" eaLnBrk="1" fontAlgn="base" hangingPunct="1">
        <a:spcBef>
          <a:spcPct val="0"/>
        </a:spcBef>
        <a:spcAft>
          <a:spcPct val="0"/>
        </a:spcAft>
        <a:defRPr sz="4267">
          <a:solidFill>
            <a:schemeClr val="tx1"/>
          </a:solidFill>
          <a:latin typeface="Arial" charset="0"/>
        </a:defRPr>
      </a:lvl8pPr>
      <a:lvl9pPr marL="2600919" algn="r" rtl="0" eaLnBrk="1" fontAlgn="base" hangingPunct="1">
        <a:spcBef>
          <a:spcPct val="0"/>
        </a:spcBef>
        <a:spcAft>
          <a:spcPct val="0"/>
        </a:spcAft>
        <a:defRPr sz="4267">
          <a:solidFill>
            <a:schemeClr val="tx1"/>
          </a:solidFill>
          <a:latin typeface="Arial" charset="0"/>
        </a:defRPr>
      </a:lvl9pPr>
    </p:titleStyle>
    <p:bodyStyle>
      <a:lvl1pPr marL="487672" indent="-487672" algn="l" rtl="0" eaLnBrk="1" fontAlgn="base" hangingPunct="1">
        <a:spcBef>
          <a:spcPct val="20000"/>
        </a:spcBef>
        <a:spcAft>
          <a:spcPct val="0"/>
        </a:spcAft>
        <a:buChar char="-"/>
        <a:defRPr sz="3129">
          <a:solidFill>
            <a:schemeClr val="tx1"/>
          </a:solidFill>
          <a:latin typeface="+mn-lt"/>
          <a:ea typeface="+mn-ea"/>
          <a:cs typeface="+mn-cs"/>
        </a:defRPr>
      </a:lvl1pPr>
      <a:lvl2pPr marL="1056623" indent="-406394" algn="l" rtl="0" eaLnBrk="1" fontAlgn="base" hangingPunct="1">
        <a:spcBef>
          <a:spcPct val="20000"/>
        </a:spcBef>
        <a:spcAft>
          <a:spcPct val="0"/>
        </a:spcAft>
        <a:buChar char="+"/>
        <a:defRPr sz="2844">
          <a:solidFill>
            <a:schemeClr val="tx1"/>
          </a:solidFill>
          <a:latin typeface="+mn-lt"/>
        </a:defRPr>
      </a:lvl2pPr>
      <a:lvl3pPr marL="1625575" indent="-325115" algn="l" rtl="0" eaLnBrk="1" fontAlgn="base" hangingPunct="1">
        <a:spcBef>
          <a:spcPct val="20000"/>
        </a:spcBef>
        <a:spcAft>
          <a:spcPct val="0"/>
        </a:spcAft>
        <a:buChar char="•"/>
        <a:defRPr>
          <a:solidFill>
            <a:schemeClr val="tx1"/>
          </a:solidFill>
          <a:latin typeface="+mn-lt"/>
        </a:defRPr>
      </a:lvl3pPr>
      <a:lvl4pPr marL="2275804" indent="-325115" algn="l" rtl="0" eaLnBrk="1" fontAlgn="base" hangingPunct="1">
        <a:spcBef>
          <a:spcPct val="20000"/>
        </a:spcBef>
        <a:spcAft>
          <a:spcPct val="0"/>
        </a:spcAft>
        <a:buFont typeface="Wingdings" pitchFamily="2" charset="2"/>
        <a:buChar char="Ø"/>
        <a:defRPr sz="2276">
          <a:solidFill>
            <a:schemeClr val="tx1"/>
          </a:solidFill>
          <a:latin typeface="+mn-lt"/>
        </a:defRPr>
      </a:lvl4pPr>
      <a:lvl5pPr marL="2926034" indent="-325115" algn="l" rtl="0" eaLnBrk="1" fontAlgn="base" hangingPunct="1">
        <a:spcBef>
          <a:spcPct val="20000"/>
        </a:spcBef>
        <a:spcAft>
          <a:spcPct val="0"/>
        </a:spcAft>
        <a:buChar char="o"/>
        <a:defRPr sz="1991">
          <a:solidFill>
            <a:schemeClr val="tx1"/>
          </a:solidFill>
          <a:latin typeface="+mn-lt"/>
        </a:defRPr>
      </a:lvl5pPr>
      <a:lvl6pPr marL="3576264" indent="-325115" algn="l" rtl="0" eaLnBrk="1" fontAlgn="base" hangingPunct="1">
        <a:spcBef>
          <a:spcPct val="20000"/>
        </a:spcBef>
        <a:spcAft>
          <a:spcPct val="0"/>
        </a:spcAft>
        <a:buChar char="o"/>
        <a:defRPr sz="1991">
          <a:solidFill>
            <a:schemeClr val="tx1"/>
          </a:solidFill>
          <a:latin typeface="+mn-lt"/>
        </a:defRPr>
      </a:lvl6pPr>
      <a:lvl7pPr marL="4226494" indent="-325115" algn="l" rtl="0" eaLnBrk="1" fontAlgn="base" hangingPunct="1">
        <a:spcBef>
          <a:spcPct val="20000"/>
        </a:spcBef>
        <a:spcAft>
          <a:spcPct val="0"/>
        </a:spcAft>
        <a:buChar char="o"/>
        <a:defRPr sz="1991">
          <a:solidFill>
            <a:schemeClr val="tx1"/>
          </a:solidFill>
          <a:latin typeface="+mn-lt"/>
        </a:defRPr>
      </a:lvl7pPr>
      <a:lvl8pPr marL="4876724" indent="-325115" algn="l" rtl="0" eaLnBrk="1" fontAlgn="base" hangingPunct="1">
        <a:spcBef>
          <a:spcPct val="20000"/>
        </a:spcBef>
        <a:spcAft>
          <a:spcPct val="0"/>
        </a:spcAft>
        <a:buChar char="o"/>
        <a:defRPr sz="1991">
          <a:solidFill>
            <a:schemeClr val="tx1"/>
          </a:solidFill>
          <a:latin typeface="+mn-lt"/>
        </a:defRPr>
      </a:lvl8pPr>
      <a:lvl9pPr marL="5526954" indent="-325115" algn="l" rtl="0" eaLnBrk="1" fontAlgn="base" hangingPunct="1">
        <a:spcBef>
          <a:spcPct val="20000"/>
        </a:spcBef>
        <a:spcAft>
          <a:spcPct val="0"/>
        </a:spcAft>
        <a:buChar char="o"/>
        <a:defRPr sz="1991">
          <a:solidFill>
            <a:schemeClr val="tx1"/>
          </a:solidFill>
          <a:latin typeface="+mn-lt"/>
        </a:defRPr>
      </a:lvl9pPr>
    </p:bodyStyle>
    <p:otherStyle>
      <a:defPPr>
        <a:defRPr lang="de-DE"/>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http://www.uwestrass.de/feedback.gif"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ogo_DHSH_Text_Extra_Lange_RGB.jpg" descr="Logo_DHSH_Text_Extra_Lange_RGB.jpg"/>
          <p:cNvPicPr>
            <a:picLocks noChangeAspect="1"/>
          </p:cNvPicPr>
          <p:nvPr/>
        </p:nvPicPr>
        <p:blipFill>
          <a:blip r:embed="rId2"/>
          <a:stretch>
            <a:fillRect/>
          </a:stretch>
        </p:blipFill>
        <p:spPr>
          <a:xfrm>
            <a:off x="2353733" y="2573816"/>
            <a:ext cx="8297334" cy="2638191"/>
          </a:xfrm>
          <a:prstGeom prst="rect">
            <a:avLst/>
          </a:prstGeom>
          <a:ln w="12700">
            <a:miter lim="400000"/>
          </a:ln>
        </p:spPr>
      </p:pic>
    </p:spTree>
    <p:extLst>
      <p:ext uri="{BB962C8B-B14F-4D97-AF65-F5344CB8AC3E}">
        <p14:creationId xmlns:p14="http://schemas.microsoft.com/office/powerpoint/2010/main" val="299964231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10</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71063F4D-9A27-4629-8861-AB636E5F5C2E}"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Inhaltsplatzhalter 4"/>
          <p:cNvSpPr>
            <a:spLocks noGrp="1"/>
          </p:cNvSpPr>
          <p:nvPr>
            <p:ph idx="1"/>
          </p:nvPr>
        </p:nvSpPr>
        <p:spPr/>
        <p:txBody>
          <a:bodyPr/>
          <a:lstStyle/>
          <a:p>
            <a:pPr marL="487672" lvl="1" indent="-487672" algn="l">
              <a:buSzPct val="100000"/>
              <a:buFont typeface="+mj-lt"/>
              <a:buAutoNum type="arabicPeriod" startAt="3"/>
            </a:pPr>
            <a:r>
              <a:rPr lang="de-DE" b="1" dirty="0">
                <a:solidFill>
                  <a:schemeClr val="accent1"/>
                </a:solidFill>
              </a:rPr>
              <a:t>Kontrolle von Informations- und Kommunikationskanälen: </a:t>
            </a:r>
            <a:r>
              <a:rPr lang="de-DE" dirty="0"/>
              <a:t>Schafft in einer Organisation ebenfalls Macht, da eine angemessene Aufgabenerledigung ohne die richtigen Informationen kaum zu gewährleisten ist. Die Weitergabe wichtiger Informationen ist vor allem ein zentrales Machtmittel von „</a:t>
            </a:r>
            <a:r>
              <a:rPr lang="de-DE"/>
              <a:t>Untergebenen“.</a:t>
            </a:r>
            <a:endParaRPr lang="de-DE" dirty="0"/>
          </a:p>
          <a:p>
            <a:pPr marL="487672" lvl="1" indent="-487672" algn="l">
              <a:buSzPct val="100000"/>
              <a:buFont typeface="+mj-lt"/>
              <a:buAutoNum type="arabicPeriod" startAt="3"/>
            </a:pPr>
            <a:r>
              <a:rPr lang="de-DE" b="1" dirty="0">
                <a:solidFill>
                  <a:schemeClr val="accent1"/>
                </a:solidFill>
              </a:rPr>
              <a:t>Benutzung organisatorischer Regeln:</a:t>
            </a:r>
            <a:r>
              <a:rPr lang="de-DE" dirty="0"/>
              <a:t> Sie kann als Antwort der Organisationsleitung auf das durch die drei anderen Machtquellen gestellte Problem angesehen werden. Im Prinzip sollen die Organisationsregeln die Ungewissheitsquellen ausschalten, aber das gelingt ihnen nie vollständig und damit schaffen sie neue </a:t>
            </a:r>
            <a:r>
              <a:rPr lang="de-DE"/>
              <a:t>Ungewissheitszonen.</a:t>
            </a:r>
            <a:endParaRPr lang="de-DE" dirty="0"/>
          </a:p>
          <a:p>
            <a:pPr lvl="1"/>
            <a:endParaRPr lang="de-DE" dirty="0"/>
          </a:p>
        </p:txBody>
      </p:sp>
      <p:sp>
        <p:nvSpPr>
          <p:cNvPr id="6" name="Titel 5"/>
          <p:cNvSpPr>
            <a:spLocks noGrp="1"/>
          </p:cNvSpPr>
          <p:nvPr>
            <p:ph type="title"/>
          </p:nvPr>
        </p:nvSpPr>
        <p:spPr/>
        <p:txBody>
          <a:bodyPr/>
          <a:lstStyle/>
          <a:p>
            <a:r>
              <a:rPr lang="de-DE" dirty="0"/>
              <a:t>Macht: Kommunikative Konstruktion von Beziehungen</a:t>
            </a:r>
          </a:p>
        </p:txBody>
      </p:sp>
      <p:sp>
        <p:nvSpPr>
          <p:cNvPr id="7" name="Textplatzhalter 6"/>
          <p:cNvSpPr>
            <a:spLocks noGrp="1"/>
          </p:cNvSpPr>
          <p:nvPr>
            <p:ph type="body" sz="quarter" idx="13"/>
          </p:nvPr>
        </p:nvSpPr>
        <p:spPr/>
        <p:txBody>
          <a:bodyPr/>
          <a:lstStyle/>
          <a:p>
            <a:r>
              <a:rPr lang="de-DE" dirty="0"/>
              <a:t>Macht als Beschreibung einer Führungsbeziehung</a:t>
            </a:r>
          </a:p>
        </p:txBody>
      </p:sp>
    </p:spTree>
    <p:extLst>
      <p:ext uri="{BB962C8B-B14F-4D97-AF65-F5344CB8AC3E}">
        <p14:creationId xmlns:p14="http://schemas.microsoft.com/office/powerpoint/2010/main" val="2191310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11</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67AAAB5C-320E-4E00-B1A5-ABB6B59582E9}"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Inhaltsplatzhalter 4"/>
          <p:cNvSpPr>
            <a:spLocks noGrp="1"/>
          </p:cNvSpPr>
          <p:nvPr>
            <p:ph idx="1"/>
          </p:nvPr>
        </p:nvSpPr>
        <p:spPr/>
        <p:txBody>
          <a:bodyPr/>
          <a:lstStyle/>
          <a:p>
            <a:r>
              <a:rPr lang="de-DE" dirty="0"/>
              <a:t>Nicht die „objektive Güte“ eines Arguments zählt</a:t>
            </a:r>
          </a:p>
          <a:p>
            <a:pPr lvl="2"/>
            <a:r>
              <a:rPr lang="de-DE" dirty="0"/>
              <a:t>sondern der Wert, den die Gegenpartei ihm zubilligt.</a:t>
            </a:r>
          </a:p>
          <a:p>
            <a:pPr lvl="2"/>
            <a:r>
              <a:rPr lang="de-DE" dirty="0"/>
              <a:t>Informationsasymmetrie ist nämlich Grundlage jeder Verhandlungsposition.</a:t>
            </a:r>
          </a:p>
          <a:p>
            <a:pPr lvl="2"/>
            <a:r>
              <a:rPr lang="de-DE" dirty="0"/>
              <a:t>Die Asymmetrie kann offensichtlich und überprüfbar sein, um zu wirken, sie kann aber auch (nicht </a:t>
            </a:r>
            <a:r>
              <a:rPr lang="de-DE"/>
              <a:t>überprüfbar!) </a:t>
            </a:r>
            <a:r>
              <a:rPr lang="de-DE" dirty="0"/>
              <a:t>„konstruiert“ werden.</a:t>
            </a:r>
          </a:p>
          <a:p>
            <a:pPr lvl="2"/>
            <a:r>
              <a:rPr lang="de-DE" dirty="0"/>
              <a:t>Je stärker das Argument eine Unsicherheitszone kontrolliert,</a:t>
            </a:r>
            <a:br>
              <a:rPr lang="de-DE" dirty="0"/>
            </a:br>
            <a:r>
              <a:rPr lang="de-DE" dirty="0"/>
              <a:t>desto schwieriger die Zurückweisung des Arguments.</a:t>
            </a:r>
          </a:p>
          <a:p>
            <a:pPr lvl="2"/>
            <a:r>
              <a:rPr lang="de-DE" dirty="0"/>
              <a:t>Eigentlich schwache (oder </a:t>
            </a:r>
            <a:r>
              <a:rPr lang="de-DE"/>
              <a:t>falsche!) </a:t>
            </a:r>
            <a:r>
              <a:rPr lang="de-DE" dirty="0"/>
              <a:t>Argumente können so den Ausschlag geben.</a:t>
            </a:r>
          </a:p>
          <a:p>
            <a:endParaRPr lang="de-DE" dirty="0"/>
          </a:p>
        </p:txBody>
      </p:sp>
      <p:sp>
        <p:nvSpPr>
          <p:cNvPr id="6" name="Titel 5"/>
          <p:cNvSpPr>
            <a:spLocks noGrp="1"/>
          </p:cNvSpPr>
          <p:nvPr>
            <p:ph type="title"/>
          </p:nvPr>
        </p:nvSpPr>
        <p:spPr/>
        <p:txBody>
          <a:bodyPr/>
          <a:lstStyle/>
          <a:p>
            <a:r>
              <a:rPr lang="de-DE" dirty="0"/>
              <a:t>Macht: Kommunikative Konstruktion von Beziehungen</a:t>
            </a:r>
          </a:p>
        </p:txBody>
      </p:sp>
      <p:sp>
        <p:nvSpPr>
          <p:cNvPr id="7" name="Textplatzhalter 6"/>
          <p:cNvSpPr>
            <a:spLocks noGrp="1"/>
          </p:cNvSpPr>
          <p:nvPr>
            <p:ph type="body" sz="quarter" idx="13"/>
          </p:nvPr>
        </p:nvSpPr>
        <p:spPr/>
        <p:txBody>
          <a:bodyPr/>
          <a:lstStyle/>
          <a:p>
            <a:r>
              <a:rPr lang="de-DE" dirty="0"/>
              <a:t>Macht als Beschreibung einer Führungsbeziehung</a:t>
            </a:r>
          </a:p>
        </p:txBody>
      </p:sp>
    </p:spTree>
    <p:extLst>
      <p:ext uri="{BB962C8B-B14F-4D97-AF65-F5344CB8AC3E}">
        <p14:creationId xmlns:p14="http://schemas.microsoft.com/office/powerpoint/2010/main" val="1295871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DE" dirty="0"/>
              <a:t>Management </a:t>
            </a:r>
            <a:r>
              <a:rPr lang="de-DE" dirty="0" err="1"/>
              <a:t>by</a:t>
            </a:r>
            <a:r>
              <a:rPr lang="de-DE" dirty="0"/>
              <a:t> </a:t>
            </a:r>
            <a:r>
              <a:rPr lang="de-DE" dirty="0" err="1"/>
              <a:t>Objectives</a:t>
            </a:r>
            <a:r>
              <a:rPr lang="de-DE" dirty="0"/>
              <a:t> (</a:t>
            </a:r>
            <a:r>
              <a:rPr lang="de-DE" dirty="0" err="1"/>
              <a:t>MbO</a:t>
            </a:r>
            <a:r>
              <a:rPr lang="de-DE" dirty="0"/>
              <a:t>) – Zielvereinbarungsgespräche</a:t>
            </a:r>
          </a:p>
          <a:p>
            <a:endParaRPr lang="de-DE" dirty="0"/>
          </a:p>
        </p:txBody>
      </p:sp>
      <p:sp>
        <p:nvSpPr>
          <p:cNvPr id="3" name="Inhaltsplatzhalter 2"/>
          <p:cNvSpPr>
            <a:spLocks noGrp="1"/>
          </p:cNvSpPr>
          <p:nvPr>
            <p:ph idx="1"/>
          </p:nvPr>
        </p:nvSpPr>
        <p:spPr/>
        <p:txBody>
          <a:bodyPr/>
          <a:lstStyle/>
          <a:p>
            <a:r>
              <a:rPr lang="de-DE" dirty="0"/>
              <a:t>Kommunikation</a:t>
            </a:r>
          </a:p>
        </p:txBody>
      </p:sp>
    </p:spTree>
    <p:extLst>
      <p:ext uri="{BB962C8B-B14F-4D97-AF65-F5344CB8AC3E}">
        <p14:creationId xmlns:p14="http://schemas.microsoft.com/office/powerpoint/2010/main" val="352501848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0"/>
          </p:nvPr>
        </p:nvSpPr>
        <p:spPr/>
        <p:txBody>
          <a:bodyPr/>
          <a:lstStyle/>
          <a:p>
            <a:pPr defTabSz="1300460" fontAlgn="base" hangingPunct="1">
              <a:spcBef>
                <a:spcPct val="0"/>
              </a:spcBef>
              <a:spcAft>
                <a:spcPct val="0"/>
              </a:spcAft>
              <a:defRPr/>
            </a:pPr>
            <a:fld id="{7E2DE61B-DD34-43B0-9619-7BFD3FCFE721}" type="slidenum">
              <a:rPr lang="de-DE" b="0" kern="1200">
                <a:solidFill>
                  <a:srgbClr val="717D87"/>
                </a:solidFill>
                <a:latin typeface="Arial" charset="0"/>
                <a:ea typeface="+mn-ea"/>
                <a:cs typeface="+mn-cs"/>
              </a:rPr>
              <a:pPr defTabSz="1300460" fontAlgn="base" hangingPunct="1">
                <a:spcBef>
                  <a:spcPct val="0"/>
                </a:spcBef>
                <a:spcAft>
                  <a:spcPct val="0"/>
                </a:spcAft>
                <a:defRPr/>
              </a:pPr>
              <a:t>13</a:t>
            </a:fld>
            <a:endParaRPr lang="de-DE" b="0" kern="1200">
              <a:solidFill>
                <a:srgbClr val="717D87"/>
              </a:solidFill>
              <a:latin typeface="Arial" charset="0"/>
              <a:ea typeface="+mn-ea"/>
              <a:cs typeface="+mn-cs"/>
            </a:endParaRPr>
          </a:p>
        </p:txBody>
      </p:sp>
      <p:sp>
        <p:nvSpPr>
          <p:cNvPr id="6" name="Fußzeilenplatzhalter 5"/>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5" name="Datumsplatzhalter 4"/>
          <p:cNvSpPr>
            <a:spLocks noGrp="1"/>
          </p:cNvSpPr>
          <p:nvPr>
            <p:ph type="dt" sz="half" idx="12"/>
          </p:nvPr>
        </p:nvSpPr>
        <p:spPr/>
        <p:txBody>
          <a:bodyPr/>
          <a:lstStyle/>
          <a:p>
            <a:pPr algn="l" defTabSz="1300460" fontAlgn="base" hangingPunct="1">
              <a:spcBef>
                <a:spcPct val="0"/>
              </a:spcBef>
              <a:spcAft>
                <a:spcPct val="0"/>
              </a:spcAft>
              <a:defRPr/>
            </a:pPr>
            <a:fld id="{A11E30D4-F9C2-451D-9DC8-EBA26DB0FECB}"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a:solidFill>
                <a:srgbClr val="717D87"/>
              </a:solidFill>
              <a:latin typeface="Arial" charset="0"/>
              <a:ea typeface="+mn-ea"/>
              <a:cs typeface="+mn-cs"/>
            </a:endParaRPr>
          </a:p>
        </p:txBody>
      </p:sp>
      <p:sp>
        <p:nvSpPr>
          <p:cNvPr id="2" name="Inhaltsplatzhalter 1"/>
          <p:cNvSpPr>
            <a:spLocks noGrp="1"/>
          </p:cNvSpPr>
          <p:nvPr>
            <p:ph idx="1"/>
          </p:nvPr>
        </p:nvSpPr>
        <p:spPr/>
        <p:txBody>
          <a:bodyPr/>
          <a:lstStyle/>
          <a:p>
            <a:pPr lvl="1"/>
            <a:r>
              <a:rPr lang="de-DE" dirty="0" err="1"/>
              <a:t>MbO</a:t>
            </a:r>
            <a:r>
              <a:rPr lang="de-DE" dirty="0"/>
              <a:t> beruht auf dem Führen durch Zielvereinbarung. Das heißt, die Führungskraft vereinbart gemeinsam mit ihren Mitarbeitern in regelmäßigen Abständen (z.B. immer Anfang des Jahres) Aufgabenziele und Ziele zur persönlichen Entwicklung.</a:t>
            </a:r>
          </a:p>
          <a:p>
            <a:pPr lvl="1"/>
            <a:endParaRPr lang="de-DE" dirty="0"/>
          </a:p>
          <a:p>
            <a:pPr lvl="1"/>
            <a:r>
              <a:rPr lang="de-DE" dirty="0"/>
              <a:t>Diese Vereinbarungen werden auch wieder in regelmäßigem Abstand (z.B. immer Ende des Jahres) auf ihre Erreichung überprüft.</a:t>
            </a:r>
          </a:p>
          <a:p>
            <a:pPr lvl="1"/>
            <a:endParaRPr lang="de-DE" sz="2276" dirty="0"/>
          </a:p>
          <a:p>
            <a:pPr lvl="1"/>
            <a:r>
              <a:rPr lang="de-DE" sz="2276" i="1" dirty="0"/>
              <a:t>Beispiel einer Zielkaskade im Unternehmen:</a:t>
            </a:r>
          </a:p>
          <a:p>
            <a:pPr lvl="1"/>
            <a:endParaRPr lang="de-DE" sz="2276" i="1" dirty="0"/>
          </a:p>
          <a:p>
            <a:pPr lvl="1"/>
            <a:endParaRPr lang="de-DE" dirty="0"/>
          </a:p>
        </p:txBody>
      </p:sp>
      <p:sp>
        <p:nvSpPr>
          <p:cNvPr id="400391" name="Titel 2"/>
          <p:cNvSpPr>
            <a:spLocks noGrp="1"/>
          </p:cNvSpPr>
          <p:nvPr>
            <p:ph type="title"/>
          </p:nvPr>
        </p:nvSpPr>
        <p:spPr bwMode="auto">
          <a:prstGeom prst="rect">
            <a:avLst/>
          </a:prstGeom>
          <a:noFill/>
          <a:ln>
            <a:miter lim="800000"/>
            <a:headEnd/>
            <a:tailEnd/>
          </a:ln>
        </p:spPr>
        <p:txBody>
          <a:bodyPr vert="horz" wrap="square" lIns="130048" tIns="65024" rIns="130048" bIns="65024" numCol="1" anchor="b" anchorCtr="0" compatLnSpc="1">
            <a:prstTxWarp prst="textNoShape">
              <a:avLst/>
            </a:prstTxWarp>
          </a:bodyPr>
          <a:lstStyle/>
          <a:p>
            <a:pPr>
              <a:buSzPts val="1600"/>
            </a:pPr>
            <a:r>
              <a:rPr lang="de-DE" dirty="0"/>
              <a:t>Kommunikation: Management </a:t>
            </a:r>
            <a:r>
              <a:rPr lang="de-DE" dirty="0" err="1"/>
              <a:t>by</a:t>
            </a:r>
            <a:r>
              <a:rPr lang="de-DE" dirty="0"/>
              <a:t> </a:t>
            </a:r>
            <a:r>
              <a:rPr lang="de-DE" dirty="0" err="1"/>
              <a:t>Objectives</a:t>
            </a:r>
            <a:r>
              <a:rPr lang="de-DE" dirty="0"/>
              <a:t> (</a:t>
            </a:r>
            <a:r>
              <a:rPr lang="de-DE" dirty="0" err="1"/>
              <a:t>MbO</a:t>
            </a:r>
            <a:r>
              <a:rPr lang="de-DE" dirty="0"/>
              <a:t>) – Zielvereinbarungsgespräche</a:t>
            </a:r>
          </a:p>
        </p:txBody>
      </p:sp>
      <p:sp>
        <p:nvSpPr>
          <p:cNvPr id="400385" name="Textplatzhalter 44"/>
          <p:cNvSpPr>
            <a:spLocks noGrp="1"/>
          </p:cNvSpPr>
          <p:nvPr>
            <p:ph type="body" sz="quarter" idx="13"/>
          </p:nvPr>
        </p:nvSpPr>
        <p:spPr/>
        <p:txBody>
          <a:bodyPr/>
          <a:lstStyle/>
          <a:p>
            <a:pPr eaLnBrk="1" hangingPunct="1">
              <a:buFontTx/>
              <a:buNone/>
            </a:pPr>
            <a:r>
              <a:rPr lang="de-DE" dirty="0"/>
              <a:t>Grundlagen</a:t>
            </a:r>
          </a:p>
        </p:txBody>
      </p:sp>
      <p:grpSp>
        <p:nvGrpSpPr>
          <p:cNvPr id="30" name="Gruppieren 29"/>
          <p:cNvGrpSpPr/>
          <p:nvPr/>
        </p:nvGrpSpPr>
        <p:grpSpPr>
          <a:xfrm>
            <a:off x="4736370" y="5051482"/>
            <a:ext cx="7092129" cy="4080374"/>
            <a:chOff x="3330260" y="3551823"/>
            <a:chExt cx="4986653" cy="2869013"/>
          </a:xfrm>
        </p:grpSpPr>
        <p:sp>
          <p:nvSpPr>
            <p:cNvPr id="4" name="Textfeld 3"/>
            <p:cNvSpPr txBox="1"/>
            <p:nvPr/>
          </p:nvSpPr>
          <p:spPr bwMode="auto">
            <a:xfrm>
              <a:off x="4221518" y="3551823"/>
              <a:ext cx="3112554" cy="35008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51200" tIns="51200" rIns="51200" bIns="51200" numCol="1" rtlCol="0" anchor="ctr" anchorCtr="0" compatLnSpc="1">
              <a:prstTxWarp prst="textNoShape">
                <a:avLst/>
              </a:prstTxWarp>
              <a:noAutofit/>
            </a:bodyPr>
            <a:lstStyle/>
            <a:p>
              <a:pPr defTabSz="1300460" fontAlgn="base" hangingPunct="1">
                <a:spcAft>
                  <a:spcPts val="853"/>
                </a:spcAft>
                <a:buClr>
                  <a:srgbClr val="23A092"/>
                </a:buClr>
                <a:buSzPct val="80000"/>
              </a:pPr>
              <a:r>
                <a:rPr lang="de-DE" sz="1991" dirty="0">
                  <a:solidFill>
                    <a:srgbClr val="262626"/>
                  </a:solidFill>
                  <a:latin typeface="Arial" panose="020B0604020202020204"/>
                </a:rPr>
                <a:t>Oberste Ziele des Unternehmens</a:t>
              </a:r>
            </a:p>
          </p:txBody>
        </p:sp>
        <p:sp>
          <p:nvSpPr>
            <p:cNvPr id="47" name="Textfeld 46"/>
            <p:cNvSpPr txBox="1"/>
            <p:nvPr/>
          </p:nvSpPr>
          <p:spPr bwMode="auto">
            <a:xfrm>
              <a:off x="3330260" y="4391467"/>
              <a:ext cx="1756166" cy="350082"/>
            </a:xfrm>
            <a:prstGeom prst="roundRect">
              <a:avLst/>
            </a:prstGeom>
            <a:ln w="19050"/>
          </p:spPr>
          <p:style>
            <a:lnRef idx="2">
              <a:schemeClr val="accent1"/>
            </a:lnRef>
            <a:fillRef idx="1">
              <a:schemeClr val="lt1"/>
            </a:fillRef>
            <a:effectRef idx="0">
              <a:schemeClr val="accent1"/>
            </a:effectRef>
            <a:fontRef idx="minor">
              <a:schemeClr val="dk1"/>
            </a:fontRef>
          </p:style>
          <p:txBody>
            <a:bodyPr vert="horz" wrap="square" lIns="51200" tIns="51200" rIns="51200" bIns="51200" numCol="1" rtlCol="0" anchor="ctr" anchorCtr="0" compatLnSpc="1">
              <a:prstTxWarp prst="textNoShape">
                <a:avLst/>
              </a:prstTxWarp>
              <a:noAutofit/>
            </a:bodyPr>
            <a:lstStyle/>
            <a:p>
              <a:pPr defTabSz="1300460" fontAlgn="base" hangingPunct="1">
                <a:spcAft>
                  <a:spcPts val="853"/>
                </a:spcAft>
                <a:buClr>
                  <a:srgbClr val="23A092"/>
                </a:buClr>
                <a:buSzPct val="80000"/>
              </a:pPr>
              <a:r>
                <a:rPr lang="de-DE" sz="1991" b="0" dirty="0">
                  <a:solidFill>
                    <a:srgbClr val="262626"/>
                  </a:solidFill>
                  <a:latin typeface="Arial" panose="020B0604020202020204"/>
                </a:rPr>
                <a:t>Unternehmensziel A</a:t>
              </a:r>
            </a:p>
          </p:txBody>
        </p:sp>
        <p:sp>
          <p:nvSpPr>
            <p:cNvPr id="48" name="Textfeld 47"/>
            <p:cNvSpPr txBox="1"/>
            <p:nvPr/>
          </p:nvSpPr>
          <p:spPr bwMode="auto">
            <a:xfrm>
              <a:off x="6560747" y="4433890"/>
              <a:ext cx="1756166" cy="35008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51200" tIns="51200" rIns="51200" bIns="51200" numCol="1" rtlCol="0" anchor="ctr" anchorCtr="0" compatLnSpc="1">
              <a:prstTxWarp prst="textNoShape">
                <a:avLst/>
              </a:prstTxWarp>
              <a:noAutofit/>
            </a:bodyPr>
            <a:lstStyle/>
            <a:p>
              <a:pPr defTabSz="1300460" fontAlgn="base" hangingPunct="1">
                <a:spcAft>
                  <a:spcPts val="853"/>
                </a:spcAft>
                <a:buClr>
                  <a:srgbClr val="23A092"/>
                </a:buClr>
                <a:buSzPct val="80000"/>
              </a:pPr>
              <a:r>
                <a:rPr lang="de-DE" sz="1991" b="0" dirty="0">
                  <a:solidFill>
                    <a:prstClr val="white"/>
                  </a:solidFill>
                  <a:latin typeface="Arial" panose="020B0604020202020204"/>
                </a:rPr>
                <a:t>Unternehmensziel B</a:t>
              </a:r>
            </a:p>
          </p:txBody>
        </p:sp>
        <p:sp>
          <p:nvSpPr>
            <p:cNvPr id="49" name="Textfeld 48"/>
            <p:cNvSpPr txBox="1"/>
            <p:nvPr/>
          </p:nvSpPr>
          <p:spPr bwMode="auto">
            <a:xfrm>
              <a:off x="4683899" y="5231111"/>
              <a:ext cx="1756166" cy="350082"/>
            </a:xfrm>
            <a:prstGeom prst="roundRect">
              <a:avLst/>
            </a:prstGeom>
            <a:ln w="19050"/>
          </p:spPr>
          <p:style>
            <a:lnRef idx="2">
              <a:schemeClr val="accent1"/>
            </a:lnRef>
            <a:fillRef idx="1">
              <a:schemeClr val="lt1"/>
            </a:fillRef>
            <a:effectRef idx="0">
              <a:schemeClr val="accent1"/>
            </a:effectRef>
            <a:fontRef idx="minor">
              <a:schemeClr val="dk1"/>
            </a:fontRef>
          </p:style>
          <p:txBody>
            <a:bodyPr vert="horz" wrap="square" lIns="51200" tIns="51200" rIns="51200" bIns="51200" numCol="1" rtlCol="0" anchor="ctr" anchorCtr="0" compatLnSpc="1">
              <a:prstTxWarp prst="textNoShape">
                <a:avLst/>
              </a:prstTxWarp>
              <a:noAutofit/>
            </a:bodyPr>
            <a:lstStyle/>
            <a:p>
              <a:pPr defTabSz="1300460" fontAlgn="base" hangingPunct="1">
                <a:spcAft>
                  <a:spcPts val="853"/>
                </a:spcAft>
                <a:buClr>
                  <a:srgbClr val="23A092"/>
                </a:buClr>
                <a:buSzPct val="80000"/>
              </a:pPr>
              <a:r>
                <a:rPr lang="de-DE" sz="1991" b="0" dirty="0">
                  <a:solidFill>
                    <a:srgbClr val="262626"/>
                  </a:solidFill>
                  <a:latin typeface="Arial" panose="020B0604020202020204"/>
                </a:rPr>
                <a:t>Abteilungsziel 2</a:t>
              </a:r>
            </a:p>
          </p:txBody>
        </p:sp>
        <p:sp>
          <p:nvSpPr>
            <p:cNvPr id="50" name="Textfeld 49"/>
            <p:cNvSpPr txBox="1"/>
            <p:nvPr/>
          </p:nvSpPr>
          <p:spPr bwMode="auto">
            <a:xfrm>
              <a:off x="4687497" y="6070754"/>
              <a:ext cx="1756166" cy="350082"/>
            </a:xfrm>
            <a:prstGeom prst="roundRect">
              <a:avLst/>
            </a:prstGeom>
            <a:ln w="19050"/>
          </p:spPr>
          <p:style>
            <a:lnRef idx="2">
              <a:schemeClr val="accent1"/>
            </a:lnRef>
            <a:fillRef idx="1">
              <a:schemeClr val="lt1"/>
            </a:fillRef>
            <a:effectRef idx="0">
              <a:schemeClr val="accent1"/>
            </a:effectRef>
            <a:fontRef idx="minor">
              <a:schemeClr val="dk1"/>
            </a:fontRef>
          </p:style>
          <p:txBody>
            <a:bodyPr vert="horz" wrap="square" lIns="51200" tIns="51200" rIns="51200" bIns="51200" numCol="1" rtlCol="0" anchor="ctr" anchorCtr="0" compatLnSpc="1">
              <a:prstTxWarp prst="textNoShape">
                <a:avLst/>
              </a:prstTxWarp>
              <a:noAutofit/>
            </a:bodyPr>
            <a:lstStyle/>
            <a:p>
              <a:pPr defTabSz="1300460" fontAlgn="base" hangingPunct="1">
                <a:spcAft>
                  <a:spcPts val="853"/>
                </a:spcAft>
                <a:buClr>
                  <a:srgbClr val="23A092"/>
                </a:buClr>
                <a:buSzPct val="80000"/>
              </a:pPr>
              <a:r>
                <a:rPr lang="de-DE" sz="1991" b="0" dirty="0">
                  <a:solidFill>
                    <a:srgbClr val="262626"/>
                  </a:solidFill>
                  <a:latin typeface="Arial" panose="020B0604020202020204"/>
                </a:rPr>
                <a:t>Gruppenziel 2.2</a:t>
              </a:r>
            </a:p>
          </p:txBody>
        </p:sp>
        <p:sp>
          <p:nvSpPr>
            <p:cNvPr id="51" name="Textfeld 50"/>
            <p:cNvSpPr txBox="1"/>
            <p:nvPr/>
          </p:nvSpPr>
          <p:spPr bwMode="auto">
            <a:xfrm>
              <a:off x="6560747" y="6070754"/>
              <a:ext cx="1756166" cy="350082"/>
            </a:xfrm>
            <a:prstGeom prst="roundRect">
              <a:avLst/>
            </a:prstGeom>
            <a:ln w="19050"/>
          </p:spPr>
          <p:style>
            <a:lnRef idx="2">
              <a:schemeClr val="accent1"/>
            </a:lnRef>
            <a:fillRef idx="1">
              <a:schemeClr val="lt1"/>
            </a:fillRef>
            <a:effectRef idx="0">
              <a:schemeClr val="accent1"/>
            </a:effectRef>
            <a:fontRef idx="minor">
              <a:schemeClr val="dk1"/>
            </a:fontRef>
          </p:style>
          <p:txBody>
            <a:bodyPr vert="horz" wrap="square" lIns="51200" tIns="51200" rIns="51200" bIns="51200" numCol="1" rtlCol="0" anchor="ctr" anchorCtr="0" compatLnSpc="1">
              <a:prstTxWarp prst="textNoShape">
                <a:avLst/>
              </a:prstTxWarp>
              <a:noAutofit/>
            </a:bodyPr>
            <a:lstStyle/>
            <a:p>
              <a:pPr defTabSz="1300460" fontAlgn="base" hangingPunct="1">
                <a:spcAft>
                  <a:spcPts val="853"/>
                </a:spcAft>
                <a:buClr>
                  <a:srgbClr val="23A092"/>
                </a:buClr>
                <a:buSzPct val="80000"/>
              </a:pPr>
              <a:r>
                <a:rPr lang="de-DE" sz="1991" b="0" dirty="0">
                  <a:solidFill>
                    <a:srgbClr val="262626"/>
                  </a:solidFill>
                  <a:latin typeface="Arial" panose="020B0604020202020204"/>
                </a:rPr>
                <a:t>Gruppenziel 2.3</a:t>
              </a:r>
            </a:p>
          </p:txBody>
        </p:sp>
      </p:grpSp>
      <p:cxnSp>
        <p:nvCxnSpPr>
          <p:cNvPr id="9" name="Gerade Verbindung mit Pfeil 8"/>
          <p:cNvCxnSpPr>
            <a:stCxn id="4" idx="2"/>
            <a:endCxn id="47" idx="0"/>
          </p:cNvCxnSpPr>
          <p:nvPr/>
        </p:nvCxnSpPr>
        <p:spPr>
          <a:xfrm flipH="1">
            <a:off x="5985199" y="5549376"/>
            <a:ext cx="2232110" cy="696266"/>
          </a:xfrm>
          <a:prstGeom prst="straightConnector1">
            <a:avLst/>
          </a:prstGeom>
          <a:ln w="1905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a:stCxn id="4" idx="2"/>
            <a:endCxn id="48" idx="0"/>
          </p:cNvCxnSpPr>
          <p:nvPr/>
        </p:nvCxnSpPr>
        <p:spPr>
          <a:xfrm>
            <a:off x="8217309" y="5549377"/>
            <a:ext cx="2362361" cy="756601"/>
          </a:xfrm>
          <a:prstGeom prst="straightConnector1">
            <a:avLst/>
          </a:prstGeom>
          <a:ln w="1905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stCxn id="47" idx="2"/>
            <a:endCxn id="49" idx="0"/>
          </p:cNvCxnSpPr>
          <p:nvPr/>
        </p:nvCxnSpPr>
        <p:spPr>
          <a:xfrm>
            <a:off x="5985200" y="6743536"/>
            <a:ext cx="1925175" cy="696266"/>
          </a:xfrm>
          <a:prstGeom prst="straightConnector1">
            <a:avLst/>
          </a:prstGeom>
          <a:ln w="1905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stCxn id="49" idx="2"/>
            <a:endCxn id="50" idx="0"/>
          </p:cNvCxnSpPr>
          <p:nvPr/>
        </p:nvCxnSpPr>
        <p:spPr>
          <a:xfrm>
            <a:off x="7910374" y="7937697"/>
            <a:ext cx="5117" cy="696265"/>
          </a:xfrm>
          <a:prstGeom prst="straightConnector1">
            <a:avLst/>
          </a:prstGeom>
          <a:ln w="1905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49" idx="2"/>
            <a:endCxn id="51" idx="0"/>
          </p:cNvCxnSpPr>
          <p:nvPr/>
        </p:nvCxnSpPr>
        <p:spPr>
          <a:xfrm>
            <a:off x="7910374" y="7937697"/>
            <a:ext cx="2669295" cy="696265"/>
          </a:xfrm>
          <a:prstGeom prst="straightConnector1">
            <a:avLst/>
          </a:prstGeom>
          <a:ln w="1905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49" idx="2"/>
          </p:cNvCxnSpPr>
          <p:nvPr/>
        </p:nvCxnSpPr>
        <p:spPr>
          <a:xfrm flipH="1">
            <a:off x="5781589" y="7937697"/>
            <a:ext cx="2128785" cy="696265"/>
          </a:xfrm>
          <a:prstGeom prst="straightConnector1">
            <a:avLst/>
          </a:prstGeom>
          <a:ln w="1905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47" idx="2"/>
          </p:cNvCxnSpPr>
          <p:nvPr/>
        </p:nvCxnSpPr>
        <p:spPr>
          <a:xfrm flipH="1">
            <a:off x="4242735" y="6743536"/>
            <a:ext cx="1742464" cy="671232"/>
          </a:xfrm>
          <a:prstGeom prst="straightConnector1">
            <a:avLst/>
          </a:prstGeom>
          <a:ln w="1905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6919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0"/>
          </p:nvPr>
        </p:nvSpPr>
        <p:spPr/>
        <p:txBody>
          <a:bodyPr/>
          <a:lstStyle/>
          <a:p>
            <a:pPr defTabSz="1300460" fontAlgn="base" hangingPunct="1">
              <a:spcBef>
                <a:spcPct val="0"/>
              </a:spcBef>
              <a:spcAft>
                <a:spcPct val="0"/>
              </a:spcAft>
              <a:defRPr/>
            </a:pPr>
            <a:fld id="{88313354-7A5B-4090-832C-4FED30E3CDAC}" type="slidenum">
              <a:rPr lang="de-DE" b="0" kern="1200">
                <a:solidFill>
                  <a:srgbClr val="717D87"/>
                </a:solidFill>
                <a:latin typeface="Arial" charset="0"/>
                <a:ea typeface="+mn-ea"/>
                <a:cs typeface="+mn-cs"/>
              </a:rPr>
              <a:pPr defTabSz="1300460" fontAlgn="base" hangingPunct="1">
                <a:spcBef>
                  <a:spcPct val="0"/>
                </a:spcBef>
                <a:spcAft>
                  <a:spcPct val="0"/>
                </a:spcAft>
                <a:defRPr/>
              </a:pPr>
              <a:t>14</a:t>
            </a:fld>
            <a:endParaRPr lang="de-DE" b="0" kern="1200">
              <a:solidFill>
                <a:srgbClr val="717D87"/>
              </a:solidFill>
              <a:latin typeface="Arial" charset="0"/>
              <a:ea typeface="+mn-ea"/>
              <a:cs typeface="+mn-cs"/>
            </a:endParaRPr>
          </a:p>
        </p:txBody>
      </p:sp>
      <p:sp>
        <p:nvSpPr>
          <p:cNvPr id="6" name="Fußzeilenplatzhalter 5"/>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5" name="Datumsplatzhalter 4"/>
          <p:cNvSpPr>
            <a:spLocks noGrp="1"/>
          </p:cNvSpPr>
          <p:nvPr>
            <p:ph type="dt" sz="half" idx="12"/>
          </p:nvPr>
        </p:nvSpPr>
        <p:spPr/>
        <p:txBody>
          <a:bodyPr/>
          <a:lstStyle/>
          <a:p>
            <a:pPr algn="l" defTabSz="1300460" fontAlgn="base" hangingPunct="1">
              <a:spcBef>
                <a:spcPct val="0"/>
              </a:spcBef>
              <a:spcAft>
                <a:spcPct val="0"/>
              </a:spcAft>
              <a:defRPr/>
            </a:pPr>
            <a:fld id="{E1076FDC-B7BD-48EA-A1A7-B0EF332C9D41}"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a:solidFill>
                <a:srgbClr val="717D87"/>
              </a:solidFill>
              <a:latin typeface="Arial" charset="0"/>
              <a:ea typeface="+mn-ea"/>
              <a:cs typeface="+mn-cs"/>
            </a:endParaRPr>
          </a:p>
        </p:txBody>
      </p:sp>
      <p:sp>
        <p:nvSpPr>
          <p:cNvPr id="8" name="Inhaltsplatzhalter 7"/>
          <p:cNvSpPr>
            <a:spLocks noGrp="1"/>
          </p:cNvSpPr>
          <p:nvPr>
            <p:ph idx="1"/>
          </p:nvPr>
        </p:nvSpPr>
        <p:spPr/>
        <p:txBody>
          <a:bodyPr/>
          <a:lstStyle/>
          <a:p>
            <a:pPr marL="406394" lvl="1" indent="-406394">
              <a:lnSpc>
                <a:spcPct val="150000"/>
              </a:lnSpc>
              <a:buSzPct val="100000"/>
              <a:buFont typeface="Wingdings" panose="05000000000000000000" pitchFamily="2" charset="2"/>
              <a:buChar char="§"/>
              <a:tabLst>
                <a:tab pos="1914566" algn="l"/>
              </a:tabLst>
              <a:defRPr/>
            </a:pPr>
            <a:r>
              <a:rPr lang="de-DE" dirty="0">
                <a:ea typeface="MS PGothic" pitchFamily="34" charset="-128"/>
              </a:rPr>
              <a:t>Motivationsfunktion</a:t>
            </a:r>
          </a:p>
          <a:p>
            <a:pPr marL="406394" lvl="1" indent="-406394">
              <a:lnSpc>
                <a:spcPct val="150000"/>
              </a:lnSpc>
              <a:buSzPct val="100000"/>
              <a:buFont typeface="Wingdings" panose="05000000000000000000" pitchFamily="2" charset="2"/>
              <a:buChar char="§"/>
              <a:tabLst>
                <a:tab pos="1914566" algn="l"/>
              </a:tabLst>
              <a:defRPr/>
            </a:pPr>
            <a:r>
              <a:rPr lang="de-DE" dirty="0">
                <a:ea typeface="MS PGothic" pitchFamily="34" charset="-128"/>
              </a:rPr>
              <a:t>Realitätsbezug</a:t>
            </a:r>
          </a:p>
          <a:p>
            <a:pPr marL="406394" lvl="1" indent="-406394">
              <a:lnSpc>
                <a:spcPct val="150000"/>
              </a:lnSpc>
              <a:buSzPct val="100000"/>
              <a:buFont typeface="Wingdings" panose="05000000000000000000" pitchFamily="2" charset="2"/>
              <a:buChar char="§"/>
              <a:tabLst>
                <a:tab pos="1914566" algn="l"/>
              </a:tabLst>
              <a:defRPr/>
            </a:pPr>
            <a:r>
              <a:rPr lang="de-DE" dirty="0">
                <a:ea typeface="MS PGothic" pitchFamily="34" charset="-128"/>
              </a:rPr>
              <a:t>Widerspruchsfreiheit</a:t>
            </a:r>
          </a:p>
          <a:p>
            <a:pPr marL="406394" lvl="1" indent="-406394">
              <a:lnSpc>
                <a:spcPct val="150000"/>
              </a:lnSpc>
              <a:buSzPct val="100000"/>
              <a:buFont typeface="Wingdings" panose="05000000000000000000" pitchFamily="2" charset="2"/>
              <a:buChar char="§"/>
              <a:tabLst>
                <a:tab pos="1914566" algn="l"/>
              </a:tabLst>
              <a:defRPr/>
            </a:pPr>
            <a:r>
              <a:rPr lang="de-DE" dirty="0">
                <a:ea typeface="MS PGothic" pitchFamily="34" charset="-128"/>
              </a:rPr>
              <a:t>Verständlichkeit</a:t>
            </a:r>
          </a:p>
          <a:p>
            <a:pPr marL="406394" lvl="1" indent="-406394">
              <a:lnSpc>
                <a:spcPct val="150000"/>
              </a:lnSpc>
              <a:buSzPct val="100000"/>
              <a:buFont typeface="Wingdings" panose="05000000000000000000" pitchFamily="2" charset="2"/>
              <a:buChar char="§"/>
              <a:tabLst>
                <a:tab pos="1914566" algn="l"/>
              </a:tabLst>
              <a:defRPr/>
            </a:pPr>
            <a:r>
              <a:rPr lang="de-DE" dirty="0">
                <a:ea typeface="MS PGothic" pitchFamily="34" charset="-128"/>
              </a:rPr>
              <a:t>Kontrollierbarkeit</a:t>
            </a:r>
          </a:p>
          <a:p>
            <a:pPr>
              <a:defRPr/>
            </a:pPr>
            <a:endParaRPr lang="de-DE" dirty="0">
              <a:solidFill>
                <a:schemeClr val="tx2"/>
              </a:solidFill>
            </a:endParaRPr>
          </a:p>
        </p:txBody>
      </p:sp>
      <p:sp>
        <p:nvSpPr>
          <p:cNvPr id="401414" name="Titel 2"/>
          <p:cNvSpPr>
            <a:spLocks noGrp="1"/>
          </p:cNvSpPr>
          <p:nvPr>
            <p:ph type="title"/>
          </p:nvPr>
        </p:nvSpPr>
        <p:spPr bwMode="auto">
          <a:prstGeom prst="rect">
            <a:avLst/>
          </a:prstGeom>
          <a:noFill/>
          <a:ln>
            <a:miter lim="800000"/>
            <a:headEnd/>
            <a:tailEnd/>
          </a:ln>
        </p:spPr>
        <p:txBody>
          <a:bodyPr vert="horz" wrap="square" lIns="130048" tIns="65024" rIns="130048" bIns="65024" numCol="1" anchor="b" anchorCtr="0" compatLnSpc="1">
            <a:prstTxWarp prst="textNoShape">
              <a:avLst/>
            </a:prstTxWarp>
          </a:bodyPr>
          <a:lstStyle/>
          <a:p>
            <a:pPr>
              <a:buSzPts val="1600"/>
            </a:pPr>
            <a:r>
              <a:rPr lang="de-DE" dirty="0"/>
              <a:t>Kommunikation: Management </a:t>
            </a:r>
            <a:r>
              <a:rPr lang="de-DE" dirty="0" err="1"/>
              <a:t>by</a:t>
            </a:r>
            <a:r>
              <a:rPr lang="de-DE" dirty="0"/>
              <a:t> </a:t>
            </a:r>
            <a:r>
              <a:rPr lang="de-DE" dirty="0" err="1"/>
              <a:t>Objectives</a:t>
            </a:r>
            <a:r>
              <a:rPr lang="de-DE" dirty="0"/>
              <a:t> (</a:t>
            </a:r>
            <a:r>
              <a:rPr lang="de-DE" dirty="0" err="1"/>
              <a:t>MbO</a:t>
            </a:r>
            <a:r>
              <a:rPr lang="de-DE" dirty="0"/>
              <a:t>) – Zielvereinbarungsgespräche</a:t>
            </a:r>
            <a:endParaRPr lang="de-DE" b="0" dirty="0"/>
          </a:p>
        </p:txBody>
      </p:sp>
      <p:sp>
        <p:nvSpPr>
          <p:cNvPr id="401410" name="Textplatzhalter 8"/>
          <p:cNvSpPr>
            <a:spLocks noGrp="1"/>
          </p:cNvSpPr>
          <p:nvPr>
            <p:ph type="body" sz="quarter" idx="13"/>
          </p:nvPr>
        </p:nvSpPr>
        <p:spPr/>
        <p:txBody>
          <a:bodyPr/>
          <a:lstStyle/>
          <a:p>
            <a:pPr eaLnBrk="1" hangingPunct="1">
              <a:buFontTx/>
              <a:buNone/>
            </a:pPr>
            <a:r>
              <a:rPr lang="de-DE" dirty="0"/>
              <a:t>Anforderungen an Zielsysteme</a:t>
            </a:r>
          </a:p>
          <a:p>
            <a:pPr eaLnBrk="1" hangingPunct="1">
              <a:buFontTx/>
              <a:buNone/>
            </a:pPr>
            <a:endParaRPr lang="de-DE" dirty="0">
              <a:solidFill>
                <a:schemeClr val="tx2"/>
              </a:solidFill>
            </a:endParaRPr>
          </a:p>
        </p:txBody>
      </p:sp>
    </p:spTree>
    <p:extLst>
      <p:ext uri="{BB962C8B-B14F-4D97-AF65-F5344CB8AC3E}">
        <p14:creationId xmlns:p14="http://schemas.microsoft.com/office/powerpoint/2010/main" val="4082047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15</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87E66421-8EA1-4E83-A5DE-E6C3CD72F128}"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Inhaltsplatzhalter 4"/>
          <p:cNvSpPr>
            <a:spLocks noGrp="1"/>
          </p:cNvSpPr>
          <p:nvPr>
            <p:ph idx="1"/>
          </p:nvPr>
        </p:nvSpPr>
        <p:spPr/>
        <p:txBody>
          <a:bodyPr/>
          <a:lstStyle/>
          <a:p>
            <a:r>
              <a:rPr lang="de-DE" dirty="0"/>
              <a:t>Annahmen</a:t>
            </a:r>
          </a:p>
          <a:p>
            <a:pPr lvl="2"/>
            <a:r>
              <a:rPr lang="de-DE" dirty="0"/>
              <a:t>Ziele sind die unmittelbaren Regulatoren menschlichen Handelns</a:t>
            </a:r>
          </a:p>
          <a:p>
            <a:pPr lvl="2"/>
            <a:r>
              <a:rPr lang="de-DE" dirty="0"/>
              <a:t>Sie ermöglichen Rückschlüsse auf leistungsorientierte Handlungen</a:t>
            </a:r>
          </a:p>
          <a:p>
            <a:pPr lvl="2"/>
            <a:r>
              <a:rPr lang="de-DE" dirty="0"/>
              <a:t>Die bewusste Berücksichtigung von Rahmenbedingungen beeinflusst das Leistungshandeln (Locke &amp; Latham 1995).</a:t>
            </a:r>
          </a:p>
          <a:p>
            <a:endParaRPr lang="de-DE" dirty="0"/>
          </a:p>
        </p:txBody>
      </p:sp>
      <p:sp>
        <p:nvSpPr>
          <p:cNvPr id="6" name="Titel 5"/>
          <p:cNvSpPr>
            <a:spLocks noGrp="1"/>
          </p:cNvSpPr>
          <p:nvPr>
            <p:ph type="title"/>
          </p:nvPr>
        </p:nvSpPr>
        <p:spPr/>
        <p:txBody>
          <a:bodyPr/>
          <a:lstStyle/>
          <a:p>
            <a:r>
              <a:rPr lang="de-DE" dirty="0"/>
              <a:t>Kommunikation: Management </a:t>
            </a:r>
            <a:r>
              <a:rPr lang="de-DE" dirty="0" err="1"/>
              <a:t>by</a:t>
            </a:r>
            <a:r>
              <a:rPr lang="de-DE" dirty="0"/>
              <a:t> </a:t>
            </a:r>
            <a:r>
              <a:rPr lang="de-DE" dirty="0" err="1"/>
              <a:t>Objectives</a:t>
            </a:r>
            <a:r>
              <a:rPr lang="de-DE" dirty="0"/>
              <a:t> (</a:t>
            </a:r>
            <a:r>
              <a:rPr lang="de-DE" dirty="0" err="1"/>
              <a:t>MbO</a:t>
            </a:r>
            <a:r>
              <a:rPr lang="de-DE" dirty="0"/>
              <a:t>) – Zielvereinbarungsgespräche</a:t>
            </a:r>
          </a:p>
        </p:txBody>
      </p:sp>
      <p:sp>
        <p:nvSpPr>
          <p:cNvPr id="7" name="Textplatzhalter 6"/>
          <p:cNvSpPr>
            <a:spLocks noGrp="1"/>
          </p:cNvSpPr>
          <p:nvPr>
            <p:ph type="body" sz="quarter" idx="13"/>
          </p:nvPr>
        </p:nvSpPr>
        <p:spPr/>
        <p:txBody>
          <a:bodyPr/>
          <a:lstStyle/>
          <a:p>
            <a:r>
              <a:rPr lang="de-DE" dirty="0"/>
              <a:t>Zielsetzungstheorie (Locke und </a:t>
            </a:r>
            <a:r>
              <a:rPr lang="de-DE" dirty="0" err="1"/>
              <a:t>Latham</a:t>
            </a:r>
            <a:r>
              <a:rPr lang="de-DE" dirty="0"/>
              <a:t> 1995)</a:t>
            </a:r>
          </a:p>
          <a:p>
            <a:endParaRPr lang="de-DE" dirty="0"/>
          </a:p>
        </p:txBody>
      </p:sp>
      <p:sp>
        <p:nvSpPr>
          <p:cNvPr id="8" name="Text Box 16"/>
          <p:cNvSpPr txBox="1">
            <a:spLocks noChangeArrowheads="1"/>
          </p:cNvSpPr>
          <p:nvPr/>
        </p:nvSpPr>
        <p:spPr bwMode="auto">
          <a:xfrm>
            <a:off x="4408352" y="4775638"/>
            <a:ext cx="3641587" cy="486287"/>
          </a:xfrm>
          <a:prstGeom prst="rect">
            <a:avLst/>
          </a:prstGeom>
          <a:noFill/>
          <a:ln w="9525">
            <a:noFill/>
            <a:miter lim="800000"/>
            <a:headEnd/>
            <a:tailEnd/>
          </a:ln>
        </p:spPr>
        <p:txBody>
          <a:bodyPr wrap="square" anchor="ctr">
            <a:spAutoFit/>
          </a:bodyPr>
          <a:lstStyle/>
          <a:p>
            <a:pPr defTabSz="1300460" hangingPunct="1">
              <a:defRPr/>
            </a:pPr>
            <a:r>
              <a:rPr lang="de-DE" sz="2560" dirty="0">
                <a:solidFill>
                  <a:srgbClr val="00998A"/>
                </a:solidFill>
                <a:latin typeface="Arial" charset="0"/>
                <a:ea typeface="+mn-ea"/>
                <a:cs typeface="+mn-cs"/>
              </a:rPr>
              <a:t>Grundlegende Form</a:t>
            </a:r>
          </a:p>
        </p:txBody>
      </p:sp>
      <p:sp>
        <p:nvSpPr>
          <p:cNvPr id="10" name="Rechteck 9"/>
          <p:cNvSpPr/>
          <p:nvPr/>
        </p:nvSpPr>
        <p:spPr>
          <a:xfrm>
            <a:off x="3674072" y="6798804"/>
            <a:ext cx="5024338" cy="332681"/>
          </a:xfrm>
          <a:prstGeom prst="rect">
            <a:avLst/>
          </a:prstGeom>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defRPr/>
            </a:pPr>
            <a:endParaRPr lang="de-DE" sz="2560" b="0" dirty="0">
              <a:solidFill>
                <a:prstClr val="white"/>
              </a:solidFill>
              <a:latin typeface="Arial"/>
            </a:endParaRPr>
          </a:p>
        </p:txBody>
      </p:sp>
      <p:sp>
        <p:nvSpPr>
          <p:cNvPr id="11" name="Rechteck 10"/>
          <p:cNvSpPr/>
          <p:nvPr/>
        </p:nvSpPr>
        <p:spPr>
          <a:xfrm>
            <a:off x="585216" y="6292208"/>
            <a:ext cx="3137618" cy="1300480"/>
          </a:xfrm>
          <a:prstGeom prst="rect">
            <a:avLst/>
          </a:prstGeom>
          <a:solidFill>
            <a:schemeClr val="accent1"/>
          </a:solidFill>
          <a:ln w="12700">
            <a:solidFill>
              <a:schemeClr val="accent1">
                <a:lumMod val="7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defTabSz="1300460" hangingPunct="1">
              <a:defRPr/>
            </a:pPr>
            <a:r>
              <a:rPr lang="de-DE" sz="2560" dirty="0">
                <a:solidFill>
                  <a:prstClr val="white"/>
                </a:solidFill>
                <a:latin typeface="Arial"/>
              </a:rPr>
              <a:t>Ziel</a:t>
            </a:r>
          </a:p>
        </p:txBody>
      </p:sp>
      <p:sp>
        <p:nvSpPr>
          <p:cNvPr id="12" name="Rechteck 11"/>
          <p:cNvSpPr/>
          <p:nvPr/>
        </p:nvSpPr>
        <p:spPr>
          <a:xfrm>
            <a:off x="8711512" y="6307329"/>
            <a:ext cx="3137618" cy="1300480"/>
          </a:xfrm>
          <a:prstGeom prst="rect">
            <a:avLst/>
          </a:prstGeom>
          <a:solidFill>
            <a:schemeClr val="accent1"/>
          </a:solidFill>
          <a:ln w="12700">
            <a:solidFill>
              <a:schemeClr val="accent1">
                <a:lumMod val="7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defTabSz="1300460" hangingPunct="1">
              <a:defRPr/>
            </a:pPr>
            <a:r>
              <a:rPr lang="de-DE" sz="2560" dirty="0">
                <a:solidFill>
                  <a:prstClr val="white"/>
                </a:solidFill>
                <a:latin typeface="Arial"/>
              </a:rPr>
              <a:t>Leistung</a:t>
            </a:r>
          </a:p>
        </p:txBody>
      </p:sp>
      <p:sp>
        <p:nvSpPr>
          <p:cNvPr id="13" name="Rechteck 12"/>
          <p:cNvSpPr/>
          <p:nvPr/>
        </p:nvSpPr>
        <p:spPr>
          <a:xfrm>
            <a:off x="4408352" y="5558798"/>
            <a:ext cx="3641587" cy="2767300"/>
          </a:xfrm>
          <a:prstGeom prst="rect">
            <a:avLst/>
          </a:prstGeom>
          <a:ln>
            <a:solidFill>
              <a:schemeClr val="accent1">
                <a:lumMod val="75000"/>
              </a:schemeClr>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hangingPunct="1">
              <a:defRPr/>
            </a:pPr>
            <a:r>
              <a:rPr lang="de-DE" sz="2560" b="0" dirty="0">
                <a:solidFill>
                  <a:srgbClr val="262626"/>
                </a:solidFill>
                <a:latin typeface="Arial"/>
              </a:rPr>
              <a:t>Anstrengung</a:t>
            </a:r>
          </a:p>
          <a:p>
            <a:pPr defTabSz="1300460" hangingPunct="1">
              <a:defRPr/>
            </a:pPr>
            <a:r>
              <a:rPr lang="de-DE" sz="2560" b="0" dirty="0">
                <a:solidFill>
                  <a:srgbClr val="262626"/>
                </a:solidFill>
                <a:latin typeface="Arial"/>
              </a:rPr>
              <a:t>Ausdauer</a:t>
            </a:r>
          </a:p>
          <a:p>
            <a:pPr defTabSz="1300460" hangingPunct="1">
              <a:defRPr/>
            </a:pPr>
            <a:r>
              <a:rPr lang="de-DE" sz="2560" b="0" dirty="0">
                <a:solidFill>
                  <a:srgbClr val="262626"/>
                </a:solidFill>
                <a:latin typeface="Arial"/>
              </a:rPr>
              <a:t>Aufmerksamkeit</a:t>
            </a:r>
          </a:p>
          <a:p>
            <a:pPr defTabSz="1300460" hangingPunct="1">
              <a:defRPr/>
            </a:pPr>
            <a:r>
              <a:rPr lang="de-DE" sz="2560" b="0" dirty="0">
                <a:solidFill>
                  <a:srgbClr val="262626"/>
                </a:solidFill>
                <a:latin typeface="Arial"/>
              </a:rPr>
              <a:t>Strategie</a:t>
            </a:r>
          </a:p>
        </p:txBody>
      </p:sp>
    </p:spTree>
    <p:extLst>
      <p:ext uri="{BB962C8B-B14F-4D97-AF65-F5344CB8AC3E}">
        <p14:creationId xmlns:p14="http://schemas.microsoft.com/office/powerpoint/2010/main" val="325436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16</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FFD2B591-60D3-44C9-8770-EE234BDB3C89}"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Inhaltsplatzhalter 4"/>
          <p:cNvSpPr>
            <a:spLocks noGrp="1"/>
          </p:cNvSpPr>
          <p:nvPr>
            <p:ph idx="1"/>
          </p:nvPr>
        </p:nvSpPr>
        <p:spPr/>
        <p:txBody>
          <a:bodyPr/>
          <a:lstStyle/>
          <a:p>
            <a:r>
              <a:rPr lang="de-DE" dirty="0"/>
              <a:t>Wirkung von Zielen</a:t>
            </a:r>
          </a:p>
          <a:p>
            <a:pPr lvl="1"/>
            <a:r>
              <a:rPr lang="de-DE" b="1" dirty="0"/>
              <a:t>Schwierige Ziele:</a:t>
            </a:r>
          </a:p>
          <a:p>
            <a:pPr lvl="2"/>
            <a:r>
              <a:rPr lang="de-DE" dirty="0"/>
              <a:t>Je schwieriger das Ziel, desto höher </a:t>
            </a:r>
            <a:r>
              <a:rPr lang="de-DE"/>
              <a:t>die Leistungsbereitschaft / Anstrengung</a:t>
            </a:r>
            <a:r>
              <a:rPr lang="de-DE" dirty="0"/>
              <a:t/>
            </a:r>
            <a:br>
              <a:rPr lang="de-DE" dirty="0"/>
            </a:br>
            <a:r>
              <a:rPr lang="de-DE" dirty="0"/>
              <a:t>(bis zur Grenze der individuell wahrgenommenen „Schaffbarkeit“)</a:t>
            </a:r>
          </a:p>
          <a:p>
            <a:pPr lvl="2"/>
            <a:r>
              <a:rPr lang="de-DE" dirty="0"/>
              <a:t>Zufriedenheit steigt mit dem Ergebnis schwer erreichbarer Ziele an</a:t>
            </a:r>
          </a:p>
          <a:p>
            <a:pPr lvl="2"/>
            <a:r>
              <a:rPr lang="de-DE" dirty="0"/>
              <a:t>Leichte Ziele werden schneller aus dem Auge verloren</a:t>
            </a:r>
          </a:p>
          <a:p>
            <a:pPr lvl="1">
              <a:spcBef>
                <a:spcPts val="853"/>
              </a:spcBef>
              <a:spcAft>
                <a:spcPts val="427"/>
              </a:spcAft>
            </a:pPr>
            <a:r>
              <a:rPr lang="de-DE" b="1" dirty="0"/>
              <a:t>Spezifische Ziele:</a:t>
            </a:r>
          </a:p>
          <a:p>
            <a:pPr lvl="2"/>
            <a:r>
              <a:rPr lang="de-DE" dirty="0"/>
              <a:t>Fester Orientierungsrahmen führt zu </a:t>
            </a:r>
            <a:r>
              <a:rPr lang="de-DE"/>
              <a:t>geringerer Leistungsvarianz </a:t>
            </a:r>
            <a:endParaRPr lang="de-DE" dirty="0"/>
          </a:p>
          <a:p>
            <a:pPr lvl="2"/>
            <a:r>
              <a:rPr lang="de-DE" dirty="0"/>
              <a:t>Stärkere Planung und Vorsatzbildung</a:t>
            </a:r>
          </a:p>
          <a:p>
            <a:endParaRPr lang="de-DE" dirty="0"/>
          </a:p>
          <a:p>
            <a:endParaRPr lang="de-DE" dirty="0"/>
          </a:p>
          <a:p>
            <a:endParaRPr lang="de-DE" dirty="0"/>
          </a:p>
        </p:txBody>
      </p:sp>
      <p:sp>
        <p:nvSpPr>
          <p:cNvPr id="6" name="Titel 5"/>
          <p:cNvSpPr>
            <a:spLocks noGrp="1"/>
          </p:cNvSpPr>
          <p:nvPr>
            <p:ph type="title"/>
          </p:nvPr>
        </p:nvSpPr>
        <p:spPr/>
        <p:txBody>
          <a:bodyPr/>
          <a:lstStyle/>
          <a:p>
            <a:r>
              <a:rPr lang="de-DE" dirty="0"/>
              <a:t>Kommunikation: Management </a:t>
            </a:r>
            <a:r>
              <a:rPr lang="de-DE" dirty="0" err="1"/>
              <a:t>by</a:t>
            </a:r>
            <a:r>
              <a:rPr lang="de-DE" dirty="0"/>
              <a:t> </a:t>
            </a:r>
            <a:r>
              <a:rPr lang="de-DE" dirty="0" err="1"/>
              <a:t>Objectives</a:t>
            </a:r>
            <a:r>
              <a:rPr lang="de-DE" dirty="0"/>
              <a:t> (</a:t>
            </a:r>
            <a:r>
              <a:rPr lang="de-DE" dirty="0" err="1"/>
              <a:t>MbO</a:t>
            </a:r>
            <a:r>
              <a:rPr lang="de-DE" dirty="0"/>
              <a:t>) – Zielvereinbarungsgespräche</a:t>
            </a:r>
          </a:p>
        </p:txBody>
      </p:sp>
      <p:sp>
        <p:nvSpPr>
          <p:cNvPr id="7" name="Textplatzhalter 6"/>
          <p:cNvSpPr>
            <a:spLocks noGrp="1"/>
          </p:cNvSpPr>
          <p:nvPr>
            <p:ph type="body" sz="quarter" idx="13"/>
          </p:nvPr>
        </p:nvSpPr>
        <p:spPr/>
        <p:txBody>
          <a:bodyPr/>
          <a:lstStyle/>
          <a:p>
            <a:r>
              <a:rPr lang="de-DE" dirty="0"/>
              <a:t>Zielsetzungstheorie (Locke und </a:t>
            </a:r>
            <a:r>
              <a:rPr lang="de-DE" dirty="0" err="1"/>
              <a:t>Latham</a:t>
            </a:r>
            <a:r>
              <a:rPr lang="de-DE" dirty="0"/>
              <a:t> 1995)</a:t>
            </a:r>
          </a:p>
          <a:p>
            <a:endParaRPr lang="de-DE" dirty="0"/>
          </a:p>
        </p:txBody>
      </p:sp>
    </p:spTree>
    <p:extLst>
      <p:ext uri="{BB962C8B-B14F-4D97-AF65-F5344CB8AC3E}">
        <p14:creationId xmlns:p14="http://schemas.microsoft.com/office/powerpoint/2010/main" val="2221573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9C34E9EA-8246-4C5C-B4F7-7185F61E1730}" type="slidenum">
              <a:rPr lang="de-DE" b="0" kern="1200">
                <a:solidFill>
                  <a:srgbClr val="717D87"/>
                </a:solidFill>
                <a:latin typeface="Arial" charset="0"/>
                <a:ea typeface="+mn-ea"/>
                <a:cs typeface="+mn-cs"/>
              </a:rPr>
              <a:pPr defTabSz="1300460" fontAlgn="base" hangingPunct="1">
                <a:spcBef>
                  <a:spcPct val="0"/>
                </a:spcBef>
                <a:spcAft>
                  <a:spcPct val="0"/>
                </a:spcAft>
                <a:defRPr/>
              </a:pPr>
              <a:t>17</a:t>
            </a:fld>
            <a:endParaRPr lang="de-DE" b="0" kern="1200" dirty="0">
              <a:solidFill>
                <a:srgbClr val="717D87"/>
              </a:solidFill>
              <a:latin typeface="Arial" charset="0"/>
              <a:ea typeface="+mn-ea"/>
              <a:cs typeface="+mn-cs"/>
            </a:endParaRPr>
          </a:p>
        </p:txBody>
      </p:sp>
      <p:sp>
        <p:nvSpPr>
          <p:cNvPr id="6" name="Fußzeilenplatzhalter 5"/>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7" name="Datumsplatzhalter 6"/>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753C6BA7-4F71-434D-9AF3-85DEAA3C3FE9}"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402435" name="Inhaltsplatzhalter 2"/>
          <p:cNvSpPr>
            <a:spLocks noGrp="1"/>
          </p:cNvSpPr>
          <p:nvPr>
            <p:ph idx="1"/>
          </p:nvPr>
        </p:nvSpPr>
        <p:spPr/>
        <p:txBody>
          <a:bodyPr/>
          <a:lstStyle/>
          <a:p>
            <a:r>
              <a:rPr lang="de-DE" sz="3413" dirty="0"/>
              <a:t>Ziele müssen…</a:t>
            </a:r>
          </a:p>
          <a:p>
            <a:endParaRPr lang="de-DE" dirty="0"/>
          </a:p>
          <a:p>
            <a:endParaRPr lang="de-DE" dirty="0"/>
          </a:p>
        </p:txBody>
      </p:sp>
      <p:sp>
        <p:nvSpPr>
          <p:cNvPr id="402434"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Management </a:t>
            </a:r>
            <a:r>
              <a:rPr lang="de-DE" dirty="0" err="1"/>
              <a:t>by</a:t>
            </a:r>
            <a:r>
              <a:rPr lang="de-DE" dirty="0"/>
              <a:t> </a:t>
            </a:r>
            <a:r>
              <a:rPr lang="de-DE" dirty="0" err="1"/>
              <a:t>Objectives</a:t>
            </a:r>
            <a:r>
              <a:rPr lang="de-DE" dirty="0"/>
              <a:t> (</a:t>
            </a:r>
            <a:r>
              <a:rPr lang="de-DE" dirty="0" err="1"/>
              <a:t>MbO</a:t>
            </a:r>
            <a:r>
              <a:rPr lang="de-DE" dirty="0"/>
              <a:t>) – Zielvereinbarungsgespräche</a:t>
            </a:r>
          </a:p>
        </p:txBody>
      </p:sp>
      <p:sp>
        <p:nvSpPr>
          <p:cNvPr id="402436" name="Textplatzhalter 3"/>
          <p:cNvSpPr>
            <a:spLocks noGrp="1"/>
          </p:cNvSpPr>
          <p:nvPr>
            <p:ph type="body" sz="quarter" idx="13"/>
          </p:nvPr>
        </p:nvSpPr>
        <p:spPr/>
        <p:txBody>
          <a:bodyPr/>
          <a:lstStyle/>
          <a:p>
            <a:r>
              <a:rPr lang="de-DE" dirty="0"/>
              <a:t>SMART-Ziele</a:t>
            </a:r>
          </a:p>
        </p:txBody>
      </p:sp>
      <p:grpSp>
        <p:nvGrpSpPr>
          <p:cNvPr id="402440" name="Gruppieren 26"/>
          <p:cNvGrpSpPr>
            <a:grpSpLocks/>
          </p:cNvGrpSpPr>
          <p:nvPr/>
        </p:nvGrpSpPr>
        <p:grpSpPr bwMode="auto">
          <a:xfrm>
            <a:off x="449299" y="2260036"/>
            <a:ext cx="10503182" cy="6235982"/>
            <a:chOff x="61119" y="1967034"/>
            <a:chExt cx="7385210" cy="4384226"/>
          </a:xfrm>
        </p:grpSpPr>
        <p:sp>
          <p:nvSpPr>
            <p:cNvPr id="10" name="Ellipse 9"/>
            <p:cNvSpPr/>
            <p:nvPr/>
          </p:nvSpPr>
          <p:spPr>
            <a:xfrm>
              <a:off x="61119" y="1967034"/>
              <a:ext cx="706452" cy="6698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3413" b="0" kern="1200" dirty="0">
                  <a:solidFill>
                    <a:prstClr val="white"/>
                  </a:solidFill>
                  <a:latin typeface="Arial" panose="020B0604020202020204"/>
                </a:rPr>
                <a:t>S</a:t>
              </a:r>
            </a:p>
          </p:txBody>
        </p:sp>
        <p:sp>
          <p:nvSpPr>
            <p:cNvPr id="11" name="Ellipse 10"/>
            <p:cNvSpPr/>
            <p:nvPr/>
          </p:nvSpPr>
          <p:spPr>
            <a:xfrm>
              <a:off x="61119" y="2892451"/>
              <a:ext cx="706452" cy="6698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3413" b="0" kern="1200" dirty="0">
                  <a:solidFill>
                    <a:prstClr val="white"/>
                  </a:solidFill>
                  <a:latin typeface="Arial" panose="020B0604020202020204"/>
                </a:rPr>
                <a:t>M</a:t>
              </a:r>
            </a:p>
          </p:txBody>
        </p:sp>
        <p:sp>
          <p:nvSpPr>
            <p:cNvPr id="12" name="Ellipse 11"/>
            <p:cNvSpPr/>
            <p:nvPr/>
          </p:nvSpPr>
          <p:spPr>
            <a:xfrm>
              <a:off x="61119" y="3819456"/>
              <a:ext cx="706452" cy="6698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3413" b="0" kern="1200" dirty="0">
                  <a:solidFill>
                    <a:prstClr val="white"/>
                  </a:solidFill>
                  <a:latin typeface="Arial" panose="020B0604020202020204"/>
                </a:rPr>
                <a:t>A</a:t>
              </a:r>
            </a:p>
          </p:txBody>
        </p:sp>
        <p:sp>
          <p:nvSpPr>
            <p:cNvPr id="13" name="Ellipse 12"/>
            <p:cNvSpPr/>
            <p:nvPr/>
          </p:nvSpPr>
          <p:spPr>
            <a:xfrm>
              <a:off x="61119" y="4744875"/>
              <a:ext cx="706452" cy="6698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3413" b="0" kern="1200" dirty="0">
                  <a:solidFill>
                    <a:prstClr val="white"/>
                  </a:solidFill>
                  <a:latin typeface="Arial" panose="020B0604020202020204"/>
                </a:rPr>
                <a:t>R</a:t>
              </a:r>
            </a:p>
          </p:txBody>
        </p:sp>
        <p:sp>
          <p:nvSpPr>
            <p:cNvPr id="14" name="Ellipse 13"/>
            <p:cNvSpPr/>
            <p:nvPr/>
          </p:nvSpPr>
          <p:spPr>
            <a:xfrm>
              <a:off x="61119" y="5670292"/>
              <a:ext cx="706452" cy="6698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3413" b="0" kern="1200" dirty="0">
                  <a:solidFill>
                    <a:prstClr val="white"/>
                  </a:solidFill>
                  <a:latin typeface="Arial" panose="020B0604020202020204"/>
                </a:rPr>
                <a:t>T</a:t>
              </a:r>
            </a:p>
          </p:txBody>
        </p:sp>
        <p:cxnSp>
          <p:nvCxnSpPr>
            <p:cNvPr id="16" name="Gerade Verbindung 15"/>
            <p:cNvCxnSpPr/>
            <p:nvPr/>
          </p:nvCxnSpPr>
          <p:spPr>
            <a:xfrm flipV="1">
              <a:off x="415139" y="2648001"/>
              <a:ext cx="701690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2448" name="Textfeld 17"/>
            <p:cNvSpPr txBox="1">
              <a:spLocks noChangeArrowheads="1"/>
            </p:cNvSpPr>
            <p:nvPr/>
          </p:nvSpPr>
          <p:spPr bwMode="auto">
            <a:xfrm>
              <a:off x="862997" y="2083981"/>
              <a:ext cx="6570921" cy="434164"/>
            </a:xfrm>
            <a:prstGeom prst="rect">
              <a:avLst/>
            </a:prstGeom>
            <a:noFill/>
            <a:ln w="9525">
              <a:noFill/>
              <a:miter lim="800000"/>
              <a:headEnd/>
              <a:tailEnd/>
            </a:ln>
          </p:spPr>
          <p:txBody>
            <a:bodyPr>
              <a:spAutoFit/>
            </a:bodyPr>
            <a:lstStyle/>
            <a:p>
              <a:pPr algn="l" defTabSz="1300460" fontAlgn="base" hangingPunct="1">
                <a:spcBef>
                  <a:spcPct val="0"/>
                </a:spcBef>
                <a:spcAft>
                  <a:spcPct val="0"/>
                </a:spcAft>
              </a:pPr>
              <a:r>
                <a:rPr lang="de-DE" sz="3413" kern="1200" dirty="0">
                  <a:solidFill>
                    <a:srgbClr val="00998A"/>
                  </a:solidFill>
                  <a:latin typeface="Arial" charset="0"/>
                  <a:ea typeface="+mn-ea"/>
                  <a:cs typeface="+mn-cs"/>
                </a:rPr>
                <a:t>S</a:t>
              </a:r>
              <a:r>
                <a:rPr lang="de-DE" sz="3413" b="0" kern="1200" dirty="0">
                  <a:solidFill>
                    <a:srgbClr val="262626"/>
                  </a:solidFill>
                  <a:latin typeface="Arial" charset="0"/>
                  <a:ea typeface="+mn-ea"/>
                  <a:cs typeface="+mn-cs"/>
                </a:rPr>
                <a:t>pezifisch 		= konkret formuliert sein</a:t>
              </a:r>
            </a:p>
          </p:txBody>
        </p:sp>
        <p:cxnSp>
          <p:nvCxnSpPr>
            <p:cNvPr id="19" name="Gerade Verbindung 18"/>
            <p:cNvCxnSpPr/>
            <p:nvPr/>
          </p:nvCxnSpPr>
          <p:spPr>
            <a:xfrm flipV="1">
              <a:off x="429427" y="3567070"/>
              <a:ext cx="701690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2450" name="Textfeld 19"/>
            <p:cNvSpPr txBox="1">
              <a:spLocks noChangeArrowheads="1"/>
            </p:cNvSpPr>
            <p:nvPr/>
          </p:nvSpPr>
          <p:spPr bwMode="auto">
            <a:xfrm>
              <a:off x="862997" y="3009932"/>
              <a:ext cx="6570921" cy="434164"/>
            </a:xfrm>
            <a:prstGeom prst="rect">
              <a:avLst/>
            </a:prstGeom>
            <a:noFill/>
            <a:ln w="9525">
              <a:noFill/>
              <a:miter lim="800000"/>
              <a:headEnd/>
              <a:tailEnd/>
            </a:ln>
          </p:spPr>
          <p:txBody>
            <a:bodyPr>
              <a:spAutoFit/>
            </a:bodyPr>
            <a:lstStyle/>
            <a:p>
              <a:pPr algn="l" defTabSz="1300460" fontAlgn="base" hangingPunct="1">
                <a:spcBef>
                  <a:spcPct val="0"/>
                </a:spcBef>
                <a:spcAft>
                  <a:spcPct val="0"/>
                </a:spcAft>
              </a:pPr>
              <a:r>
                <a:rPr lang="de-DE" sz="3413" kern="1200">
                  <a:solidFill>
                    <a:srgbClr val="00998A"/>
                  </a:solidFill>
                  <a:latin typeface="Arial" charset="0"/>
                  <a:ea typeface="+mn-ea"/>
                  <a:cs typeface="+mn-cs"/>
                </a:rPr>
                <a:t>M</a:t>
              </a:r>
              <a:r>
                <a:rPr lang="de-DE" sz="3413" b="0" kern="1200">
                  <a:solidFill>
                    <a:srgbClr val="262626"/>
                  </a:solidFill>
                  <a:latin typeface="Arial" charset="0"/>
                  <a:ea typeface="+mn-ea"/>
                  <a:cs typeface="+mn-cs"/>
                </a:rPr>
                <a:t>essbar 		= genau, überprüfbar sein</a:t>
              </a:r>
            </a:p>
          </p:txBody>
        </p:sp>
        <p:cxnSp>
          <p:nvCxnSpPr>
            <p:cNvPr id="21" name="Gerade Verbindung 20"/>
            <p:cNvCxnSpPr/>
            <p:nvPr/>
          </p:nvCxnSpPr>
          <p:spPr>
            <a:xfrm flipV="1">
              <a:off x="421489" y="4498837"/>
              <a:ext cx="70184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2452" name="Textfeld 21"/>
            <p:cNvSpPr txBox="1">
              <a:spLocks noChangeArrowheads="1"/>
            </p:cNvSpPr>
            <p:nvPr/>
          </p:nvSpPr>
          <p:spPr bwMode="auto">
            <a:xfrm>
              <a:off x="862997" y="3935883"/>
              <a:ext cx="6570921" cy="434164"/>
            </a:xfrm>
            <a:prstGeom prst="rect">
              <a:avLst/>
            </a:prstGeom>
            <a:noFill/>
            <a:ln w="9525">
              <a:noFill/>
              <a:miter lim="800000"/>
              <a:headEnd/>
              <a:tailEnd/>
            </a:ln>
          </p:spPr>
          <p:txBody>
            <a:bodyPr>
              <a:spAutoFit/>
            </a:bodyPr>
            <a:lstStyle/>
            <a:p>
              <a:pPr algn="l" defTabSz="1300460" fontAlgn="base" hangingPunct="1">
                <a:spcBef>
                  <a:spcPct val="0"/>
                </a:spcBef>
                <a:spcAft>
                  <a:spcPct val="0"/>
                </a:spcAft>
              </a:pPr>
              <a:r>
                <a:rPr lang="de-DE" sz="3413" kern="1200" dirty="0">
                  <a:solidFill>
                    <a:srgbClr val="00998A"/>
                  </a:solidFill>
                  <a:latin typeface="Arial" charset="0"/>
                  <a:ea typeface="+mn-ea"/>
                  <a:cs typeface="+mn-cs"/>
                </a:rPr>
                <a:t>A</a:t>
              </a:r>
              <a:r>
                <a:rPr lang="de-DE" sz="3413" b="0" kern="1200" dirty="0">
                  <a:solidFill>
                    <a:srgbClr val="262626"/>
                  </a:solidFill>
                  <a:latin typeface="Arial" charset="0"/>
                  <a:ea typeface="+mn-ea"/>
                  <a:cs typeface="+mn-cs"/>
                </a:rPr>
                <a:t>ktionsorientiert 	= motivierend, positiv sein</a:t>
              </a:r>
            </a:p>
          </p:txBody>
        </p:sp>
        <p:cxnSp>
          <p:nvCxnSpPr>
            <p:cNvPr id="23" name="Gerade Verbindung 22"/>
            <p:cNvCxnSpPr/>
            <p:nvPr/>
          </p:nvCxnSpPr>
          <p:spPr>
            <a:xfrm flipV="1">
              <a:off x="404026" y="5427430"/>
              <a:ext cx="701690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2454" name="Textfeld 23"/>
            <p:cNvSpPr txBox="1">
              <a:spLocks noChangeArrowheads="1"/>
            </p:cNvSpPr>
            <p:nvPr/>
          </p:nvSpPr>
          <p:spPr bwMode="auto">
            <a:xfrm>
              <a:off x="862997" y="4861834"/>
              <a:ext cx="6570921" cy="434164"/>
            </a:xfrm>
            <a:prstGeom prst="rect">
              <a:avLst/>
            </a:prstGeom>
            <a:noFill/>
            <a:ln w="9525">
              <a:noFill/>
              <a:miter lim="800000"/>
              <a:headEnd/>
              <a:tailEnd/>
            </a:ln>
          </p:spPr>
          <p:txBody>
            <a:bodyPr>
              <a:spAutoFit/>
            </a:bodyPr>
            <a:lstStyle/>
            <a:p>
              <a:pPr algn="l" defTabSz="1300460" fontAlgn="base" hangingPunct="1">
                <a:spcBef>
                  <a:spcPct val="0"/>
                </a:spcBef>
                <a:spcAft>
                  <a:spcPct val="0"/>
                </a:spcAft>
              </a:pPr>
              <a:r>
                <a:rPr lang="de-DE" sz="3413" kern="1200">
                  <a:solidFill>
                    <a:srgbClr val="00998A"/>
                  </a:solidFill>
                  <a:latin typeface="Arial" charset="0"/>
                  <a:ea typeface="+mn-ea"/>
                  <a:cs typeface="+mn-cs"/>
                </a:rPr>
                <a:t>R</a:t>
              </a:r>
              <a:r>
                <a:rPr lang="de-DE" sz="3413" b="0" kern="1200">
                  <a:solidFill>
                    <a:srgbClr val="262626"/>
                  </a:solidFill>
                  <a:latin typeface="Arial" charset="0"/>
                  <a:ea typeface="+mn-ea"/>
                  <a:cs typeface="+mn-cs"/>
                </a:rPr>
                <a:t>ealistisch 		= erreichbar sein</a:t>
              </a:r>
            </a:p>
          </p:txBody>
        </p:sp>
        <p:cxnSp>
          <p:nvCxnSpPr>
            <p:cNvPr id="25" name="Gerade Verbindung 24"/>
            <p:cNvCxnSpPr/>
            <p:nvPr/>
          </p:nvCxnSpPr>
          <p:spPr>
            <a:xfrm flipV="1">
              <a:off x="407201" y="6351260"/>
              <a:ext cx="701848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2456" name="Textfeld 25"/>
            <p:cNvSpPr txBox="1">
              <a:spLocks noChangeArrowheads="1"/>
            </p:cNvSpPr>
            <p:nvPr/>
          </p:nvSpPr>
          <p:spPr bwMode="auto">
            <a:xfrm>
              <a:off x="862997" y="5787784"/>
              <a:ext cx="6570921" cy="434164"/>
            </a:xfrm>
            <a:prstGeom prst="rect">
              <a:avLst/>
            </a:prstGeom>
            <a:noFill/>
            <a:ln w="9525">
              <a:noFill/>
              <a:miter lim="800000"/>
              <a:headEnd/>
              <a:tailEnd/>
            </a:ln>
          </p:spPr>
          <p:txBody>
            <a:bodyPr>
              <a:spAutoFit/>
            </a:bodyPr>
            <a:lstStyle/>
            <a:p>
              <a:pPr algn="l" defTabSz="1300460" fontAlgn="base" hangingPunct="1">
                <a:spcBef>
                  <a:spcPct val="0"/>
                </a:spcBef>
                <a:spcAft>
                  <a:spcPct val="0"/>
                </a:spcAft>
              </a:pPr>
              <a:r>
                <a:rPr lang="de-DE" sz="3413" kern="1200">
                  <a:solidFill>
                    <a:srgbClr val="00998A"/>
                  </a:solidFill>
                  <a:latin typeface="Arial" charset="0"/>
                  <a:ea typeface="+mn-ea"/>
                  <a:cs typeface="+mn-cs"/>
                </a:rPr>
                <a:t>T</a:t>
              </a:r>
              <a:r>
                <a:rPr lang="de-DE" sz="3413" b="0" kern="1200">
                  <a:solidFill>
                    <a:srgbClr val="262626"/>
                  </a:solidFill>
                  <a:latin typeface="Arial" charset="0"/>
                  <a:ea typeface="+mn-ea"/>
                  <a:cs typeface="+mn-cs"/>
                </a:rPr>
                <a:t>erminiert 		= konkret umsetzbar sein</a:t>
              </a:r>
            </a:p>
          </p:txBody>
        </p:sp>
      </p:grpSp>
      <p:sp>
        <p:nvSpPr>
          <p:cNvPr id="402441" name="Textfeld 27"/>
          <p:cNvSpPr txBox="1">
            <a:spLocks noChangeArrowheads="1"/>
          </p:cNvSpPr>
          <p:nvPr/>
        </p:nvSpPr>
        <p:spPr bwMode="auto">
          <a:xfrm>
            <a:off x="7938347" y="8588587"/>
            <a:ext cx="3874347" cy="617541"/>
          </a:xfrm>
          <a:prstGeom prst="rect">
            <a:avLst/>
          </a:prstGeom>
          <a:noFill/>
          <a:ln w="9525">
            <a:noFill/>
            <a:miter lim="800000"/>
            <a:headEnd/>
            <a:tailEnd/>
          </a:ln>
        </p:spPr>
        <p:txBody>
          <a:bodyPr>
            <a:spAutoFit/>
          </a:bodyPr>
          <a:lstStyle/>
          <a:p>
            <a:pPr algn="l" defTabSz="1300460" fontAlgn="base" hangingPunct="1">
              <a:spcBef>
                <a:spcPct val="0"/>
              </a:spcBef>
              <a:spcAft>
                <a:spcPct val="0"/>
              </a:spcAft>
            </a:pPr>
            <a:r>
              <a:rPr lang="de-DE" sz="3413" kern="1200" dirty="0">
                <a:solidFill>
                  <a:srgbClr val="00998A"/>
                </a:solidFill>
                <a:latin typeface="Arial" charset="0"/>
                <a:ea typeface="+mn-ea"/>
                <a:cs typeface="+mn-cs"/>
              </a:rPr>
              <a:t>…SMART sein!</a:t>
            </a:r>
          </a:p>
        </p:txBody>
      </p:sp>
    </p:spTree>
    <p:extLst>
      <p:ext uri="{BB962C8B-B14F-4D97-AF65-F5344CB8AC3E}">
        <p14:creationId xmlns:p14="http://schemas.microsoft.com/office/powerpoint/2010/main" val="2881312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9B0940D2-7C53-408A-8C09-4D367CD5FA17}" type="slidenum">
              <a:rPr lang="de-DE" b="0" kern="1200">
                <a:solidFill>
                  <a:srgbClr val="717D87"/>
                </a:solidFill>
                <a:latin typeface="Arial" charset="0"/>
                <a:ea typeface="+mn-ea"/>
                <a:cs typeface="+mn-cs"/>
              </a:rPr>
              <a:pPr defTabSz="1300460" fontAlgn="base" hangingPunct="1">
                <a:spcBef>
                  <a:spcPct val="0"/>
                </a:spcBef>
                <a:spcAft>
                  <a:spcPct val="0"/>
                </a:spcAft>
                <a:defRPr/>
              </a:pPr>
              <a:t>18</a:t>
            </a:fld>
            <a:endParaRPr lang="de-DE" b="0" kern="1200" dirty="0">
              <a:solidFill>
                <a:srgbClr val="717D87"/>
              </a:solidFill>
              <a:latin typeface="Arial" charset="0"/>
              <a:ea typeface="+mn-ea"/>
              <a:cs typeface="+mn-cs"/>
            </a:endParaRPr>
          </a:p>
        </p:txBody>
      </p:sp>
      <p:sp>
        <p:nvSpPr>
          <p:cNvPr id="6" name="Fußzeilenplatzhalter 5"/>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7" name="Datumsplatzhalter 6"/>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F5B8584F-8330-4150-A2C6-B4EF9A9D7F16}"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graphicFrame>
        <p:nvGraphicFramePr>
          <p:cNvPr id="8" name="Inhaltsplatzhalter 7"/>
          <p:cNvGraphicFramePr>
            <a:graphicFrameLocks noGrp="1"/>
          </p:cNvGraphicFramePr>
          <p:nvPr>
            <p:ph idx="1"/>
          </p:nvPr>
        </p:nvGraphicFramePr>
        <p:xfrm>
          <a:off x="180623" y="1381761"/>
          <a:ext cx="11682470" cy="7742892"/>
        </p:xfrm>
        <a:graphic>
          <a:graphicData uri="http://schemas.openxmlformats.org/drawingml/2006/table">
            <a:tbl>
              <a:tblPr firstRow="1" bandRow="1">
                <a:tableStyleId>{5940675A-B579-460E-94D1-54222C63F5DA}</a:tableStyleId>
              </a:tblPr>
              <a:tblGrid>
                <a:gridCol w="951278">
                  <a:extLst>
                    <a:ext uri="{9D8B030D-6E8A-4147-A177-3AD203B41FA5}">
                      <a16:colId xmlns:a16="http://schemas.microsoft.com/office/drawing/2014/main" xmlns="" val="20000"/>
                    </a:ext>
                  </a:extLst>
                </a:gridCol>
                <a:gridCol w="5238044">
                  <a:extLst>
                    <a:ext uri="{9D8B030D-6E8A-4147-A177-3AD203B41FA5}">
                      <a16:colId xmlns:a16="http://schemas.microsoft.com/office/drawing/2014/main" xmlns="" val="20001"/>
                    </a:ext>
                  </a:extLst>
                </a:gridCol>
                <a:gridCol w="5493148">
                  <a:extLst>
                    <a:ext uri="{9D8B030D-6E8A-4147-A177-3AD203B41FA5}">
                      <a16:colId xmlns:a16="http://schemas.microsoft.com/office/drawing/2014/main" xmlns="" val="20002"/>
                    </a:ext>
                  </a:extLst>
                </a:gridCol>
              </a:tblGrid>
              <a:tr h="684919">
                <a:tc>
                  <a:txBody>
                    <a:bodyPr/>
                    <a:lstStyle/>
                    <a:p>
                      <a:pPr algn="ctr"/>
                      <a:endParaRPr lang="de-DE" sz="3600" dirty="0"/>
                    </a:p>
                  </a:txBody>
                  <a:tcPr marL="132090" marR="132090" marT="65024" marB="65024" anchor="ctr">
                    <a:solidFill>
                      <a:schemeClr val="accent2"/>
                    </a:solidFill>
                  </a:tcPr>
                </a:tc>
                <a:tc>
                  <a:txBody>
                    <a:bodyPr/>
                    <a:lstStyle/>
                    <a:p>
                      <a:r>
                        <a:rPr lang="de-DE" sz="3600" b="1" dirty="0"/>
                        <a:t>Falsch</a:t>
                      </a:r>
                    </a:p>
                  </a:txBody>
                  <a:tcPr marL="132090" marR="132090" marT="65024" marB="65024">
                    <a:solidFill>
                      <a:schemeClr val="accent2"/>
                    </a:solidFill>
                  </a:tcPr>
                </a:tc>
                <a:tc>
                  <a:txBody>
                    <a:bodyPr/>
                    <a:lstStyle/>
                    <a:p>
                      <a:r>
                        <a:rPr lang="de-DE" sz="3600" b="1" dirty="0"/>
                        <a:t>Richtig</a:t>
                      </a:r>
                    </a:p>
                  </a:txBody>
                  <a:tcPr marL="132090" marR="132090" marT="65024" marB="65024">
                    <a:solidFill>
                      <a:schemeClr val="accent2"/>
                    </a:solidFill>
                  </a:tcPr>
                </a:tc>
                <a:extLst>
                  <a:ext uri="{0D108BD9-81ED-4DB2-BD59-A6C34878D82A}">
                    <a16:rowId xmlns:a16="http://schemas.microsoft.com/office/drawing/2014/main" xmlns="" val="10000"/>
                  </a:ext>
                </a:extLst>
              </a:tr>
              <a:tr h="1343829">
                <a:tc>
                  <a:txBody>
                    <a:bodyPr/>
                    <a:lstStyle/>
                    <a:p>
                      <a:pPr algn="ctr"/>
                      <a:r>
                        <a:rPr lang="de-DE" sz="2300" b="1" dirty="0"/>
                        <a:t>S</a:t>
                      </a:r>
                    </a:p>
                  </a:txBody>
                  <a:tcPr marL="132090" marR="132090" marT="65024" marB="65024" anchor="ctr">
                    <a:solidFill>
                      <a:schemeClr val="accent2"/>
                    </a:solidFill>
                  </a:tcPr>
                </a:tc>
                <a:tc>
                  <a:txBody>
                    <a:bodyPr/>
                    <a:lstStyle/>
                    <a:p>
                      <a:r>
                        <a:rPr lang="de-DE" sz="2000" dirty="0"/>
                        <a:t>Herr Müller, Sie müssen sich verbessern!</a:t>
                      </a:r>
                    </a:p>
                  </a:txBody>
                  <a:tcPr marL="132090" marR="132090" marT="65024" marB="65024"/>
                </a:tc>
                <a:tc>
                  <a:txBody>
                    <a:bodyPr/>
                    <a:lstStyle/>
                    <a:p>
                      <a:r>
                        <a:rPr lang="de-DE" sz="2000" dirty="0"/>
                        <a:t>Im Gegensatz zu Ihren Kollegen erledigen Sie wesentlich weniger Telefonate. Frau Schwartz, Ihr Ziel ist es ebenso viele Kundentelefonate zu führen wie Ihre Kollegen.</a:t>
                      </a:r>
                    </a:p>
                  </a:txBody>
                  <a:tcPr marL="132090" marR="132090" marT="65024" marB="65024"/>
                </a:tc>
                <a:extLst>
                  <a:ext uri="{0D108BD9-81ED-4DB2-BD59-A6C34878D82A}">
                    <a16:rowId xmlns:a16="http://schemas.microsoft.com/office/drawing/2014/main" xmlns="" val="10001"/>
                  </a:ext>
                </a:extLst>
              </a:tr>
              <a:tr h="1351559">
                <a:tc>
                  <a:txBody>
                    <a:bodyPr/>
                    <a:lstStyle/>
                    <a:p>
                      <a:pPr algn="ctr"/>
                      <a:r>
                        <a:rPr lang="de-DE" sz="2300" b="1" dirty="0"/>
                        <a:t>M</a:t>
                      </a:r>
                    </a:p>
                  </a:txBody>
                  <a:tcPr marL="132090" marR="132090" marT="65024" marB="65024" anchor="ctr">
                    <a:solidFill>
                      <a:schemeClr val="accent2"/>
                    </a:solidFill>
                  </a:tcPr>
                </a:tc>
                <a:tc>
                  <a:txBody>
                    <a:bodyPr/>
                    <a:lstStyle/>
                    <a:p>
                      <a:r>
                        <a:rPr lang="de-DE" sz="2000" dirty="0"/>
                        <a:t>Frau Schwartz, Sie müssen wesentlich mehr Geräte verkaufen.</a:t>
                      </a:r>
                    </a:p>
                  </a:txBody>
                  <a:tcPr marL="132090" marR="132090" marT="65024" marB="65024"/>
                </a:tc>
                <a:tc>
                  <a:txBody>
                    <a:bodyPr/>
                    <a:lstStyle/>
                    <a:p>
                      <a:r>
                        <a:rPr lang="de-DE" sz="2000" dirty="0"/>
                        <a:t>Herr Müller, Ihr Ziel ist es, drei Versicherungen mehr im Monat zu verkaufen</a:t>
                      </a:r>
                    </a:p>
                  </a:txBody>
                  <a:tcPr marL="132090" marR="132090" marT="65024" marB="65024"/>
                </a:tc>
                <a:extLst>
                  <a:ext uri="{0D108BD9-81ED-4DB2-BD59-A6C34878D82A}">
                    <a16:rowId xmlns:a16="http://schemas.microsoft.com/office/drawing/2014/main" xmlns="" val="10002"/>
                  </a:ext>
                </a:extLst>
              </a:tr>
              <a:tr h="1495649">
                <a:tc>
                  <a:txBody>
                    <a:bodyPr/>
                    <a:lstStyle/>
                    <a:p>
                      <a:pPr algn="ctr"/>
                      <a:r>
                        <a:rPr lang="de-DE" sz="2300" b="1" dirty="0"/>
                        <a:t>A</a:t>
                      </a:r>
                    </a:p>
                  </a:txBody>
                  <a:tcPr marL="132090" marR="132090" marT="65024" marB="65024" anchor="ctr">
                    <a:solidFill>
                      <a:schemeClr val="accent2"/>
                    </a:solidFill>
                  </a:tcPr>
                </a:tc>
                <a:tc>
                  <a:txBody>
                    <a:bodyPr/>
                    <a:lstStyle/>
                    <a:p>
                      <a:r>
                        <a:rPr lang="de-DE" sz="2000" dirty="0"/>
                        <a:t>Frau Schwartz, Sie sind unsere beste Frau, daher werden Sie im kommenden Monat zehn neue Projekte abwickeln.</a:t>
                      </a:r>
                    </a:p>
                  </a:txBody>
                  <a:tcPr marL="132090" marR="132090" marT="65024" marB="65024"/>
                </a:tc>
                <a:tc>
                  <a:txBody>
                    <a:bodyPr/>
                    <a:lstStyle/>
                    <a:p>
                      <a:r>
                        <a:rPr lang="de-DE" sz="2000" dirty="0"/>
                        <a:t>Herr Müller, sie sind neu im Vertrieb.</a:t>
                      </a:r>
                      <a:r>
                        <a:rPr lang="de-DE" sz="2000" baseline="0" dirty="0"/>
                        <a:t> Übernehmen Sie zunächst in Zusammenarbeit mit Herrn Dachs zwei Altkunden, bevor Sie die </a:t>
                      </a:r>
                      <a:r>
                        <a:rPr lang="de-DE" sz="2000" baseline="0" dirty="0" err="1"/>
                        <a:t>Neukundenaquise</a:t>
                      </a:r>
                      <a:r>
                        <a:rPr lang="de-DE" sz="2000" baseline="0" dirty="0"/>
                        <a:t> angehen.</a:t>
                      </a:r>
                      <a:endParaRPr lang="de-DE" sz="2000" dirty="0"/>
                    </a:p>
                  </a:txBody>
                  <a:tcPr marL="132090" marR="132090" marT="65024" marB="65024"/>
                </a:tc>
                <a:extLst>
                  <a:ext uri="{0D108BD9-81ED-4DB2-BD59-A6C34878D82A}">
                    <a16:rowId xmlns:a16="http://schemas.microsoft.com/office/drawing/2014/main" xmlns="" val="10003"/>
                  </a:ext>
                </a:extLst>
              </a:tr>
              <a:tr h="1351559">
                <a:tc>
                  <a:txBody>
                    <a:bodyPr/>
                    <a:lstStyle/>
                    <a:p>
                      <a:pPr algn="ctr"/>
                      <a:r>
                        <a:rPr lang="de-DE" sz="2300" b="1" dirty="0"/>
                        <a:t>R</a:t>
                      </a:r>
                    </a:p>
                  </a:txBody>
                  <a:tcPr marL="132090" marR="132090" marT="65024" marB="65024" anchor="ctr">
                    <a:solidFill>
                      <a:schemeClr val="accent2"/>
                    </a:solidFill>
                  </a:tcPr>
                </a:tc>
                <a:tc>
                  <a:txBody>
                    <a:bodyPr/>
                    <a:lstStyle/>
                    <a:p>
                      <a:r>
                        <a:rPr lang="de-DE" sz="2000" dirty="0"/>
                        <a:t>Herr</a:t>
                      </a:r>
                      <a:r>
                        <a:rPr lang="de-DE" sz="2000" baseline="0" dirty="0"/>
                        <a:t> Müller, bis morgen möchte ich eine Aufstellung über alle Vorlieben und Extrawünsche unserer 20.000 Kunden.</a:t>
                      </a:r>
                      <a:endParaRPr lang="de-DE" sz="2000" dirty="0"/>
                    </a:p>
                  </a:txBody>
                  <a:tcPr marL="132090" marR="132090" marT="65024" marB="65024"/>
                </a:tc>
                <a:tc>
                  <a:txBody>
                    <a:bodyPr/>
                    <a:lstStyle/>
                    <a:p>
                      <a:r>
                        <a:rPr lang="de-DE" sz="2000" dirty="0"/>
                        <a:t>Frau Schwartz, bitte präsentieren Sie mir bis Mitte nächster Woche den aktuellen</a:t>
                      </a:r>
                      <a:r>
                        <a:rPr lang="de-DE" sz="2000" baseline="0" dirty="0"/>
                        <a:t> Projektstand.</a:t>
                      </a:r>
                      <a:endParaRPr lang="de-DE" sz="2000" dirty="0"/>
                    </a:p>
                  </a:txBody>
                  <a:tcPr marL="132090" marR="132090" marT="65024" marB="65024"/>
                </a:tc>
                <a:extLst>
                  <a:ext uri="{0D108BD9-81ED-4DB2-BD59-A6C34878D82A}">
                    <a16:rowId xmlns:a16="http://schemas.microsoft.com/office/drawing/2014/main" xmlns="" val="10004"/>
                  </a:ext>
                </a:extLst>
              </a:tr>
              <a:tr h="1351559">
                <a:tc>
                  <a:txBody>
                    <a:bodyPr/>
                    <a:lstStyle/>
                    <a:p>
                      <a:pPr algn="ctr"/>
                      <a:r>
                        <a:rPr lang="de-DE" sz="2300" b="1" dirty="0"/>
                        <a:t>T</a:t>
                      </a:r>
                    </a:p>
                  </a:txBody>
                  <a:tcPr marL="132090" marR="132090" marT="65024" marB="65024" anchor="ctr">
                    <a:solidFill>
                      <a:schemeClr val="accent2"/>
                    </a:solidFill>
                  </a:tcPr>
                </a:tc>
                <a:tc>
                  <a:txBody>
                    <a:bodyPr/>
                    <a:lstStyle/>
                    <a:p>
                      <a:r>
                        <a:rPr lang="de-DE" sz="2000" dirty="0"/>
                        <a:t>Herr Müller, lernen Sie so schnell wie möglich Englisch.</a:t>
                      </a:r>
                    </a:p>
                  </a:txBody>
                  <a:tcPr marL="132090" marR="132090" marT="65024" marB="65024"/>
                </a:tc>
                <a:tc>
                  <a:txBody>
                    <a:bodyPr/>
                    <a:lstStyle/>
                    <a:p>
                      <a:r>
                        <a:rPr lang="de-DE" sz="2000" dirty="0"/>
                        <a:t>Frau Schwartz, verkaufen Sie bis zum Monatsende (31.01.2014)</a:t>
                      </a:r>
                      <a:r>
                        <a:rPr lang="de-DE" sz="2000" baseline="0" dirty="0"/>
                        <a:t> drei Staubsauger des Modells „Clean“.</a:t>
                      </a:r>
                      <a:endParaRPr lang="de-DE" sz="2000" dirty="0"/>
                    </a:p>
                  </a:txBody>
                  <a:tcPr marL="132090" marR="132090" marT="65024" marB="65024"/>
                </a:tc>
                <a:extLst>
                  <a:ext uri="{0D108BD9-81ED-4DB2-BD59-A6C34878D82A}">
                    <a16:rowId xmlns:a16="http://schemas.microsoft.com/office/drawing/2014/main" xmlns="" val="10005"/>
                  </a:ext>
                </a:extLst>
              </a:tr>
            </a:tbl>
          </a:graphicData>
        </a:graphic>
      </p:graphicFrame>
      <p:sp>
        <p:nvSpPr>
          <p:cNvPr id="403457"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Management </a:t>
            </a:r>
            <a:r>
              <a:rPr lang="de-DE" dirty="0" err="1"/>
              <a:t>by</a:t>
            </a:r>
            <a:r>
              <a:rPr lang="de-DE" dirty="0"/>
              <a:t> </a:t>
            </a:r>
            <a:r>
              <a:rPr lang="de-DE" dirty="0" err="1"/>
              <a:t>Objectives</a:t>
            </a:r>
            <a:r>
              <a:rPr lang="de-DE" dirty="0"/>
              <a:t> (</a:t>
            </a:r>
            <a:r>
              <a:rPr lang="de-DE" dirty="0" err="1"/>
              <a:t>MbO</a:t>
            </a:r>
            <a:r>
              <a:rPr lang="de-DE" dirty="0"/>
              <a:t>) – Zielvereinbarungsgespräche</a:t>
            </a:r>
          </a:p>
        </p:txBody>
      </p:sp>
      <p:sp>
        <p:nvSpPr>
          <p:cNvPr id="403488" name="Textplatzhalter 3"/>
          <p:cNvSpPr>
            <a:spLocks noGrp="1"/>
          </p:cNvSpPr>
          <p:nvPr>
            <p:ph type="body" sz="quarter" idx="13"/>
          </p:nvPr>
        </p:nvSpPr>
        <p:spPr/>
        <p:txBody>
          <a:bodyPr/>
          <a:lstStyle/>
          <a:p>
            <a:r>
              <a:rPr lang="de-DE"/>
              <a:t>Smarte Ziele: Beispiele aus der Praxis</a:t>
            </a:r>
          </a:p>
        </p:txBody>
      </p:sp>
      <p:sp>
        <p:nvSpPr>
          <p:cNvPr id="9" name="Textfeld 8"/>
          <p:cNvSpPr txBox="1"/>
          <p:nvPr/>
        </p:nvSpPr>
        <p:spPr bwMode="auto">
          <a:xfrm>
            <a:off x="30942" y="8776106"/>
            <a:ext cx="4152053" cy="311175"/>
          </a:xfrm>
          <a:prstGeom prst="rect">
            <a:avLst/>
          </a:prstGeom>
          <a:noFill/>
          <a:ln w="12700">
            <a:noFill/>
          </a:ln>
          <a:effectLst/>
        </p:spPr>
        <p:txBody>
          <a:bodyPr wrap="square">
            <a:spAutoFit/>
          </a:bodyPr>
          <a:lstStyle/>
          <a:p>
            <a:pPr algn="l" defTabSz="1300460" fontAlgn="base" hangingPunct="1">
              <a:spcAft>
                <a:spcPts val="853"/>
              </a:spcAft>
              <a:buClr>
                <a:srgbClr val="23A092"/>
              </a:buClr>
              <a:buSzPct val="80000"/>
              <a:defRPr/>
            </a:pPr>
            <a:r>
              <a:rPr lang="de-DE" sz="1422" b="0" dirty="0">
                <a:solidFill>
                  <a:srgbClr val="262626"/>
                </a:solidFill>
                <a:latin typeface="Arial" panose="020B0604020202020204"/>
                <a:ea typeface="+mn-ea"/>
                <a:cs typeface="+mn-cs"/>
              </a:rPr>
              <a:t>Quelle: Bartscher / Stöckl / Träger (2012): 279</a:t>
            </a:r>
          </a:p>
        </p:txBody>
      </p:sp>
    </p:spTree>
    <p:extLst>
      <p:ext uri="{BB962C8B-B14F-4D97-AF65-F5344CB8AC3E}">
        <p14:creationId xmlns:p14="http://schemas.microsoft.com/office/powerpoint/2010/main" val="3168934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19</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320D7DBF-F0FD-494C-AEBC-CCE09E702388}"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Inhaltsplatzhalter 4"/>
          <p:cNvSpPr>
            <a:spLocks noGrp="1"/>
          </p:cNvSpPr>
          <p:nvPr>
            <p:ph idx="1"/>
          </p:nvPr>
        </p:nvSpPr>
        <p:spPr/>
        <p:txBody>
          <a:bodyPr/>
          <a:lstStyle/>
          <a:p>
            <a:endParaRPr lang="de-DE" dirty="0"/>
          </a:p>
        </p:txBody>
      </p:sp>
      <p:sp>
        <p:nvSpPr>
          <p:cNvPr id="6" name="Titel 5"/>
          <p:cNvSpPr>
            <a:spLocks noGrp="1"/>
          </p:cNvSpPr>
          <p:nvPr>
            <p:ph type="title"/>
          </p:nvPr>
        </p:nvSpPr>
        <p:spPr/>
        <p:txBody>
          <a:bodyPr/>
          <a:lstStyle/>
          <a:p>
            <a:r>
              <a:rPr lang="de-DE" dirty="0"/>
              <a:t>Kommunikation: Management </a:t>
            </a:r>
            <a:r>
              <a:rPr lang="de-DE" dirty="0" err="1"/>
              <a:t>by</a:t>
            </a:r>
            <a:r>
              <a:rPr lang="de-DE" dirty="0"/>
              <a:t> </a:t>
            </a:r>
            <a:r>
              <a:rPr lang="de-DE" dirty="0" err="1"/>
              <a:t>Objectives</a:t>
            </a:r>
            <a:r>
              <a:rPr lang="de-DE" dirty="0"/>
              <a:t> (</a:t>
            </a:r>
            <a:r>
              <a:rPr lang="de-DE" dirty="0" err="1"/>
              <a:t>MbO</a:t>
            </a:r>
            <a:r>
              <a:rPr lang="de-DE" dirty="0"/>
              <a:t>) – Zielvereinbarungsgespräche</a:t>
            </a:r>
          </a:p>
        </p:txBody>
      </p:sp>
      <p:sp>
        <p:nvSpPr>
          <p:cNvPr id="7" name="Textplatzhalter 6"/>
          <p:cNvSpPr>
            <a:spLocks noGrp="1"/>
          </p:cNvSpPr>
          <p:nvPr>
            <p:ph type="body" sz="quarter" idx="13"/>
          </p:nvPr>
        </p:nvSpPr>
        <p:spPr/>
        <p:txBody>
          <a:bodyPr/>
          <a:lstStyle/>
          <a:p>
            <a:r>
              <a:rPr lang="de-DE" dirty="0"/>
              <a:t>Zielsetzungstheorie (Locke und </a:t>
            </a:r>
            <a:r>
              <a:rPr lang="de-DE" dirty="0" err="1"/>
              <a:t>Latham</a:t>
            </a:r>
            <a:r>
              <a:rPr lang="de-DE" dirty="0"/>
              <a:t> 1995)</a:t>
            </a:r>
          </a:p>
          <a:p>
            <a:endParaRPr lang="de-DE" dirty="0"/>
          </a:p>
        </p:txBody>
      </p:sp>
      <p:sp>
        <p:nvSpPr>
          <p:cNvPr id="8" name="Pfeil nach unten 7"/>
          <p:cNvSpPr/>
          <p:nvPr/>
        </p:nvSpPr>
        <p:spPr>
          <a:xfrm rot="16200000">
            <a:off x="5697355" y="4339351"/>
            <a:ext cx="660321" cy="6489801"/>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defRPr/>
            </a:pPr>
            <a:endParaRPr lang="de-DE" sz="2560" b="0" dirty="0">
              <a:solidFill>
                <a:prstClr val="white"/>
              </a:solidFill>
              <a:latin typeface="Arial"/>
            </a:endParaRPr>
          </a:p>
        </p:txBody>
      </p:sp>
      <p:sp>
        <p:nvSpPr>
          <p:cNvPr id="9" name="Rechteck 8"/>
          <p:cNvSpPr/>
          <p:nvPr/>
        </p:nvSpPr>
        <p:spPr>
          <a:xfrm>
            <a:off x="3742714" y="2349567"/>
            <a:ext cx="4521436" cy="2979008"/>
          </a:xfrm>
          <a:prstGeom prst="rect">
            <a:avLst/>
          </a:prstGeom>
          <a:solidFill>
            <a:schemeClr val="accent2"/>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hangingPunct="1">
              <a:defRPr/>
            </a:pPr>
            <a:r>
              <a:rPr lang="de-DE" sz="2844" dirty="0">
                <a:solidFill>
                  <a:srgbClr val="00998A"/>
                </a:solidFill>
                <a:latin typeface="Arial"/>
              </a:rPr>
              <a:t>Moderatoren</a:t>
            </a:r>
          </a:p>
          <a:p>
            <a:pPr defTabSz="1300460" hangingPunct="1">
              <a:defRPr/>
            </a:pPr>
            <a:r>
              <a:rPr lang="de-DE" sz="2560" b="0" dirty="0">
                <a:solidFill>
                  <a:srgbClr val="262626"/>
                </a:solidFill>
                <a:latin typeface="Arial"/>
              </a:rPr>
              <a:t>Persönlichkeitsmerkmale</a:t>
            </a:r>
          </a:p>
          <a:p>
            <a:pPr defTabSz="1300460" hangingPunct="1">
              <a:defRPr/>
            </a:pPr>
            <a:r>
              <a:rPr lang="de-DE" sz="2560" b="0" dirty="0">
                <a:solidFill>
                  <a:srgbClr val="262626"/>
                </a:solidFill>
                <a:latin typeface="Arial"/>
              </a:rPr>
              <a:t>Fähigkeiten der Person</a:t>
            </a:r>
          </a:p>
          <a:p>
            <a:pPr defTabSz="1300460" hangingPunct="1">
              <a:defRPr/>
            </a:pPr>
            <a:r>
              <a:rPr lang="de-DE" sz="2560" b="0" dirty="0">
                <a:solidFill>
                  <a:srgbClr val="262626"/>
                </a:solidFill>
                <a:latin typeface="Arial"/>
              </a:rPr>
              <a:t>Zielbindung</a:t>
            </a:r>
          </a:p>
          <a:p>
            <a:pPr defTabSz="1300460" hangingPunct="1">
              <a:defRPr/>
            </a:pPr>
            <a:r>
              <a:rPr lang="de-DE" sz="2560" b="0" dirty="0">
                <a:solidFill>
                  <a:srgbClr val="262626"/>
                </a:solidFill>
                <a:latin typeface="Arial"/>
              </a:rPr>
              <a:t>Rückmeldung</a:t>
            </a:r>
          </a:p>
          <a:p>
            <a:pPr defTabSz="1300460" hangingPunct="1">
              <a:defRPr/>
            </a:pPr>
            <a:r>
              <a:rPr lang="de-DE" sz="2560" b="0" dirty="0">
                <a:solidFill>
                  <a:srgbClr val="262626"/>
                </a:solidFill>
                <a:latin typeface="Arial"/>
              </a:rPr>
              <a:t>Aufgabenkomplexität</a:t>
            </a:r>
          </a:p>
        </p:txBody>
      </p:sp>
      <p:sp>
        <p:nvSpPr>
          <p:cNvPr id="10" name="Pfeil nach unten 9"/>
          <p:cNvSpPr/>
          <p:nvPr/>
        </p:nvSpPr>
        <p:spPr>
          <a:xfrm>
            <a:off x="5622867" y="5343696"/>
            <a:ext cx="846824" cy="801459"/>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defRPr/>
            </a:pPr>
            <a:endParaRPr lang="de-DE" sz="2560" b="0" dirty="0">
              <a:solidFill>
                <a:prstClr val="white"/>
              </a:solidFill>
              <a:latin typeface="Arial"/>
            </a:endParaRPr>
          </a:p>
        </p:txBody>
      </p:sp>
      <p:sp>
        <p:nvSpPr>
          <p:cNvPr id="11" name="Rechteck 10"/>
          <p:cNvSpPr/>
          <p:nvPr/>
        </p:nvSpPr>
        <p:spPr>
          <a:xfrm>
            <a:off x="3742714" y="6180589"/>
            <a:ext cx="4521436" cy="2979008"/>
          </a:xfrm>
          <a:prstGeom prst="rect">
            <a:avLst/>
          </a:prstGeom>
          <a:solidFill>
            <a:schemeClr val="accent2"/>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hangingPunct="1">
              <a:defRPr/>
            </a:pPr>
            <a:r>
              <a:rPr lang="de-DE" sz="2844" dirty="0">
                <a:solidFill>
                  <a:srgbClr val="00998A"/>
                </a:solidFill>
                <a:latin typeface="Arial"/>
              </a:rPr>
              <a:t>Mediatoren</a:t>
            </a:r>
          </a:p>
          <a:p>
            <a:pPr defTabSz="1300460" hangingPunct="1">
              <a:defRPr/>
            </a:pPr>
            <a:r>
              <a:rPr lang="de-DE" sz="2560" b="0" dirty="0">
                <a:solidFill>
                  <a:srgbClr val="262626"/>
                </a:solidFill>
                <a:latin typeface="Arial"/>
              </a:rPr>
              <a:t>Anstrengung</a:t>
            </a:r>
          </a:p>
          <a:p>
            <a:pPr defTabSz="1300460" hangingPunct="1">
              <a:defRPr/>
            </a:pPr>
            <a:r>
              <a:rPr lang="de-DE" sz="2560" b="0" dirty="0">
                <a:solidFill>
                  <a:srgbClr val="262626"/>
                </a:solidFill>
                <a:latin typeface="Arial"/>
              </a:rPr>
              <a:t>Ausdauer</a:t>
            </a:r>
          </a:p>
          <a:p>
            <a:pPr defTabSz="1300460" hangingPunct="1">
              <a:defRPr/>
            </a:pPr>
            <a:r>
              <a:rPr lang="de-DE" sz="2560" b="0" dirty="0">
                <a:solidFill>
                  <a:srgbClr val="262626"/>
                </a:solidFill>
                <a:latin typeface="Arial"/>
              </a:rPr>
              <a:t>Aufmerksamkeit</a:t>
            </a:r>
          </a:p>
          <a:p>
            <a:pPr defTabSz="1300460" hangingPunct="1">
              <a:defRPr/>
            </a:pPr>
            <a:r>
              <a:rPr lang="de-DE" sz="2560" b="0" dirty="0">
                <a:solidFill>
                  <a:srgbClr val="262626"/>
                </a:solidFill>
                <a:latin typeface="Arial"/>
              </a:rPr>
              <a:t>Strategie</a:t>
            </a:r>
          </a:p>
        </p:txBody>
      </p:sp>
      <p:sp>
        <p:nvSpPr>
          <p:cNvPr id="12" name="Rechteck 11"/>
          <p:cNvSpPr/>
          <p:nvPr/>
        </p:nvSpPr>
        <p:spPr>
          <a:xfrm>
            <a:off x="557043" y="6795395"/>
            <a:ext cx="2238034" cy="1678527"/>
          </a:xfrm>
          <a:prstGeom prst="rect">
            <a:avLst/>
          </a:prstGeom>
          <a:solidFill>
            <a:schemeClr val="accent1"/>
          </a:solidFill>
          <a:ln w="12700">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defTabSz="1300460" hangingPunct="1">
              <a:defRPr/>
            </a:pPr>
            <a:r>
              <a:rPr lang="de-DE" sz="2560" dirty="0">
                <a:solidFill>
                  <a:prstClr val="white"/>
                </a:solidFill>
                <a:latin typeface="Arial"/>
              </a:rPr>
              <a:t>Ziel</a:t>
            </a:r>
          </a:p>
          <a:p>
            <a:pPr defTabSz="1300460" hangingPunct="1">
              <a:defRPr/>
            </a:pPr>
            <a:r>
              <a:rPr lang="de-DE" sz="2560" b="0" dirty="0">
                <a:solidFill>
                  <a:prstClr val="white"/>
                </a:solidFill>
                <a:latin typeface="Arial"/>
              </a:rPr>
              <a:t>s</a:t>
            </a:r>
            <a:r>
              <a:rPr lang="de-DE" sz="2560" b="0" dirty="0" err="1">
                <a:solidFill>
                  <a:prstClr val="white"/>
                </a:solidFill>
                <a:latin typeface="Arial"/>
              </a:rPr>
              <a:t>chwierig</a:t>
            </a:r>
            <a:r>
              <a:rPr lang="de-DE" sz="2560" b="0" dirty="0">
                <a:solidFill>
                  <a:prstClr val="white"/>
                </a:solidFill>
                <a:latin typeface="Arial"/>
              </a:rPr>
              <a:t> &amp; spezifisch</a:t>
            </a:r>
          </a:p>
        </p:txBody>
      </p:sp>
      <p:sp>
        <p:nvSpPr>
          <p:cNvPr id="13" name="Rechteck 12"/>
          <p:cNvSpPr/>
          <p:nvPr/>
        </p:nvSpPr>
        <p:spPr>
          <a:xfrm>
            <a:off x="9287382" y="6800428"/>
            <a:ext cx="2238034" cy="1678527"/>
          </a:xfrm>
          <a:prstGeom prst="rect">
            <a:avLst/>
          </a:prstGeom>
          <a:solidFill>
            <a:schemeClr val="accent1"/>
          </a:solidFill>
          <a:ln w="12700">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defTabSz="1300460" hangingPunct="1">
              <a:defRPr/>
            </a:pPr>
            <a:r>
              <a:rPr lang="de-DE" sz="2560" dirty="0">
                <a:solidFill>
                  <a:prstClr val="white"/>
                </a:solidFill>
                <a:latin typeface="Arial"/>
              </a:rPr>
              <a:t>Leistung</a:t>
            </a:r>
          </a:p>
        </p:txBody>
      </p:sp>
    </p:spTree>
    <p:extLst>
      <p:ext uri="{BB962C8B-B14F-4D97-AF65-F5344CB8AC3E}">
        <p14:creationId xmlns:p14="http://schemas.microsoft.com/office/powerpoint/2010/main" val="3249676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34488389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20</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41A9AB83-E7F2-4C2C-B383-AD8704C9E16E}"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Inhaltsplatzhalter 4"/>
          <p:cNvSpPr>
            <a:spLocks noGrp="1"/>
          </p:cNvSpPr>
          <p:nvPr>
            <p:ph idx="1"/>
          </p:nvPr>
        </p:nvSpPr>
        <p:spPr/>
        <p:txBody>
          <a:bodyPr/>
          <a:lstStyle/>
          <a:p>
            <a:r>
              <a:rPr lang="de-DE" b="1" dirty="0">
                <a:solidFill>
                  <a:schemeClr val="accent1"/>
                </a:solidFill>
              </a:rPr>
              <a:t>Persönlichkeitsmerkmale</a:t>
            </a:r>
          </a:p>
          <a:p>
            <a:pPr lvl="2"/>
            <a:r>
              <a:rPr lang="de-DE" dirty="0"/>
              <a:t>Fähigkeiten der Mitarbeiter</a:t>
            </a:r>
          </a:p>
          <a:p>
            <a:pPr lvl="2"/>
            <a:r>
              <a:rPr lang="de-DE" dirty="0"/>
              <a:t>Zielbindung</a:t>
            </a:r>
          </a:p>
          <a:p>
            <a:pPr lvl="4"/>
            <a:r>
              <a:rPr lang="de-DE" dirty="0"/>
              <a:t>Attraktivität des Ziels</a:t>
            </a:r>
          </a:p>
          <a:p>
            <a:pPr lvl="4"/>
            <a:r>
              <a:rPr lang="de-DE" dirty="0"/>
              <a:t>Wichtigkeit des Erreichens</a:t>
            </a:r>
          </a:p>
          <a:p>
            <a:pPr lvl="4"/>
            <a:r>
              <a:rPr lang="de-DE" dirty="0"/>
              <a:t>Selbstwirksamkeit („Self-Efficacy“)</a:t>
            </a:r>
          </a:p>
          <a:p>
            <a:pPr lvl="4"/>
            <a:r>
              <a:rPr lang="de-DE" dirty="0"/>
              <a:t>Bekanntheit der Aufgabe</a:t>
            </a:r>
          </a:p>
          <a:p>
            <a:pPr lvl="4"/>
            <a:r>
              <a:rPr lang="de-DE" dirty="0"/>
              <a:t>Finanzieller Anreiz</a:t>
            </a:r>
          </a:p>
          <a:p>
            <a:pPr lvl="4"/>
            <a:r>
              <a:rPr lang="de-DE" dirty="0"/>
              <a:t>Zielquellen („absteigend“ nach „Bindungsqualität“):</a:t>
            </a:r>
          </a:p>
          <a:p>
            <a:pPr marL="1176285" lvl="5" indent="-406394">
              <a:buClr>
                <a:schemeClr val="tx2"/>
              </a:buClr>
              <a:buSzPct val="80000"/>
              <a:buFont typeface="Arial" panose="020B0604020202020204" pitchFamily="34" charset="0"/>
              <a:buChar char="•"/>
            </a:pPr>
            <a:r>
              <a:rPr lang="en-US" dirty="0"/>
              <a:t>„personal goals</a:t>
            </a:r>
            <a:r>
              <a:rPr lang="de-DE" dirty="0"/>
              <a:t>“ = selbst gesetzte Ziele (+)</a:t>
            </a:r>
          </a:p>
          <a:p>
            <a:pPr marL="1176285" lvl="5" indent="-406394">
              <a:buClr>
                <a:schemeClr val="tx2"/>
              </a:buClr>
              <a:buSzPct val="80000"/>
              <a:buFont typeface="Arial" panose="020B0604020202020204" pitchFamily="34" charset="0"/>
              <a:buChar char="•"/>
            </a:pPr>
            <a:r>
              <a:rPr lang="de-DE" dirty="0"/>
              <a:t>„</a:t>
            </a:r>
            <a:r>
              <a:rPr lang="en-US" dirty="0"/>
              <a:t>tell goals</a:t>
            </a:r>
            <a:r>
              <a:rPr lang="de-DE" dirty="0"/>
              <a:t>“ = durch Vorgesetzten angewiesene Ziele (++)</a:t>
            </a:r>
          </a:p>
          <a:p>
            <a:pPr marL="1176285" lvl="5" indent="-406394">
              <a:buClr>
                <a:schemeClr val="tx2"/>
              </a:buClr>
              <a:buSzPct val="80000"/>
              <a:buFont typeface="Arial" panose="020B0604020202020204" pitchFamily="34" charset="0"/>
              <a:buChar char="•"/>
            </a:pPr>
            <a:r>
              <a:rPr lang="de-DE" dirty="0"/>
              <a:t>„</a:t>
            </a:r>
            <a:r>
              <a:rPr lang="en-US" dirty="0"/>
              <a:t>tell and sell goals</a:t>
            </a:r>
            <a:r>
              <a:rPr lang="de-DE" dirty="0"/>
              <a:t>“ = erklärende Zielvorgabe durch Vorgesetzten (+++)</a:t>
            </a:r>
          </a:p>
          <a:p>
            <a:pPr marL="1176285" lvl="5" indent="-406394">
              <a:buClr>
                <a:schemeClr val="tx2"/>
              </a:buClr>
              <a:buSzPct val="80000"/>
              <a:buFont typeface="Arial" panose="020B0604020202020204" pitchFamily="34" charset="0"/>
              <a:buChar char="•"/>
            </a:pPr>
            <a:r>
              <a:rPr lang="en-US" dirty="0"/>
              <a:t>„participatively set goals</a:t>
            </a:r>
            <a:r>
              <a:rPr lang="de-DE" dirty="0"/>
              <a:t>“ = partizipativ entwickelte Ziele (++++)</a:t>
            </a:r>
          </a:p>
          <a:p>
            <a:pPr lvl="2"/>
            <a:r>
              <a:rPr lang="de-DE" dirty="0"/>
              <a:t>Rückmeldung</a:t>
            </a:r>
          </a:p>
          <a:p>
            <a:pPr lvl="2"/>
            <a:r>
              <a:rPr lang="de-DE" dirty="0"/>
              <a:t>Aufgabenkomplexität</a:t>
            </a:r>
          </a:p>
          <a:p>
            <a:pPr lvl="2"/>
            <a:endParaRPr lang="de-DE" dirty="0"/>
          </a:p>
        </p:txBody>
      </p:sp>
      <p:sp>
        <p:nvSpPr>
          <p:cNvPr id="6" name="Titel 5"/>
          <p:cNvSpPr>
            <a:spLocks noGrp="1"/>
          </p:cNvSpPr>
          <p:nvPr>
            <p:ph type="title"/>
          </p:nvPr>
        </p:nvSpPr>
        <p:spPr/>
        <p:txBody>
          <a:bodyPr/>
          <a:lstStyle/>
          <a:p>
            <a:r>
              <a:rPr lang="de-DE" dirty="0"/>
              <a:t>Kommunikation: Management </a:t>
            </a:r>
            <a:r>
              <a:rPr lang="de-DE" dirty="0" err="1"/>
              <a:t>by</a:t>
            </a:r>
            <a:r>
              <a:rPr lang="de-DE" dirty="0"/>
              <a:t> </a:t>
            </a:r>
            <a:r>
              <a:rPr lang="de-DE" dirty="0" err="1"/>
              <a:t>Objectives</a:t>
            </a:r>
            <a:r>
              <a:rPr lang="de-DE" dirty="0"/>
              <a:t> (</a:t>
            </a:r>
            <a:r>
              <a:rPr lang="de-DE" dirty="0" err="1"/>
              <a:t>MbO</a:t>
            </a:r>
            <a:r>
              <a:rPr lang="de-DE" dirty="0"/>
              <a:t>) – Zielvereinbarungsgespräche</a:t>
            </a:r>
          </a:p>
        </p:txBody>
      </p:sp>
      <p:sp>
        <p:nvSpPr>
          <p:cNvPr id="7" name="Textplatzhalter 6"/>
          <p:cNvSpPr>
            <a:spLocks noGrp="1"/>
          </p:cNvSpPr>
          <p:nvPr>
            <p:ph type="body" sz="quarter" idx="13"/>
          </p:nvPr>
        </p:nvSpPr>
        <p:spPr/>
        <p:txBody>
          <a:bodyPr/>
          <a:lstStyle/>
          <a:p>
            <a:r>
              <a:rPr lang="de-DE" dirty="0"/>
              <a:t>Zielsetzungstheorie (Locke und </a:t>
            </a:r>
            <a:r>
              <a:rPr lang="de-DE" dirty="0" err="1"/>
              <a:t>Latham</a:t>
            </a:r>
            <a:r>
              <a:rPr lang="de-DE" dirty="0"/>
              <a:t> 1995)</a:t>
            </a:r>
          </a:p>
        </p:txBody>
      </p:sp>
    </p:spTree>
    <p:extLst>
      <p:ext uri="{BB962C8B-B14F-4D97-AF65-F5344CB8AC3E}">
        <p14:creationId xmlns:p14="http://schemas.microsoft.com/office/powerpoint/2010/main" val="2080946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0"/>
          </p:nvPr>
        </p:nvSpPr>
        <p:spPr/>
        <p:txBody>
          <a:bodyPr/>
          <a:lstStyle/>
          <a:p>
            <a:pPr defTabSz="1300460" fontAlgn="base" hangingPunct="1">
              <a:spcBef>
                <a:spcPct val="0"/>
              </a:spcBef>
              <a:spcAft>
                <a:spcPct val="0"/>
              </a:spcAft>
              <a:defRPr/>
            </a:pPr>
            <a:fld id="{1C9D1A7F-D6E9-48E6-9607-2BC3B75EF551}" type="slidenum">
              <a:rPr lang="de-DE" b="0" kern="1200">
                <a:solidFill>
                  <a:srgbClr val="717D87"/>
                </a:solidFill>
                <a:latin typeface="Arial" charset="0"/>
                <a:ea typeface="+mn-ea"/>
                <a:cs typeface="+mn-cs"/>
              </a:rPr>
              <a:pPr defTabSz="1300460" fontAlgn="base" hangingPunct="1">
                <a:spcBef>
                  <a:spcPct val="0"/>
                </a:spcBef>
                <a:spcAft>
                  <a:spcPct val="0"/>
                </a:spcAft>
                <a:defRPr/>
              </a:pPr>
              <a:t>21</a:t>
            </a:fld>
            <a:endParaRPr lang="de-DE" b="0" kern="1200">
              <a:solidFill>
                <a:srgbClr val="717D87"/>
              </a:solidFill>
              <a:latin typeface="Arial" charset="0"/>
              <a:ea typeface="+mn-ea"/>
              <a:cs typeface="+mn-cs"/>
            </a:endParaRPr>
          </a:p>
        </p:txBody>
      </p:sp>
      <p:sp>
        <p:nvSpPr>
          <p:cNvPr id="6" name="Fußzeilenplatzhalter 5"/>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5" name="Datumsplatzhalter 4"/>
          <p:cNvSpPr>
            <a:spLocks noGrp="1"/>
          </p:cNvSpPr>
          <p:nvPr>
            <p:ph type="dt" sz="half" idx="12"/>
          </p:nvPr>
        </p:nvSpPr>
        <p:spPr/>
        <p:txBody>
          <a:bodyPr/>
          <a:lstStyle/>
          <a:p>
            <a:pPr algn="l" defTabSz="1300460" fontAlgn="base" hangingPunct="1">
              <a:spcBef>
                <a:spcPct val="0"/>
              </a:spcBef>
              <a:spcAft>
                <a:spcPct val="0"/>
              </a:spcAft>
              <a:defRPr/>
            </a:pPr>
            <a:fld id="{464993EB-98D7-4440-B90A-B3AC33C6BDDD}"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a:solidFill>
                <a:srgbClr val="717D87"/>
              </a:solidFill>
              <a:latin typeface="Arial" charset="0"/>
              <a:ea typeface="+mn-ea"/>
              <a:cs typeface="+mn-cs"/>
            </a:endParaRPr>
          </a:p>
        </p:txBody>
      </p:sp>
      <p:sp>
        <p:nvSpPr>
          <p:cNvPr id="405532" name="Titel 2"/>
          <p:cNvSpPr>
            <a:spLocks noGrp="1"/>
          </p:cNvSpPr>
          <p:nvPr>
            <p:ph type="title"/>
          </p:nvPr>
        </p:nvSpPr>
        <p:spPr bwMode="auto">
          <a:prstGeom prst="rect">
            <a:avLst/>
          </a:prstGeom>
          <a:noFill/>
          <a:ln>
            <a:miter lim="800000"/>
            <a:headEnd/>
            <a:tailEnd/>
          </a:ln>
        </p:spPr>
        <p:txBody>
          <a:bodyPr vert="horz" wrap="square" lIns="130048" tIns="65024" rIns="130048" bIns="65024" numCol="1" anchor="b" anchorCtr="0" compatLnSpc="1">
            <a:prstTxWarp prst="textNoShape">
              <a:avLst/>
            </a:prstTxWarp>
          </a:bodyPr>
          <a:lstStyle/>
          <a:p>
            <a:pPr>
              <a:buSzPts val="1600"/>
            </a:pPr>
            <a:r>
              <a:rPr lang="de-DE" dirty="0"/>
              <a:t>Kommunikation: Management </a:t>
            </a:r>
            <a:r>
              <a:rPr lang="de-DE" dirty="0" err="1"/>
              <a:t>by</a:t>
            </a:r>
            <a:r>
              <a:rPr lang="de-DE" dirty="0"/>
              <a:t> </a:t>
            </a:r>
            <a:r>
              <a:rPr lang="de-DE" dirty="0" err="1"/>
              <a:t>Objectives</a:t>
            </a:r>
            <a:r>
              <a:rPr lang="de-DE" dirty="0"/>
              <a:t> (</a:t>
            </a:r>
            <a:r>
              <a:rPr lang="de-DE" dirty="0" err="1"/>
              <a:t>MbO</a:t>
            </a:r>
            <a:r>
              <a:rPr lang="de-DE" dirty="0"/>
              <a:t>) – Zielvereinbarungsgespräche</a:t>
            </a:r>
            <a:endParaRPr lang="de-DE" b="0" dirty="0">
              <a:solidFill>
                <a:schemeClr val="tx2"/>
              </a:solidFill>
            </a:endParaRPr>
          </a:p>
        </p:txBody>
      </p:sp>
      <p:sp>
        <p:nvSpPr>
          <p:cNvPr id="405525" name="Textplatzhalter 9"/>
          <p:cNvSpPr>
            <a:spLocks noGrp="1"/>
          </p:cNvSpPr>
          <p:nvPr>
            <p:ph type="body" sz="quarter" idx="13"/>
          </p:nvPr>
        </p:nvSpPr>
        <p:spPr/>
        <p:txBody>
          <a:bodyPr/>
          <a:lstStyle/>
          <a:p>
            <a:pPr eaLnBrk="1" hangingPunct="1">
              <a:buFontTx/>
              <a:buNone/>
            </a:pPr>
            <a:r>
              <a:rPr lang="de-DE" dirty="0"/>
              <a:t>Zielvereinbarung</a:t>
            </a:r>
          </a:p>
        </p:txBody>
      </p:sp>
      <p:sp>
        <p:nvSpPr>
          <p:cNvPr id="405526" name="Text Box 3"/>
          <p:cNvSpPr txBox="1">
            <a:spLocks noChangeArrowheads="1"/>
          </p:cNvSpPr>
          <p:nvPr/>
        </p:nvSpPr>
        <p:spPr bwMode="auto">
          <a:xfrm>
            <a:off x="121160" y="1411113"/>
            <a:ext cx="11191804" cy="486287"/>
          </a:xfrm>
          <a:prstGeom prst="rect">
            <a:avLst/>
          </a:prstGeom>
          <a:noFill/>
          <a:ln w="9525">
            <a:noFill/>
            <a:miter lim="800000"/>
            <a:headEnd/>
            <a:tailEnd/>
          </a:ln>
        </p:spPr>
        <p:txBody>
          <a:bodyPr>
            <a:spAutoFit/>
          </a:bodyPr>
          <a:lstStyle/>
          <a:p>
            <a:pPr algn="l" defTabSz="1300460" fontAlgn="base" hangingPunct="1">
              <a:spcBef>
                <a:spcPct val="0"/>
              </a:spcBef>
              <a:spcAft>
                <a:spcPct val="0"/>
              </a:spcAft>
            </a:pPr>
            <a:r>
              <a:rPr lang="de-DE" sz="2560" kern="1200" dirty="0">
                <a:solidFill>
                  <a:srgbClr val="262626"/>
                </a:solidFill>
                <a:latin typeface="Arial" charset="0"/>
                <a:ea typeface="+mn-ea"/>
                <a:cs typeface="+mn-cs"/>
              </a:rPr>
              <a:t>Beispielformular zur Zielvereinbarung:</a:t>
            </a:r>
            <a:endParaRPr lang="de-DE" sz="2560" u="sng" kern="1200" dirty="0">
              <a:solidFill>
                <a:srgbClr val="262626"/>
              </a:solidFill>
              <a:latin typeface="Arial" charset="0"/>
              <a:ea typeface="+mn-ea"/>
              <a:cs typeface="+mn-cs"/>
            </a:endParaRPr>
          </a:p>
        </p:txBody>
      </p:sp>
      <p:sp>
        <p:nvSpPr>
          <p:cNvPr id="405527" name="Text Box 24"/>
          <p:cNvSpPr txBox="1">
            <a:spLocks noChangeArrowheads="1"/>
          </p:cNvSpPr>
          <p:nvPr/>
        </p:nvSpPr>
        <p:spPr bwMode="auto">
          <a:xfrm>
            <a:off x="121159" y="2176499"/>
            <a:ext cx="11216532" cy="442557"/>
          </a:xfrm>
          <a:prstGeom prst="rect">
            <a:avLst/>
          </a:prstGeom>
          <a:noFill/>
          <a:ln w="9525" algn="ctr">
            <a:noFill/>
            <a:miter lim="800000"/>
            <a:headEnd/>
            <a:tailEnd/>
          </a:ln>
        </p:spPr>
        <p:txBody>
          <a:bodyPr wrap="none">
            <a:spAutoFit/>
          </a:bodyPr>
          <a:lstStyle/>
          <a:p>
            <a:pPr marL="252867" indent="-252867" algn="l" defTabSz="1300460" fontAlgn="base" hangingPunct="1">
              <a:spcBef>
                <a:spcPct val="0"/>
              </a:spcBef>
              <a:spcAft>
                <a:spcPct val="0"/>
              </a:spcAft>
            </a:pPr>
            <a:r>
              <a:rPr lang="de-DE" sz="2276" b="0" kern="1200" dirty="0">
                <a:solidFill>
                  <a:srgbClr val="262626"/>
                </a:solidFill>
                <a:latin typeface="Arial" charset="0"/>
                <a:ea typeface="+mn-ea"/>
                <a:cs typeface="+mn-cs"/>
              </a:rPr>
              <a:t>Zielvereinbarung zwischen: ____________ und ____________ Datum: ___________</a:t>
            </a:r>
          </a:p>
        </p:txBody>
      </p:sp>
      <p:sp>
        <p:nvSpPr>
          <p:cNvPr id="405528" name="Text Box 25"/>
          <p:cNvSpPr txBox="1">
            <a:spLocks noChangeArrowheads="1"/>
          </p:cNvSpPr>
          <p:nvPr/>
        </p:nvSpPr>
        <p:spPr bwMode="auto">
          <a:xfrm>
            <a:off x="121160" y="8389400"/>
            <a:ext cx="10482357" cy="442557"/>
          </a:xfrm>
          <a:prstGeom prst="rect">
            <a:avLst/>
          </a:prstGeom>
          <a:noFill/>
          <a:ln w="9525" algn="ctr">
            <a:noFill/>
            <a:miter lim="800000"/>
            <a:headEnd/>
            <a:tailEnd/>
          </a:ln>
        </p:spPr>
        <p:txBody>
          <a:bodyPr wrap="none">
            <a:spAutoFit/>
          </a:bodyPr>
          <a:lstStyle/>
          <a:p>
            <a:pPr marL="252867" indent="-252867" algn="l" defTabSz="1300460" fontAlgn="base" hangingPunct="1">
              <a:spcBef>
                <a:spcPct val="0"/>
              </a:spcBef>
              <a:spcAft>
                <a:spcPct val="0"/>
              </a:spcAft>
            </a:pPr>
            <a:r>
              <a:rPr lang="de-DE" sz="2276" b="0" kern="1200" dirty="0">
                <a:solidFill>
                  <a:srgbClr val="262626"/>
                </a:solidFill>
                <a:latin typeface="Arial" charset="0"/>
                <a:ea typeface="+mn-ea"/>
                <a:cs typeface="+mn-cs"/>
              </a:rPr>
              <a:t>Unterschrift des Vorgesetzten: 		Unterschrift des Mitarbeiters:</a:t>
            </a:r>
          </a:p>
        </p:txBody>
      </p:sp>
      <p:graphicFrame>
        <p:nvGraphicFramePr>
          <p:cNvPr id="12" name="Group 4"/>
          <p:cNvGraphicFramePr>
            <a:graphicFrameLocks/>
          </p:cNvGraphicFramePr>
          <p:nvPr/>
        </p:nvGraphicFramePr>
        <p:xfrm>
          <a:off x="263399" y="2917050"/>
          <a:ext cx="11826240" cy="5208694"/>
        </p:xfrm>
        <a:graphic>
          <a:graphicData uri="http://schemas.openxmlformats.org/drawingml/2006/table">
            <a:tbl>
              <a:tblPr/>
              <a:tblGrid>
                <a:gridCol w="1861538">
                  <a:extLst>
                    <a:ext uri="{9D8B030D-6E8A-4147-A177-3AD203B41FA5}">
                      <a16:colId xmlns:a16="http://schemas.microsoft.com/office/drawing/2014/main" xmlns="" val="20000"/>
                    </a:ext>
                  </a:extLst>
                </a:gridCol>
                <a:gridCol w="2292703">
                  <a:extLst>
                    <a:ext uri="{9D8B030D-6E8A-4147-A177-3AD203B41FA5}">
                      <a16:colId xmlns:a16="http://schemas.microsoft.com/office/drawing/2014/main" xmlns="" val="20001"/>
                    </a:ext>
                  </a:extLst>
                </a:gridCol>
                <a:gridCol w="2484331">
                  <a:extLst>
                    <a:ext uri="{9D8B030D-6E8A-4147-A177-3AD203B41FA5}">
                      <a16:colId xmlns:a16="http://schemas.microsoft.com/office/drawing/2014/main" xmlns="" val="20002"/>
                    </a:ext>
                  </a:extLst>
                </a:gridCol>
                <a:gridCol w="1861538">
                  <a:extLst>
                    <a:ext uri="{9D8B030D-6E8A-4147-A177-3AD203B41FA5}">
                      <a16:colId xmlns:a16="http://schemas.microsoft.com/office/drawing/2014/main" xmlns="" val="20003"/>
                    </a:ext>
                  </a:extLst>
                </a:gridCol>
                <a:gridCol w="3326130">
                  <a:extLst>
                    <a:ext uri="{9D8B030D-6E8A-4147-A177-3AD203B41FA5}">
                      <a16:colId xmlns:a16="http://schemas.microsoft.com/office/drawing/2014/main" xmlns="" val="20004"/>
                    </a:ext>
                  </a:extLst>
                </a:gridCol>
              </a:tblGrid>
              <a:tr h="1171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Arial" pitchFamily="34" charset="0"/>
                        </a:rPr>
                        <a:t>Ziel / Teilziel</a:t>
                      </a:r>
                      <a:endParaRPr kumimoji="0" lang="de-DE" sz="1700" b="1" i="0" u="none" strike="noStrike" cap="none" normalizeH="0" baseline="0" dirty="0">
                        <a:ln>
                          <a:noFill/>
                        </a:ln>
                        <a:solidFill>
                          <a:schemeClr val="tx1"/>
                        </a:solidFill>
                        <a:effectLst/>
                        <a:latin typeface="Arial" pitchFamily="34" charset="0"/>
                      </a:endParaRPr>
                    </a:p>
                  </a:txBody>
                  <a:tcPr marL="131403" marR="131403"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700" b="1" i="0" u="none" strike="noStrike" cap="none" normalizeH="0" baseline="0" dirty="0">
                          <a:ln>
                            <a:noFill/>
                          </a:ln>
                          <a:solidFill>
                            <a:schemeClr val="tx1"/>
                          </a:solidFill>
                          <a:effectLst/>
                          <a:latin typeface="Arial" pitchFamily="34" charset="0"/>
                        </a:rPr>
                        <a:t>Maßnahmen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700" b="1" i="0" u="none" strike="noStrike" cap="none" normalizeH="0" baseline="0" dirty="0">
                          <a:ln>
                            <a:noFill/>
                          </a:ln>
                          <a:solidFill>
                            <a:schemeClr val="tx1"/>
                          </a:solidFill>
                          <a:effectLst/>
                          <a:latin typeface="Arial" pitchFamily="34" charset="0"/>
                        </a:rPr>
                        <a:t>Was ist zu </a:t>
                      </a:r>
                      <a:r>
                        <a:rPr kumimoji="0" lang="de-DE" sz="1700" b="1" i="0" u="none" strike="noStrike" cap="none" normalizeH="0" baseline="0">
                          <a:ln>
                            <a:noFill/>
                          </a:ln>
                          <a:solidFill>
                            <a:schemeClr val="tx1"/>
                          </a:solidFill>
                          <a:effectLst/>
                          <a:latin typeface="Arial" pitchFamily="34" charset="0"/>
                        </a:rPr>
                        <a:t>tun?</a:t>
                      </a:r>
                      <a:endParaRPr kumimoji="0" lang="de-DE" sz="1700" b="1" i="0" u="none" strike="noStrike" cap="none" normalizeH="0" baseline="0" dirty="0">
                        <a:ln>
                          <a:noFill/>
                        </a:ln>
                        <a:solidFill>
                          <a:schemeClr val="tx1"/>
                        </a:solidFill>
                        <a:effectLst/>
                        <a:latin typeface="Arial" pitchFamily="34" charset="0"/>
                      </a:endParaRPr>
                    </a:p>
                  </a:txBody>
                  <a:tcPr marL="131403" marR="131403"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Arial" pitchFamily="34" charset="0"/>
                        </a:rPr>
                        <a:t>Welche</a:t>
                      </a:r>
                      <a:endParaRPr kumimoji="0" lang="de-DE" sz="17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700" b="1" i="0" u="none" strike="noStrike" cap="none" normalizeH="0" baseline="0">
                          <a:ln>
                            <a:noFill/>
                          </a:ln>
                          <a:solidFill>
                            <a:schemeClr val="tx1"/>
                          </a:solidFill>
                          <a:effectLst/>
                          <a:latin typeface="Arial" pitchFamily="34" charset="0"/>
                        </a:rPr>
                        <a:t>Unterstützung</a:t>
                      </a:r>
                      <a:endParaRPr kumimoji="0" lang="de-DE" sz="17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700" b="1" i="0" u="none" strike="noStrike" cap="none" normalizeH="0" baseline="0" dirty="0">
                          <a:ln>
                            <a:noFill/>
                          </a:ln>
                          <a:solidFill>
                            <a:schemeClr val="tx1"/>
                          </a:solidFill>
                          <a:effectLst/>
                          <a:latin typeface="Arial" pitchFamily="34" charset="0"/>
                        </a:rPr>
                        <a:t>ist </a:t>
                      </a:r>
                      <a:r>
                        <a:rPr kumimoji="0" lang="de-DE" sz="1700" b="1" i="0" u="none" strike="noStrike" cap="none" normalizeH="0" baseline="0">
                          <a:ln>
                            <a:noFill/>
                          </a:ln>
                          <a:solidFill>
                            <a:schemeClr val="tx1"/>
                          </a:solidFill>
                          <a:effectLst/>
                          <a:latin typeface="Arial" pitchFamily="34" charset="0"/>
                        </a:rPr>
                        <a:t>nötig?</a:t>
                      </a:r>
                      <a:endParaRPr kumimoji="0" lang="de-DE" sz="1700" b="1" i="0" u="none" strike="noStrike" cap="none" normalizeH="0" baseline="0" dirty="0">
                        <a:ln>
                          <a:noFill/>
                        </a:ln>
                        <a:solidFill>
                          <a:schemeClr val="tx1"/>
                        </a:solidFill>
                        <a:effectLst/>
                        <a:latin typeface="Arial" pitchFamily="34" charset="0"/>
                      </a:endParaRPr>
                    </a:p>
                  </a:txBody>
                  <a:tcPr marL="131403" marR="131403"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700" b="1" i="0" u="none" strike="noStrike" cap="none" normalizeH="0" baseline="0" dirty="0">
                          <a:ln>
                            <a:noFill/>
                          </a:ln>
                          <a:solidFill>
                            <a:schemeClr val="tx1"/>
                          </a:solidFill>
                          <a:effectLst/>
                          <a:latin typeface="Arial" pitchFamily="34" charset="0"/>
                        </a:rPr>
                        <a:t>Bis </a:t>
                      </a:r>
                      <a:r>
                        <a:rPr kumimoji="0" lang="de-DE" sz="1700" b="1" i="0" u="none" strike="noStrike" cap="none" normalizeH="0" baseline="0">
                          <a:ln>
                            <a:noFill/>
                          </a:ln>
                          <a:solidFill>
                            <a:schemeClr val="tx1"/>
                          </a:solidFill>
                          <a:effectLst/>
                          <a:latin typeface="Arial" pitchFamily="34" charset="0"/>
                        </a:rPr>
                        <a:t>wann?</a:t>
                      </a:r>
                      <a:endParaRPr kumimoji="0" lang="de-DE" sz="1700" b="1" i="0" u="none" strike="noStrike" cap="none" normalizeH="0" baseline="0" dirty="0">
                        <a:ln>
                          <a:noFill/>
                        </a:ln>
                        <a:solidFill>
                          <a:schemeClr val="tx1"/>
                        </a:solidFill>
                        <a:effectLst/>
                        <a:latin typeface="Arial" pitchFamily="34" charset="0"/>
                      </a:endParaRPr>
                    </a:p>
                  </a:txBody>
                  <a:tcPr marL="131403" marR="131403"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700" b="1" i="0" u="none" strike="noStrike" cap="none" normalizeH="0" baseline="0" dirty="0">
                          <a:ln>
                            <a:noFill/>
                          </a:ln>
                          <a:solidFill>
                            <a:schemeClr val="tx1"/>
                          </a:solidFill>
                          <a:effectLst/>
                          <a:latin typeface="Arial" pitchFamily="34" charset="0"/>
                        </a:rPr>
                        <a:t>Wie </a:t>
                      </a:r>
                      <a:r>
                        <a:rPr kumimoji="0" lang="de-DE" sz="1700" b="1" i="0" u="none" strike="noStrike" cap="none" normalizeH="0" baseline="0">
                          <a:ln>
                            <a:noFill/>
                          </a:ln>
                          <a:solidFill>
                            <a:schemeClr val="tx1"/>
                          </a:solidFill>
                          <a:effectLst/>
                          <a:latin typeface="Arial" pitchFamily="34" charset="0"/>
                        </a:rPr>
                        <a:t>kann der</a:t>
                      </a:r>
                      <a:endParaRPr kumimoji="0" lang="de-DE" sz="1700" b="1"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700" b="1" i="0" u="none" strike="noStrike" cap="none" normalizeH="0" baseline="0" dirty="0">
                          <a:ln>
                            <a:noFill/>
                          </a:ln>
                          <a:solidFill>
                            <a:schemeClr val="tx1"/>
                          </a:solidFill>
                          <a:effectLst/>
                          <a:latin typeface="Arial" pitchFamily="34" charset="0"/>
                        </a:rPr>
                        <a:t>Erfolg gemessen werden?</a:t>
                      </a:r>
                    </a:p>
                  </a:txBody>
                  <a:tcPr marL="131403" marR="131403"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0369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700" b="0" i="0" u="none" strike="noStrike" cap="none" normalizeH="0" baseline="0" dirty="0">
                        <a:ln>
                          <a:noFill/>
                        </a:ln>
                        <a:solidFill>
                          <a:schemeClr val="tx1"/>
                        </a:solidFill>
                        <a:effectLst/>
                        <a:latin typeface="Arial" pitchFamily="34" charset="0"/>
                      </a:endParaRPr>
                    </a:p>
                  </a:txBody>
                  <a:tcPr marL="131403" marR="131403"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700" b="0" i="0" u="sng" strike="noStrike" cap="none" normalizeH="0" baseline="0" dirty="0">
                        <a:ln>
                          <a:noFill/>
                        </a:ln>
                        <a:solidFill>
                          <a:schemeClr val="tx1"/>
                        </a:solidFill>
                        <a:effectLst/>
                        <a:latin typeface="Arial" pitchFamily="34" charset="0"/>
                      </a:endParaRPr>
                    </a:p>
                  </a:txBody>
                  <a:tcPr marL="131403" marR="131403"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700" b="0" i="0" u="none" strike="noStrike" cap="none" normalizeH="0" baseline="0">
                        <a:ln>
                          <a:noFill/>
                        </a:ln>
                        <a:solidFill>
                          <a:schemeClr val="tx1"/>
                        </a:solidFill>
                        <a:effectLst/>
                        <a:latin typeface="Arial" pitchFamily="34" charset="0"/>
                      </a:endParaRPr>
                    </a:p>
                  </a:txBody>
                  <a:tcPr marL="131403" marR="131403"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700" b="0" i="0" u="none" strike="noStrike" cap="none" normalizeH="0" baseline="0" dirty="0">
                        <a:ln>
                          <a:noFill/>
                        </a:ln>
                        <a:solidFill>
                          <a:schemeClr val="tx1"/>
                        </a:solidFill>
                        <a:effectLst/>
                        <a:latin typeface="Arial" pitchFamily="34" charset="0"/>
                      </a:endParaRPr>
                    </a:p>
                  </a:txBody>
                  <a:tcPr marL="131403" marR="131403"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700" b="0" i="0" u="none" strike="noStrike" cap="none" normalizeH="0" baseline="0" dirty="0">
                        <a:ln>
                          <a:noFill/>
                        </a:ln>
                        <a:solidFill>
                          <a:schemeClr val="tx1"/>
                        </a:solidFill>
                        <a:effectLst/>
                        <a:latin typeface="Arial" pitchFamily="34" charset="0"/>
                      </a:endParaRPr>
                    </a:p>
                  </a:txBody>
                  <a:tcPr marL="131403" marR="131403"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102291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C53247EF-F727-4C33-A340-C384DC76836A}" type="slidenum">
              <a:rPr lang="de-DE" b="0" kern="1200">
                <a:solidFill>
                  <a:srgbClr val="717D87"/>
                </a:solidFill>
                <a:latin typeface="Arial" charset="0"/>
                <a:ea typeface="+mn-ea"/>
                <a:cs typeface="+mn-cs"/>
              </a:rPr>
              <a:pPr defTabSz="1300460" fontAlgn="base" hangingPunct="1">
                <a:spcBef>
                  <a:spcPct val="0"/>
                </a:spcBef>
                <a:spcAft>
                  <a:spcPct val="0"/>
                </a:spcAft>
                <a:defRPr/>
              </a:pPr>
              <a:t>22</a:t>
            </a:fld>
            <a:endParaRPr lang="de-DE" b="0" kern="1200" dirty="0">
              <a:solidFill>
                <a:srgbClr val="717D87"/>
              </a:solidFill>
              <a:latin typeface="Arial" charset="0"/>
              <a:ea typeface="+mn-ea"/>
              <a:cs typeface="+mn-cs"/>
            </a:endParaRPr>
          </a:p>
        </p:txBody>
      </p:sp>
      <p:sp>
        <p:nvSpPr>
          <p:cNvPr id="6" name="Fußzeilenplatzhalter 5"/>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7" name="Datumsplatzhalter 6"/>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0C07B3F8-1FB2-4F46-82E5-746A4795EFF2}"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3" name="Inhaltsplatzhalter 2"/>
          <p:cNvSpPr>
            <a:spLocks noGrp="1"/>
          </p:cNvSpPr>
          <p:nvPr>
            <p:ph idx="1"/>
          </p:nvPr>
        </p:nvSpPr>
        <p:spPr/>
        <p:txBody>
          <a:bodyPr/>
          <a:lstStyle/>
          <a:p>
            <a:pPr lvl="2">
              <a:defRPr/>
            </a:pPr>
            <a:r>
              <a:rPr lang="de-DE" dirty="0"/>
              <a:t>Ziele lassen sich nicht immer entsprechend der empfohlenen Zielkriterien festlegen.</a:t>
            </a:r>
          </a:p>
          <a:p>
            <a:pPr lvl="2">
              <a:defRPr/>
            </a:pPr>
            <a:r>
              <a:rPr lang="de-DE" dirty="0"/>
              <a:t>Bei der Vereinbarung von qualitativen Zielen ist die Erfüllung des Messbarkeitskriteriums häufig schwierig.</a:t>
            </a:r>
          </a:p>
          <a:p>
            <a:pPr lvl="2">
              <a:defRPr/>
            </a:pPr>
            <a:r>
              <a:rPr lang="de-DE" dirty="0"/>
              <a:t>Das liegt daran, dass qualitative Ziele zunächst eine nicht quantifizierbare Veränderung zwischen Ist- und Sollzustand beschreiben.</a:t>
            </a:r>
          </a:p>
          <a:p>
            <a:pPr marL="3312109" lvl="2" indent="0">
              <a:buNone/>
              <a:defRPr/>
            </a:pPr>
            <a:r>
              <a:rPr lang="de-DE" b="1" dirty="0"/>
              <a:t>Beispiele für qualitative bzw. schwer messbare Ziele:</a:t>
            </a:r>
          </a:p>
          <a:p>
            <a:pPr marL="3948792" lvl="4" indent="-636683">
              <a:defRPr/>
            </a:pPr>
            <a:r>
              <a:rPr lang="de-DE" dirty="0">
                <a:solidFill>
                  <a:schemeClr val="tx1"/>
                </a:solidFill>
              </a:rPr>
              <a:t>Möglichst höhe Kundenzufriedenheit</a:t>
            </a:r>
          </a:p>
          <a:p>
            <a:pPr marL="3948792" lvl="4" indent="-636683">
              <a:defRPr/>
            </a:pPr>
            <a:r>
              <a:rPr lang="de-DE" dirty="0">
                <a:solidFill>
                  <a:schemeClr val="tx1"/>
                </a:solidFill>
              </a:rPr>
              <a:t>Mehr Teamarbeit</a:t>
            </a:r>
          </a:p>
          <a:p>
            <a:pPr marL="3948792" lvl="4" indent="-636683">
              <a:defRPr/>
            </a:pPr>
            <a:r>
              <a:rPr lang="de-DE" dirty="0">
                <a:solidFill>
                  <a:schemeClr val="tx1"/>
                </a:solidFill>
              </a:rPr>
              <a:t>Mehr Effizienz</a:t>
            </a:r>
          </a:p>
          <a:p>
            <a:pPr marL="3948792" lvl="4" indent="-636683">
              <a:defRPr/>
            </a:pPr>
            <a:r>
              <a:rPr lang="de-DE" dirty="0">
                <a:solidFill>
                  <a:schemeClr val="tx1"/>
                </a:solidFill>
              </a:rPr>
              <a:t>Erfolgreicher Projektabschluss</a:t>
            </a:r>
          </a:p>
          <a:p>
            <a:pPr lvl="2">
              <a:defRPr/>
            </a:pPr>
            <a:r>
              <a:rPr lang="de-DE" dirty="0"/>
              <a:t>Um eine erfolgreiche Zielerreichung zu gewährleisten, sollten qualitative Ziele messbar gemacht </a:t>
            </a:r>
            <a:r>
              <a:rPr lang="de-DE"/>
              <a:t>werden.</a:t>
            </a:r>
            <a:endParaRPr lang="de-DE" dirty="0"/>
          </a:p>
          <a:p>
            <a:pPr marL="3948792" lvl="4" indent="-636683">
              <a:defRPr/>
            </a:pPr>
            <a:r>
              <a:rPr lang="de-DE" dirty="0">
                <a:solidFill>
                  <a:schemeClr val="tx1"/>
                </a:solidFill>
              </a:rPr>
              <a:t>Beispiel Kundenzufriedenheit</a:t>
            </a:r>
            <a:r>
              <a:rPr lang="de-DE">
                <a:solidFill>
                  <a:schemeClr val="tx1"/>
                </a:solidFill>
              </a:rPr>
              <a:t>: z. B</a:t>
            </a:r>
            <a:r>
              <a:rPr lang="de-DE" dirty="0">
                <a:solidFill>
                  <a:schemeClr val="tx1"/>
                </a:solidFill>
              </a:rPr>
              <a:t>. Einführung von hierfür geeigneten Kennzahlen wie dem Kundenzufriedenheitsindex oder einer Reklamationsquote</a:t>
            </a:r>
          </a:p>
        </p:txBody>
      </p:sp>
      <p:sp>
        <p:nvSpPr>
          <p:cNvPr id="406529"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Management </a:t>
            </a:r>
            <a:r>
              <a:rPr lang="de-DE" dirty="0" err="1"/>
              <a:t>by</a:t>
            </a:r>
            <a:r>
              <a:rPr lang="de-DE" dirty="0"/>
              <a:t> </a:t>
            </a:r>
            <a:r>
              <a:rPr lang="de-DE" dirty="0" err="1"/>
              <a:t>Objectives</a:t>
            </a:r>
            <a:r>
              <a:rPr lang="de-DE" dirty="0"/>
              <a:t> (</a:t>
            </a:r>
            <a:r>
              <a:rPr lang="de-DE" dirty="0" err="1"/>
              <a:t>MbO</a:t>
            </a:r>
            <a:r>
              <a:rPr lang="de-DE" dirty="0"/>
              <a:t>) – Zielvereinbarungsgespräche</a:t>
            </a:r>
          </a:p>
        </p:txBody>
      </p:sp>
      <p:sp>
        <p:nvSpPr>
          <p:cNvPr id="406531" name="Textplatzhalter 3"/>
          <p:cNvSpPr>
            <a:spLocks noGrp="1"/>
          </p:cNvSpPr>
          <p:nvPr>
            <p:ph type="body" sz="quarter" idx="13"/>
          </p:nvPr>
        </p:nvSpPr>
        <p:spPr/>
        <p:txBody>
          <a:bodyPr/>
          <a:lstStyle/>
          <a:p>
            <a:r>
              <a:rPr lang="de-DE"/>
              <a:t>Qualitative Ziele</a:t>
            </a:r>
          </a:p>
        </p:txBody>
      </p:sp>
      <p:pic>
        <p:nvPicPr>
          <p:cNvPr id="406535" name="Grafik 7"/>
          <p:cNvPicPr>
            <a:picLocks noChangeAspect="1"/>
          </p:cNvPicPr>
          <p:nvPr/>
        </p:nvPicPr>
        <p:blipFill>
          <a:blip r:embed="rId3"/>
          <a:srcRect/>
          <a:stretch>
            <a:fillRect/>
          </a:stretch>
        </p:blipFill>
        <p:spPr bwMode="auto">
          <a:xfrm>
            <a:off x="1000197" y="4609635"/>
            <a:ext cx="1817510" cy="1384017"/>
          </a:xfrm>
          <a:prstGeom prst="rect">
            <a:avLst/>
          </a:prstGeom>
          <a:noFill/>
          <a:ln w="9525">
            <a:noFill/>
            <a:miter lim="800000"/>
            <a:headEnd/>
            <a:tailEnd/>
          </a:ln>
        </p:spPr>
      </p:pic>
      <p:pic>
        <p:nvPicPr>
          <p:cNvPr id="406536" name="Grafik 8"/>
          <p:cNvPicPr>
            <a:picLocks noChangeAspect="1"/>
          </p:cNvPicPr>
          <p:nvPr/>
        </p:nvPicPr>
        <p:blipFill>
          <a:blip r:embed="rId3"/>
          <a:srcRect/>
          <a:stretch>
            <a:fillRect/>
          </a:stretch>
        </p:blipFill>
        <p:spPr bwMode="auto">
          <a:xfrm>
            <a:off x="1000197" y="7571074"/>
            <a:ext cx="1817510" cy="1384018"/>
          </a:xfrm>
          <a:prstGeom prst="rect">
            <a:avLst/>
          </a:prstGeom>
          <a:noFill/>
          <a:ln w="9525">
            <a:noFill/>
            <a:miter lim="800000"/>
            <a:headEnd/>
            <a:tailEnd/>
          </a:ln>
        </p:spPr>
      </p:pic>
      <p:sp>
        <p:nvSpPr>
          <p:cNvPr id="12" name="Textfeld 11"/>
          <p:cNvSpPr txBox="1"/>
          <p:nvPr/>
        </p:nvSpPr>
        <p:spPr bwMode="auto">
          <a:xfrm>
            <a:off x="34527" y="8772427"/>
            <a:ext cx="5282681" cy="311175"/>
          </a:xfrm>
          <a:prstGeom prst="rect">
            <a:avLst/>
          </a:prstGeom>
          <a:noFill/>
          <a:ln w="12700">
            <a:noFill/>
          </a:ln>
          <a:effectLst/>
        </p:spPr>
        <p:txBody>
          <a:bodyPr wrap="square">
            <a:spAutoFit/>
          </a:bodyPr>
          <a:lstStyle/>
          <a:p>
            <a:pPr algn="l" defTabSz="1300460" fontAlgn="base" hangingPunct="1">
              <a:spcAft>
                <a:spcPts val="853"/>
              </a:spcAft>
              <a:buClr>
                <a:srgbClr val="23A092"/>
              </a:buClr>
              <a:buSzPct val="80000"/>
              <a:defRPr/>
            </a:pPr>
            <a:r>
              <a:rPr lang="de-DE" sz="1422" b="0" dirty="0">
                <a:solidFill>
                  <a:srgbClr val="262626"/>
                </a:solidFill>
                <a:latin typeface="Arial" panose="020B0604020202020204"/>
                <a:ea typeface="+mn-ea"/>
                <a:cs typeface="+mn-cs"/>
              </a:rPr>
              <a:t>Quelle: Bartscher / Stöckl / Träger (2012)</a:t>
            </a:r>
          </a:p>
        </p:txBody>
      </p:sp>
    </p:spTree>
    <p:extLst>
      <p:ext uri="{BB962C8B-B14F-4D97-AF65-F5344CB8AC3E}">
        <p14:creationId xmlns:p14="http://schemas.microsoft.com/office/powerpoint/2010/main" val="1050351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feil nach unten 3"/>
          <p:cNvSpPr/>
          <p:nvPr/>
        </p:nvSpPr>
        <p:spPr>
          <a:xfrm>
            <a:off x="386755" y="1550591"/>
            <a:ext cx="1847659" cy="7263768"/>
          </a:xfrm>
          <a:prstGeom prst="downArrow">
            <a:avLst>
              <a:gd name="adj1" fmla="val 69551"/>
              <a:gd name="adj2" fmla="val 50384"/>
            </a:avLst>
          </a:prstGeom>
          <a:gradFill flip="none" rotWithShape="1">
            <a:gsLst>
              <a:gs pos="18000">
                <a:srgbClr val="00998A"/>
              </a:gs>
              <a:gs pos="50000">
                <a:srgbClr val="BFE5E2">
                  <a:lumMod val="75000"/>
                </a:srgbClr>
              </a:gs>
              <a:gs pos="86000">
                <a:srgbClr val="BFE5E2"/>
              </a:gs>
            </a:gsLst>
            <a:lin ang="5400000" scaled="1"/>
            <a:tileRect/>
          </a:gra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0" tIns="51200" rIns="51200" bIns="51200" numCol="1" spcCol="0" rtlCol="0" fromWordArt="0" anchor="t" anchorCtr="0" forceAA="0" compatLnSpc="1">
            <a:prstTxWarp prst="textNoShape">
              <a:avLst/>
            </a:prstTxWarp>
            <a:noAutofit/>
          </a:bodyPr>
          <a:lstStyle/>
          <a:p>
            <a:pPr defTabSz="1300460" fontAlgn="base" hangingPunct="1">
              <a:spcBef>
                <a:spcPct val="0"/>
              </a:spcBef>
              <a:spcAft>
                <a:spcPct val="0"/>
              </a:spcAft>
            </a:pPr>
            <a:endParaRPr lang="de-DE" sz="2560" b="0" kern="1200" dirty="0" err="1">
              <a:solidFill>
                <a:srgbClr val="262626"/>
              </a:solidFill>
              <a:latin typeface="Arial" panose="020B0604020202020204"/>
            </a:endParaRPr>
          </a:p>
        </p:txBody>
      </p:sp>
      <p:sp>
        <p:nvSpPr>
          <p:cNvPr id="7" name="Foliennummernplatzhalter 6"/>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9EB2094A-74CB-4836-87D3-93B3FB7CDACA}" type="slidenum">
              <a:rPr lang="de-DE" b="0" kern="1200">
                <a:solidFill>
                  <a:srgbClr val="717D87"/>
                </a:solidFill>
                <a:latin typeface="Arial" charset="0"/>
                <a:ea typeface="+mn-ea"/>
                <a:cs typeface="+mn-cs"/>
              </a:rPr>
              <a:pPr defTabSz="1300460" fontAlgn="base" hangingPunct="1">
                <a:spcBef>
                  <a:spcPct val="0"/>
                </a:spcBef>
                <a:spcAft>
                  <a:spcPct val="0"/>
                </a:spcAft>
                <a:defRPr/>
              </a:pPr>
              <a:t>23</a:t>
            </a:fld>
            <a:endParaRPr lang="de-DE" b="0" kern="1200" dirty="0">
              <a:solidFill>
                <a:srgbClr val="717D87"/>
              </a:solidFill>
              <a:latin typeface="Arial" charset="0"/>
              <a:ea typeface="+mn-ea"/>
              <a:cs typeface="+mn-cs"/>
            </a:endParaRPr>
          </a:p>
        </p:txBody>
      </p:sp>
      <p:sp>
        <p:nvSpPr>
          <p:cNvPr id="5" name="Fußzeilenplatzhalter 4"/>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6" name="Datumsplatzhalter 5"/>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E7619793-AA76-4D6F-AE23-808698B446A6}"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407553"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Management </a:t>
            </a:r>
            <a:r>
              <a:rPr lang="de-DE" dirty="0" err="1"/>
              <a:t>by</a:t>
            </a:r>
            <a:r>
              <a:rPr lang="de-DE" dirty="0"/>
              <a:t> </a:t>
            </a:r>
            <a:r>
              <a:rPr lang="de-DE" dirty="0" err="1"/>
              <a:t>Objectives</a:t>
            </a:r>
            <a:r>
              <a:rPr lang="de-DE" dirty="0"/>
              <a:t> (</a:t>
            </a:r>
            <a:r>
              <a:rPr lang="de-DE" dirty="0" err="1"/>
              <a:t>MbO</a:t>
            </a:r>
            <a:r>
              <a:rPr lang="de-DE" dirty="0"/>
              <a:t>) – Zielvereinbarungsgespräche</a:t>
            </a:r>
          </a:p>
        </p:txBody>
      </p:sp>
      <p:sp>
        <p:nvSpPr>
          <p:cNvPr id="407554" name="Textplatzhalter 3"/>
          <p:cNvSpPr>
            <a:spLocks noGrp="1"/>
          </p:cNvSpPr>
          <p:nvPr>
            <p:ph type="body" sz="quarter" idx="13"/>
          </p:nvPr>
        </p:nvSpPr>
        <p:spPr/>
        <p:txBody>
          <a:bodyPr/>
          <a:lstStyle/>
          <a:p>
            <a:r>
              <a:rPr lang="de-DE"/>
              <a:t>Sechs Phasen des Zielvereinbarungsprozesses</a:t>
            </a:r>
          </a:p>
        </p:txBody>
      </p:sp>
      <p:sp>
        <p:nvSpPr>
          <p:cNvPr id="17" name="Textfeld 16"/>
          <p:cNvSpPr txBox="1"/>
          <p:nvPr/>
        </p:nvSpPr>
        <p:spPr>
          <a:xfrm>
            <a:off x="2889956" y="1395307"/>
            <a:ext cx="8936284" cy="486287"/>
          </a:xfrm>
          <a:prstGeom prst="rect">
            <a:avLst/>
          </a:prstGeom>
          <a:solidFill>
            <a:sysClr val="window" lastClr="FFFFFF"/>
          </a:solidFill>
          <a:ln w="19050">
            <a:solidFill>
              <a:srgbClr val="00998A"/>
            </a:solidFill>
          </a:ln>
          <a:effectLst>
            <a:outerShdw blurRad="50800" dist="38100" dir="8100000" algn="tr" rotWithShape="0">
              <a:prstClr val="black">
                <a:alpha val="40000"/>
              </a:prstClr>
            </a:outerShdw>
          </a:effectLst>
        </p:spPr>
        <p:txBody>
          <a:bodyPr>
            <a:spAutoFit/>
          </a:bodyPr>
          <a:lstStyle/>
          <a:p>
            <a:pPr defTabSz="1300460" hangingPunct="1">
              <a:defRPr/>
            </a:pPr>
            <a:r>
              <a:rPr lang="de-DE" sz="2560" dirty="0">
                <a:solidFill>
                  <a:srgbClr val="262626"/>
                </a:solidFill>
                <a:latin typeface="Arial" charset="0"/>
                <a:ea typeface="+mn-ea"/>
                <a:cs typeface="+mn-cs"/>
              </a:rPr>
              <a:t>Vorbereitung</a:t>
            </a:r>
          </a:p>
        </p:txBody>
      </p:sp>
      <p:sp>
        <p:nvSpPr>
          <p:cNvPr id="18" name="Textfeld 17"/>
          <p:cNvSpPr txBox="1"/>
          <p:nvPr/>
        </p:nvSpPr>
        <p:spPr>
          <a:xfrm>
            <a:off x="2889956" y="2774809"/>
            <a:ext cx="8936284" cy="486287"/>
          </a:xfrm>
          <a:prstGeom prst="rect">
            <a:avLst/>
          </a:prstGeom>
          <a:solidFill>
            <a:sysClr val="window" lastClr="FFFFFF"/>
          </a:solidFill>
          <a:ln w="19050">
            <a:solidFill>
              <a:srgbClr val="00998A"/>
            </a:solidFill>
          </a:ln>
          <a:effectLst>
            <a:outerShdw blurRad="50800" dist="38100" dir="8100000" algn="tr" rotWithShape="0">
              <a:prstClr val="black">
                <a:alpha val="40000"/>
              </a:prstClr>
            </a:outerShdw>
          </a:effectLst>
        </p:spPr>
        <p:txBody>
          <a:bodyPr>
            <a:spAutoFit/>
          </a:bodyPr>
          <a:lstStyle/>
          <a:p>
            <a:pPr defTabSz="1300460" hangingPunct="1">
              <a:defRPr/>
            </a:pPr>
            <a:r>
              <a:rPr lang="de-DE" sz="2560" dirty="0">
                <a:solidFill>
                  <a:srgbClr val="262626"/>
                </a:solidFill>
                <a:latin typeface="Arial" charset="0"/>
                <a:ea typeface="+mn-ea"/>
                <a:cs typeface="+mn-cs"/>
              </a:rPr>
              <a:t>Zielvereinbarungsgespräch</a:t>
            </a:r>
          </a:p>
        </p:txBody>
      </p:sp>
      <p:sp>
        <p:nvSpPr>
          <p:cNvPr id="19" name="Textfeld 18"/>
          <p:cNvSpPr txBox="1"/>
          <p:nvPr/>
        </p:nvSpPr>
        <p:spPr>
          <a:xfrm>
            <a:off x="2889956" y="4152052"/>
            <a:ext cx="8936284" cy="486287"/>
          </a:xfrm>
          <a:prstGeom prst="rect">
            <a:avLst/>
          </a:prstGeom>
          <a:solidFill>
            <a:sysClr val="window" lastClr="FFFFFF"/>
          </a:solidFill>
          <a:ln w="19050">
            <a:solidFill>
              <a:srgbClr val="00998A"/>
            </a:solidFill>
          </a:ln>
          <a:effectLst>
            <a:outerShdw blurRad="50800" dist="38100" dir="8100000" algn="tr" rotWithShape="0">
              <a:prstClr val="black">
                <a:alpha val="40000"/>
              </a:prstClr>
            </a:outerShdw>
          </a:effectLst>
        </p:spPr>
        <p:txBody>
          <a:bodyPr>
            <a:spAutoFit/>
          </a:bodyPr>
          <a:lstStyle/>
          <a:p>
            <a:pPr defTabSz="1300460" hangingPunct="1">
              <a:defRPr/>
            </a:pPr>
            <a:r>
              <a:rPr lang="de-DE" sz="2560" dirty="0">
                <a:solidFill>
                  <a:srgbClr val="262626"/>
                </a:solidFill>
                <a:latin typeface="Arial" charset="0"/>
                <a:ea typeface="+mn-ea"/>
                <a:cs typeface="+mn-cs"/>
              </a:rPr>
              <a:t>Datenerhebung</a:t>
            </a:r>
          </a:p>
        </p:txBody>
      </p:sp>
      <p:sp>
        <p:nvSpPr>
          <p:cNvPr id="20" name="Textfeld 19"/>
          <p:cNvSpPr txBox="1"/>
          <p:nvPr/>
        </p:nvSpPr>
        <p:spPr>
          <a:xfrm>
            <a:off x="2889956" y="5531552"/>
            <a:ext cx="8936284" cy="486287"/>
          </a:xfrm>
          <a:prstGeom prst="rect">
            <a:avLst/>
          </a:prstGeom>
          <a:solidFill>
            <a:sysClr val="window" lastClr="FFFFFF"/>
          </a:solidFill>
          <a:ln w="19050">
            <a:solidFill>
              <a:srgbClr val="00998A"/>
            </a:solidFill>
          </a:ln>
          <a:effectLst>
            <a:outerShdw blurRad="50800" dist="38100" dir="8100000" algn="tr" rotWithShape="0">
              <a:prstClr val="black">
                <a:alpha val="40000"/>
              </a:prstClr>
            </a:outerShdw>
          </a:effectLst>
        </p:spPr>
        <p:txBody>
          <a:bodyPr>
            <a:spAutoFit/>
          </a:bodyPr>
          <a:lstStyle/>
          <a:p>
            <a:pPr defTabSz="1300460" hangingPunct="1">
              <a:defRPr/>
            </a:pPr>
            <a:r>
              <a:rPr lang="de-DE" sz="2560" dirty="0">
                <a:solidFill>
                  <a:srgbClr val="262626"/>
                </a:solidFill>
                <a:latin typeface="Arial" charset="0"/>
                <a:ea typeface="+mn-ea"/>
                <a:cs typeface="+mn-cs"/>
              </a:rPr>
              <a:t>Statusgespräch</a:t>
            </a:r>
          </a:p>
        </p:txBody>
      </p:sp>
      <p:sp>
        <p:nvSpPr>
          <p:cNvPr id="21" name="Pfeil nach unten 20"/>
          <p:cNvSpPr/>
          <p:nvPr/>
        </p:nvSpPr>
        <p:spPr>
          <a:xfrm>
            <a:off x="6922347" y="2077155"/>
            <a:ext cx="871502" cy="541867"/>
          </a:xfrm>
          <a:prstGeom prst="downArrow">
            <a:avLst>
              <a:gd name="adj1" fmla="val 73311"/>
              <a:gd name="adj2" fmla="val 30000"/>
            </a:avLst>
          </a:prstGeom>
          <a:solidFill>
            <a:srgbClr val="00998A"/>
          </a:solidFill>
          <a:ln w="25400" cap="flat" cmpd="sng" algn="ctr">
            <a:noFill/>
            <a:prstDash val="solid"/>
          </a:ln>
          <a:effectLst>
            <a:outerShdw blurRad="50800" dist="38100" dir="8100000" algn="tr" rotWithShape="0">
              <a:prstClr val="black">
                <a:alpha val="40000"/>
              </a:prstClr>
            </a:outerShdw>
          </a:effectLst>
        </p:spPr>
        <p:txBody>
          <a:bodyPr anchor="ctr"/>
          <a:lstStyle/>
          <a:p>
            <a:pPr defTabSz="1300460" hangingPunct="1">
              <a:defRPr/>
            </a:pPr>
            <a:endParaRPr lang="de-DE" sz="2844" b="0">
              <a:solidFill>
                <a:prstClr val="white"/>
              </a:solidFill>
              <a:latin typeface="Arial"/>
              <a:ea typeface="+mn-ea"/>
              <a:cs typeface="+mn-cs"/>
            </a:endParaRPr>
          </a:p>
        </p:txBody>
      </p:sp>
      <p:sp>
        <p:nvSpPr>
          <p:cNvPr id="22" name="Pfeil nach unten 21"/>
          <p:cNvSpPr/>
          <p:nvPr/>
        </p:nvSpPr>
        <p:spPr>
          <a:xfrm>
            <a:off x="6922347" y="3454398"/>
            <a:ext cx="871502" cy="541867"/>
          </a:xfrm>
          <a:prstGeom prst="downArrow">
            <a:avLst>
              <a:gd name="adj1" fmla="val 73311"/>
              <a:gd name="adj2" fmla="val 30000"/>
            </a:avLst>
          </a:prstGeom>
          <a:solidFill>
            <a:srgbClr val="00998A"/>
          </a:solidFill>
          <a:ln w="25400" cap="flat" cmpd="sng" algn="ctr">
            <a:noFill/>
            <a:prstDash val="solid"/>
          </a:ln>
          <a:effectLst>
            <a:outerShdw blurRad="50800" dist="38100" dir="8100000" algn="tr" rotWithShape="0">
              <a:prstClr val="black">
                <a:alpha val="40000"/>
              </a:prstClr>
            </a:outerShdw>
          </a:effectLst>
        </p:spPr>
        <p:txBody>
          <a:bodyPr anchor="ctr"/>
          <a:lstStyle/>
          <a:p>
            <a:pPr defTabSz="1300460" hangingPunct="1">
              <a:defRPr/>
            </a:pPr>
            <a:endParaRPr lang="de-DE" sz="2844" b="0">
              <a:solidFill>
                <a:prstClr val="white"/>
              </a:solidFill>
              <a:latin typeface="Arial"/>
              <a:ea typeface="+mn-ea"/>
              <a:cs typeface="+mn-cs"/>
            </a:endParaRPr>
          </a:p>
        </p:txBody>
      </p:sp>
      <p:sp>
        <p:nvSpPr>
          <p:cNvPr id="23" name="Pfeil nach unten 22"/>
          <p:cNvSpPr/>
          <p:nvPr/>
        </p:nvSpPr>
        <p:spPr>
          <a:xfrm>
            <a:off x="6922347" y="4833899"/>
            <a:ext cx="871502" cy="541867"/>
          </a:xfrm>
          <a:prstGeom prst="downArrow">
            <a:avLst>
              <a:gd name="adj1" fmla="val 73311"/>
              <a:gd name="adj2" fmla="val 30000"/>
            </a:avLst>
          </a:prstGeom>
          <a:solidFill>
            <a:srgbClr val="00998A"/>
          </a:solidFill>
          <a:ln w="25400" cap="flat" cmpd="sng" algn="ctr">
            <a:noFill/>
            <a:prstDash val="solid"/>
          </a:ln>
          <a:effectLst>
            <a:outerShdw blurRad="50800" dist="38100" dir="8100000" algn="tr" rotWithShape="0">
              <a:prstClr val="black">
                <a:alpha val="40000"/>
              </a:prstClr>
            </a:outerShdw>
          </a:effectLst>
        </p:spPr>
        <p:txBody>
          <a:bodyPr anchor="ctr"/>
          <a:lstStyle/>
          <a:p>
            <a:pPr defTabSz="1300460" hangingPunct="1">
              <a:defRPr/>
            </a:pPr>
            <a:endParaRPr lang="de-DE" sz="2844" b="0">
              <a:solidFill>
                <a:prstClr val="white"/>
              </a:solidFill>
              <a:latin typeface="Arial"/>
              <a:ea typeface="+mn-ea"/>
              <a:cs typeface="+mn-cs"/>
            </a:endParaRPr>
          </a:p>
        </p:txBody>
      </p:sp>
      <p:sp>
        <p:nvSpPr>
          <p:cNvPr id="25" name="Textfeld 24"/>
          <p:cNvSpPr txBox="1"/>
          <p:nvPr/>
        </p:nvSpPr>
        <p:spPr>
          <a:xfrm rot="16200000">
            <a:off x="-1530245" y="4454013"/>
            <a:ext cx="5614037" cy="617541"/>
          </a:xfrm>
          <a:prstGeom prst="rect">
            <a:avLst/>
          </a:prstGeom>
          <a:noFill/>
        </p:spPr>
        <p:txBody>
          <a:bodyPr wrap="none">
            <a:spAutoFit/>
          </a:bodyPr>
          <a:lstStyle/>
          <a:p>
            <a:pPr algn="l" defTabSz="1300460" hangingPunct="1">
              <a:defRPr/>
            </a:pPr>
            <a:r>
              <a:rPr lang="de-DE" sz="3413" dirty="0">
                <a:solidFill>
                  <a:srgbClr val="262626"/>
                </a:solidFill>
                <a:latin typeface="Arial" charset="0"/>
                <a:ea typeface="+mn-ea"/>
                <a:cs typeface="+mn-cs"/>
              </a:rPr>
              <a:t>Zielvereinbarungsprozess</a:t>
            </a:r>
          </a:p>
        </p:txBody>
      </p:sp>
      <p:sp>
        <p:nvSpPr>
          <p:cNvPr id="27" name="Textfeld 26"/>
          <p:cNvSpPr txBox="1"/>
          <p:nvPr/>
        </p:nvSpPr>
        <p:spPr>
          <a:xfrm>
            <a:off x="2889956" y="6908795"/>
            <a:ext cx="8936284" cy="486287"/>
          </a:xfrm>
          <a:prstGeom prst="rect">
            <a:avLst/>
          </a:prstGeom>
          <a:solidFill>
            <a:sysClr val="window" lastClr="FFFFFF"/>
          </a:solidFill>
          <a:ln w="19050">
            <a:solidFill>
              <a:srgbClr val="00998A"/>
            </a:solidFill>
          </a:ln>
          <a:effectLst>
            <a:outerShdw blurRad="50800" dist="38100" dir="8100000" algn="tr" rotWithShape="0">
              <a:prstClr val="black">
                <a:alpha val="40000"/>
              </a:prstClr>
            </a:outerShdw>
          </a:effectLst>
        </p:spPr>
        <p:txBody>
          <a:bodyPr>
            <a:spAutoFit/>
          </a:bodyPr>
          <a:lstStyle/>
          <a:p>
            <a:pPr defTabSz="1300460" hangingPunct="1">
              <a:defRPr/>
            </a:pPr>
            <a:r>
              <a:rPr lang="de-DE" sz="2560" dirty="0">
                <a:solidFill>
                  <a:srgbClr val="262626"/>
                </a:solidFill>
                <a:latin typeface="Arial" charset="0"/>
                <a:ea typeface="+mn-ea"/>
                <a:cs typeface="+mn-cs"/>
              </a:rPr>
              <a:t>Zielerreichungsgespräch</a:t>
            </a:r>
          </a:p>
        </p:txBody>
      </p:sp>
      <p:sp>
        <p:nvSpPr>
          <p:cNvPr id="28" name="Pfeil nach unten 27"/>
          <p:cNvSpPr/>
          <p:nvPr/>
        </p:nvSpPr>
        <p:spPr>
          <a:xfrm>
            <a:off x="6922347" y="6211142"/>
            <a:ext cx="871502" cy="541867"/>
          </a:xfrm>
          <a:prstGeom prst="downArrow">
            <a:avLst>
              <a:gd name="adj1" fmla="val 73311"/>
              <a:gd name="adj2" fmla="val 30000"/>
            </a:avLst>
          </a:prstGeom>
          <a:solidFill>
            <a:srgbClr val="00998A"/>
          </a:solidFill>
          <a:ln w="25400" cap="flat" cmpd="sng" algn="ctr">
            <a:noFill/>
            <a:prstDash val="solid"/>
          </a:ln>
          <a:effectLst>
            <a:outerShdw blurRad="50800" dist="38100" dir="8100000" algn="tr" rotWithShape="0">
              <a:prstClr val="black">
                <a:alpha val="40000"/>
              </a:prstClr>
            </a:outerShdw>
          </a:effectLst>
        </p:spPr>
        <p:txBody>
          <a:bodyPr anchor="ctr"/>
          <a:lstStyle/>
          <a:p>
            <a:pPr defTabSz="1300460" hangingPunct="1">
              <a:defRPr/>
            </a:pPr>
            <a:endParaRPr lang="de-DE" sz="2844" b="0">
              <a:solidFill>
                <a:prstClr val="white"/>
              </a:solidFill>
              <a:latin typeface="Arial"/>
              <a:ea typeface="+mn-ea"/>
              <a:cs typeface="+mn-cs"/>
            </a:endParaRPr>
          </a:p>
        </p:txBody>
      </p:sp>
      <p:sp>
        <p:nvSpPr>
          <p:cNvPr id="31" name="Textfeld 30"/>
          <p:cNvSpPr txBox="1"/>
          <p:nvPr/>
        </p:nvSpPr>
        <p:spPr>
          <a:xfrm>
            <a:off x="2889956" y="8288298"/>
            <a:ext cx="8936284" cy="486287"/>
          </a:xfrm>
          <a:prstGeom prst="rect">
            <a:avLst/>
          </a:prstGeom>
          <a:solidFill>
            <a:sysClr val="window" lastClr="FFFFFF"/>
          </a:solidFill>
          <a:ln w="19050">
            <a:solidFill>
              <a:srgbClr val="00998A"/>
            </a:solidFill>
          </a:ln>
          <a:effectLst>
            <a:outerShdw blurRad="50800" dist="38100" dir="8100000" algn="tr" rotWithShape="0">
              <a:prstClr val="black">
                <a:alpha val="40000"/>
              </a:prstClr>
            </a:outerShdw>
          </a:effectLst>
        </p:spPr>
        <p:txBody>
          <a:bodyPr>
            <a:spAutoFit/>
          </a:bodyPr>
          <a:lstStyle/>
          <a:p>
            <a:pPr defTabSz="1300460" hangingPunct="1">
              <a:defRPr/>
            </a:pPr>
            <a:r>
              <a:rPr lang="de-DE" sz="2560" dirty="0">
                <a:solidFill>
                  <a:srgbClr val="262626"/>
                </a:solidFill>
                <a:latin typeface="Arial" charset="0"/>
                <a:ea typeface="+mn-ea"/>
                <a:cs typeface="+mn-cs"/>
              </a:rPr>
              <a:t>Konsequenzen</a:t>
            </a:r>
          </a:p>
        </p:txBody>
      </p:sp>
      <p:sp>
        <p:nvSpPr>
          <p:cNvPr id="32" name="Pfeil nach unten 31"/>
          <p:cNvSpPr/>
          <p:nvPr/>
        </p:nvSpPr>
        <p:spPr>
          <a:xfrm>
            <a:off x="6922347" y="7590642"/>
            <a:ext cx="871502" cy="541867"/>
          </a:xfrm>
          <a:prstGeom prst="downArrow">
            <a:avLst>
              <a:gd name="adj1" fmla="val 73311"/>
              <a:gd name="adj2" fmla="val 30000"/>
            </a:avLst>
          </a:prstGeom>
          <a:solidFill>
            <a:srgbClr val="00998A"/>
          </a:solidFill>
          <a:ln w="25400" cap="flat" cmpd="sng" algn="ctr">
            <a:noFill/>
            <a:prstDash val="solid"/>
          </a:ln>
          <a:effectLst>
            <a:outerShdw blurRad="50800" dist="38100" dir="8100000" algn="tr" rotWithShape="0">
              <a:prstClr val="black">
                <a:alpha val="40000"/>
              </a:prstClr>
            </a:outerShdw>
          </a:effectLst>
        </p:spPr>
        <p:txBody>
          <a:bodyPr anchor="ctr"/>
          <a:lstStyle/>
          <a:p>
            <a:pPr defTabSz="1300460" hangingPunct="1">
              <a:defRPr/>
            </a:pPr>
            <a:endParaRPr lang="de-DE" sz="2844" b="0">
              <a:solidFill>
                <a:prstClr val="white"/>
              </a:solidFill>
              <a:latin typeface="Arial"/>
              <a:ea typeface="+mn-ea"/>
              <a:cs typeface="+mn-cs"/>
            </a:endParaRPr>
          </a:p>
        </p:txBody>
      </p:sp>
      <p:sp>
        <p:nvSpPr>
          <p:cNvPr id="24" name="Textfeld 23"/>
          <p:cNvSpPr txBox="1"/>
          <p:nvPr/>
        </p:nvSpPr>
        <p:spPr bwMode="auto">
          <a:xfrm>
            <a:off x="34527" y="8772427"/>
            <a:ext cx="5282681" cy="311175"/>
          </a:xfrm>
          <a:prstGeom prst="rect">
            <a:avLst/>
          </a:prstGeom>
          <a:noFill/>
          <a:ln w="12700">
            <a:noFill/>
          </a:ln>
          <a:effectLst/>
        </p:spPr>
        <p:txBody>
          <a:bodyPr wrap="square">
            <a:spAutoFit/>
          </a:bodyPr>
          <a:lstStyle/>
          <a:p>
            <a:pPr algn="l" defTabSz="1300460" fontAlgn="base" hangingPunct="1">
              <a:spcAft>
                <a:spcPts val="853"/>
              </a:spcAft>
              <a:buClr>
                <a:srgbClr val="23A092"/>
              </a:buClr>
              <a:buSzPct val="80000"/>
              <a:defRPr/>
            </a:pPr>
            <a:r>
              <a:rPr lang="de-DE" sz="1422" b="0" dirty="0">
                <a:solidFill>
                  <a:srgbClr val="262626"/>
                </a:solidFill>
                <a:latin typeface="Arial" panose="020B0604020202020204"/>
                <a:ea typeface="+mn-ea"/>
                <a:cs typeface="+mn-cs"/>
              </a:rPr>
              <a:t>Quelle: Bartscher / Stöckl / Träger (2012)</a:t>
            </a:r>
          </a:p>
        </p:txBody>
      </p:sp>
    </p:spTree>
    <p:extLst>
      <p:ext uri="{BB962C8B-B14F-4D97-AF65-F5344CB8AC3E}">
        <p14:creationId xmlns:p14="http://schemas.microsoft.com/office/powerpoint/2010/main" val="3332418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0"/>
          </p:nvPr>
        </p:nvSpPr>
        <p:spPr/>
        <p:txBody>
          <a:bodyPr/>
          <a:lstStyle/>
          <a:p>
            <a:pPr defTabSz="1300460" fontAlgn="base" hangingPunct="1">
              <a:spcBef>
                <a:spcPct val="0"/>
              </a:spcBef>
              <a:spcAft>
                <a:spcPct val="0"/>
              </a:spcAft>
              <a:defRPr/>
            </a:pPr>
            <a:fld id="{E6032EB3-4EBD-4E78-AFF3-01675D2DEC7A}" type="slidenum">
              <a:rPr lang="de-DE" b="0" kern="1200">
                <a:solidFill>
                  <a:srgbClr val="717D87"/>
                </a:solidFill>
                <a:latin typeface="Arial" charset="0"/>
                <a:ea typeface="+mn-ea"/>
                <a:cs typeface="+mn-cs"/>
              </a:rPr>
              <a:pPr defTabSz="1300460" fontAlgn="base" hangingPunct="1">
                <a:spcBef>
                  <a:spcPct val="0"/>
                </a:spcBef>
                <a:spcAft>
                  <a:spcPct val="0"/>
                </a:spcAft>
                <a:defRPr/>
              </a:pPr>
              <a:t>24</a:t>
            </a:fld>
            <a:endParaRPr lang="de-DE" b="0" kern="1200">
              <a:solidFill>
                <a:srgbClr val="717D87"/>
              </a:solidFill>
              <a:latin typeface="Arial" charset="0"/>
              <a:ea typeface="+mn-ea"/>
              <a:cs typeface="+mn-cs"/>
            </a:endParaRPr>
          </a:p>
        </p:txBody>
      </p:sp>
      <p:sp>
        <p:nvSpPr>
          <p:cNvPr id="6" name="Fußzeilenplatzhalter 5"/>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5" name="Datumsplatzhalter 4"/>
          <p:cNvSpPr>
            <a:spLocks noGrp="1"/>
          </p:cNvSpPr>
          <p:nvPr>
            <p:ph type="dt" sz="half" idx="12"/>
          </p:nvPr>
        </p:nvSpPr>
        <p:spPr/>
        <p:txBody>
          <a:bodyPr/>
          <a:lstStyle/>
          <a:p>
            <a:pPr algn="l" defTabSz="1300460" fontAlgn="base" hangingPunct="1">
              <a:spcBef>
                <a:spcPct val="0"/>
              </a:spcBef>
              <a:spcAft>
                <a:spcPct val="0"/>
              </a:spcAft>
              <a:defRPr/>
            </a:pPr>
            <a:fld id="{6B514467-7F51-441C-BAAA-A16B33E654E5}"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a:solidFill>
                <a:srgbClr val="717D87"/>
              </a:solidFill>
              <a:latin typeface="Arial" charset="0"/>
              <a:ea typeface="+mn-ea"/>
              <a:cs typeface="+mn-cs"/>
            </a:endParaRPr>
          </a:p>
        </p:txBody>
      </p:sp>
      <p:sp>
        <p:nvSpPr>
          <p:cNvPr id="2" name="Inhaltsplatzhalter 1"/>
          <p:cNvSpPr>
            <a:spLocks noGrp="1"/>
          </p:cNvSpPr>
          <p:nvPr>
            <p:ph idx="1"/>
          </p:nvPr>
        </p:nvSpPr>
        <p:spPr/>
        <p:txBody>
          <a:bodyPr/>
          <a:lstStyle/>
          <a:p>
            <a:pPr marL="507993" indent="-507993">
              <a:defRPr/>
            </a:pPr>
            <a:r>
              <a:rPr lang="de-DE" sz="2560" dirty="0"/>
              <a:t>Vorteile</a:t>
            </a:r>
          </a:p>
          <a:p>
            <a:pPr marL="406394" lvl="1" indent="-406394" algn="l">
              <a:buClr>
                <a:schemeClr val="accent1"/>
              </a:buClr>
              <a:buSzPct val="100000"/>
              <a:buFont typeface="Wingdings" panose="05000000000000000000" pitchFamily="2" charset="2"/>
              <a:buChar char="§"/>
              <a:defRPr/>
            </a:pPr>
            <a:r>
              <a:rPr lang="de-DE" sz="2276" dirty="0"/>
              <a:t>modernes, umfassendes und am weitesten entwickeltes Führungsinstrument</a:t>
            </a:r>
          </a:p>
          <a:p>
            <a:pPr marL="406394" lvl="1" indent="-406394" algn="l">
              <a:spcBef>
                <a:spcPct val="20000"/>
              </a:spcBef>
              <a:buClr>
                <a:schemeClr val="accent1"/>
              </a:buClr>
              <a:buSzPct val="100000"/>
              <a:buFont typeface="Wingdings" panose="05000000000000000000" pitchFamily="2" charset="2"/>
              <a:buChar char="§"/>
              <a:defRPr/>
            </a:pPr>
            <a:r>
              <a:rPr lang="de-DE" sz="2276" dirty="0"/>
              <a:t>berücksichtigt den Stand moderner Führungstheorie und die zentrale Rolle der Ziele für die Steuerung sozialer Systeme</a:t>
            </a:r>
          </a:p>
          <a:p>
            <a:pPr marL="406394" lvl="1" indent="-406394" algn="l">
              <a:spcBef>
                <a:spcPct val="20000"/>
              </a:spcBef>
              <a:buClr>
                <a:schemeClr val="accent1"/>
              </a:buClr>
              <a:buSzPct val="100000"/>
              <a:buFont typeface="Wingdings" panose="05000000000000000000" pitchFamily="2" charset="2"/>
              <a:buChar char="§"/>
              <a:defRPr/>
            </a:pPr>
            <a:r>
              <a:rPr lang="de-DE" sz="2276" dirty="0"/>
              <a:t>gut organisiertes, leistungsfähiges Planungs-, Informations- und Kontrollsystem</a:t>
            </a:r>
          </a:p>
          <a:p>
            <a:pPr>
              <a:buClr>
                <a:schemeClr val="tx2"/>
              </a:buClr>
              <a:defRPr/>
            </a:pPr>
            <a:r>
              <a:rPr lang="de-DE" sz="2560" dirty="0"/>
              <a:t>Kritik</a:t>
            </a:r>
          </a:p>
          <a:p>
            <a:pPr marL="507993" lvl="1" indent="-507993" algn="l">
              <a:spcBef>
                <a:spcPct val="20000"/>
              </a:spcBef>
              <a:buClr>
                <a:schemeClr val="accent1"/>
              </a:buClr>
              <a:buSzPct val="100000"/>
              <a:buFont typeface="Wingdings" panose="05000000000000000000" pitchFamily="2" charset="2"/>
              <a:buChar char="§"/>
              <a:defRPr/>
            </a:pPr>
            <a:r>
              <a:rPr lang="de-DE" sz="2276" dirty="0" err="1"/>
              <a:t>partizipativer</a:t>
            </a:r>
            <a:r>
              <a:rPr lang="de-DE" sz="2276" dirty="0"/>
              <a:t> Planungs- und Zielbildungsprozess ist zeitaufwendig</a:t>
            </a:r>
          </a:p>
          <a:p>
            <a:pPr marL="507993" lvl="1" indent="-507993" algn="l">
              <a:spcBef>
                <a:spcPct val="20000"/>
              </a:spcBef>
              <a:buClr>
                <a:schemeClr val="accent1"/>
              </a:buClr>
              <a:buSzPct val="100000"/>
              <a:buFont typeface="Wingdings" panose="05000000000000000000" pitchFamily="2" charset="2"/>
              <a:buChar char="§"/>
              <a:defRPr/>
            </a:pPr>
            <a:r>
              <a:rPr lang="de-DE" sz="2276" dirty="0"/>
              <a:t>relativ hohe Einführungskosten</a:t>
            </a:r>
          </a:p>
          <a:p>
            <a:pPr marL="507993" lvl="1" indent="-507993" algn="l">
              <a:spcBef>
                <a:spcPct val="20000"/>
              </a:spcBef>
              <a:buClr>
                <a:schemeClr val="accent1"/>
              </a:buClr>
              <a:buSzPct val="100000"/>
              <a:buFont typeface="Wingdings" panose="05000000000000000000" pitchFamily="2" charset="2"/>
              <a:buChar char="§"/>
              <a:defRPr/>
            </a:pPr>
            <a:r>
              <a:rPr lang="de-DE" sz="2276" dirty="0"/>
              <a:t>Zielidentifikation nicht ohne weiteres erreichbar</a:t>
            </a:r>
          </a:p>
          <a:p>
            <a:pPr marL="507993" lvl="1" indent="-507993" algn="l">
              <a:spcBef>
                <a:spcPct val="20000"/>
              </a:spcBef>
              <a:buClr>
                <a:schemeClr val="accent1"/>
              </a:buClr>
              <a:buSzPct val="100000"/>
              <a:buFont typeface="Wingdings" panose="05000000000000000000" pitchFamily="2" charset="2"/>
              <a:buChar char="§"/>
              <a:defRPr/>
            </a:pPr>
            <a:r>
              <a:rPr lang="de-DE" sz="2276" dirty="0"/>
              <a:t>Tendenz zur Konzentration auf messbare Ziele (Leistungsstandards), obwohl qualitative Ziele unter Umständen wichtiger sind</a:t>
            </a:r>
          </a:p>
          <a:p>
            <a:pPr marL="507993" lvl="1" indent="-507993" algn="l">
              <a:spcBef>
                <a:spcPct val="20000"/>
              </a:spcBef>
              <a:buClr>
                <a:schemeClr val="accent1"/>
              </a:buClr>
              <a:buSzPct val="100000"/>
              <a:buFont typeface="Wingdings" panose="05000000000000000000" pitchFamily="2" charset="2"/>
              <a:buChar char="§"/>
              <a:defRPr/>
            </a:pPr>
            <a:r>
              <a:rPr lang="de-DE" sz="2276" dirty="0"/>
              <a:t>Schwierigkeiten bei Zielabhängigkeiten über </a:t>
            </a:r>
            <a:r>
              <a:rPr lang="de-DE" sz="2276"/>
              <a:t>Abteilungsgrenzen hinweg nicht </a:t>
            </a:r>
            <a:r>
              <a:rPr lang="de-DE" sz="2276" dirty="0"/>
              <a:t>immer lösbar</a:t>
            </a:r>
          </a:p>
          <a:p>
            <a:pPr marL="507993" lvl="1" indent="-507993" algn="l">
              <a:spcBef>
                <a:spcPct val="20000"/>
              </a:spcBef>
              <a:buClr>
                <a:schemeClr val="accent1"/>
              </a:buClr>
              <a:buSzPct val="100000"/>
              <a:buFont typeface="Wingdings" panose="05000000000000000000" pitchFamily="2" charset="2"/>
              <a:buChar char="§"/>
              <a:defRPr/>
            </a:pPr>
            <a:r>
              <a:rPr lang="de-DE" sz="2276" dirty="0"/>
              <a:t>bei unsachgemäßer Anwendung: Gefahr überhöhten Leistungsdrucks</a:t>
            </a:r>
          </a:p>
          <a:p>
            <a:pPr marL="406394" lvl="1" indent="-406394" algn="l">
              <a:buClr>
                <a:schemeClr val="accent1"/>
              </a:buClr>
              <a:buSzPct val="100000"/>
              <a:buFont typeface="Wingdings" panose="05000000000000000000" pitchFamily="2" charset="2"/>
              <a:buChar char="§"/>
            </a:pPr>
            <a:endParaRPr lang="de-DE" sz="2276" dirty="0"/>
          </a:p>
        </p:txBody>
      </p:sp>
      <p:sp>
        <p:nvSpPr>
          <p:cNvPr id="408582" name="Titel 2"/>
          <p:cNvSpPr>
            <a:spLocks noGrp="1"/>
          </p:cNvSpPr>
          <p:nvPr>
            <p:ph type="title"/>
          </p:nvPr>
        </p:nvSpPr>
        <p:spPr bwMode="auto">
          <a:prstGeom prst="rect">
            <a:avLst/>
          </a:prstGeom>
          <a:noFill/>
          <a:ln>
            <a:miter lim="800000"/>
            <a:headEnd/>
            <a:tailEnd/>
          </a:ln>
        </p:spPr>
        <p:txBody>
          <a:bodyPr vert="horz" wrap="square" lIns="130048" tIns="65024" rIns="130048" bIns="65024" numCol="1" anchor="b" anchorCtr="0" compatLnSpc="1">
            <a:prstTxWarp prst="textNoShape">
              <a:avLst/>
            </a:prstTxWarp>
          </a:bodyPr>
          <a:lstStyle/>
          <a:p>
            <a:pPr>
              <a:buSzPts val="1600"/>
            </a:pPr>
            <a:r>
              <a:rPr lang="de-DE" dirty="0"/>
              <a:t>Kommunikation: Management </a:t>
            </a:r>
            <a:r>
              <a:rPr lang="de-DE" dirty="0" err="1"/>
              <a:t>by</a:t>
            </a:r>
            <a:r>
              <a:rPr lang="de-DE" dirty="0"/>
              <a:t> </a:t>
            </a:r>
            <a:r>
              <a:rPr lang="de-DE" dirty="0" err="1"/>
              <a:t>Objectives</a:t>
            </a:r>
            <a:r>
              <a:rPr lang="de-DE" dirty="0"/>
              <a:t> (</a:t>
            </a:r>
            <a:r>
              <a:rPr lang="de-DE" dirty="0" err="1"/>
              <a:t>MbO</a:t>
            </a:r>
            <a:r>
              <a:rPr lang="de-DE" dirty="0"/>
              <a:t>) – Zielvereinbarungsgespräche</a:t>
            </a:r>
            <a:endParaRPr lang="de-DE" b="0" dirty="0"/>
          </a:p>
        </p:txBody>
      </p:sp>
      <p:sp>
        <p:nvSpPr>
          <p:cNvPr id="408577" name="Textplatzhalter 7"/>
          <p:cNvSpPr>
            <a:spLocks noGrp="1"/>
          </p:cNvSpPr>
          <p:nvPr>
            <p:ph type="body" sz="quarter" idx="13"/>
          </p:nvPr>
        </p:nvSpPr>
        <p:spPr/>
        <p:txBody>
          <a:bodyPr/>
          <a:lstStyle/>
          <a:p>
            <a:pPr eaLnBrk="1" hangingPunct="1">
              <a:buFontTx/>
              <a:buNone/>
            </a:pPr>
            <a:r>
              <a:rPr lang="de-DE" dirty="0"/>
              <a:t>Kritik am </a:t>
            </a:r>
            <a:r>
              <a:rPr lang="de-DE" dirty="0" err="1"/>
              <a:t>MbO</a:t>
            </a:r>
            <a:endParaRPr lang="de-DE" dirty="0"/>
          </a:p>
        </p:txBody>
      </p:sp>
    </p:spTree>
    <p:extLst>
      <p:ext uri="{BB962C8B-B14F-4D97-AF65-F5344CB8AC3E}">
        <p14:creationId xmlns:p14="http://schemas.microsoft.com/office/powerpoint/2010/main" val="24586851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DE" dirty="0"/>
              <a:t>Klassische Beurteilungsgespräche</a:t>
            </a:r>
          </a:p>
          <a:p>
            <a:endParaRPr lang="de-DE" dirty="0"/>
          </a:p>
        </p:txBody>
      </p:sp>
      <p:sp>
        <p:nvSpPr>
          <p:cNvPr id="3" name="Inhaltsplatzhalter 2"/>
          <p:cNvSpPr>
            <a:spLocks noGrp="1"/>
          </p:cNvSpPr>
          <p:nvPr>
            <p:ph idx="1"/>
          </p:nvPr>
        </p:nvSpPr>
        <p:spPr/>
        <p:txBody>
          <a:bodyPr/>
          <a:lstStyle/>
          <a:p>
            <a:r>
              <a:rPr lang="de-DE" dirty="0"/>
              <a:t>Kommunikation</a:t>
            </a:r>
          </a:p>
        </p:txBody>
      </p:sp>
    </p:spTree>
    <p:extLst>
      <p:ext uri="{BB962C8B-B14F-4D97-AF65-F5344CB8AC3E}">
        <p14:creationId xmlns:p14="http://schemas.microsoft.com/office/powerpoint/2010/main" val="62428380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26</a:t>
            </a:fld>
            <a:endParaRPr lang="de-DE" b="0" kern="1200" dirty="0">
              <a:solidFill>
                <a:srgbClr val="717D87"/>
              </a:solidFill>
              <a:latin typeface="Arial" charset="0"/>
              <a:ea typeface="+mn-ea"/>
              <a:cs typeface="+mn-cs"/>
            </a:endParaRPr>
          </a:p>
        </p:txBody>
      </p:sp>
      <p:sp>
        <p:nvSpPr>
          <p:cNvPr id="9"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0" name="Datumsplatzhalter 4"/>
          <p:cNvSpPr>
            <a:spLocks noGrp="1"/>
          </p:cNvSpPr>
          <p:nvPr>
            <p:ph type="dt" sz="half" idx="12"/>
          </p:nvPr>
        </p:nvSpPr>
        <p:spPr/>
        <p:txBody>
          <a:bodyPr/>
          <a:lstStyle/>
          <a:p>
            <a:pPr algn="l" defTabSz="1300460" fontAlgn="base" hangingPunct="1">
              <a:spcBef>
                <a:spcPct val="0"/>
              </a:spcBef>
              <a:spcAft>
                <a:spcPct val="0"/>
              </a:spcAft>
              <a:defRPr/>
            </a:pPr>
            <a:fld id="{39A2635A-45B1-4B05-A3F7-A81FD5447F55}"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3" name="Inhaltsplatzhalter 2"/>
          <p:cNvSpPr>
            <a:spLocks noGrp="1"/>
          </p:cNvSpPr>
          <p:nvPr>
            <p:ph idx="1"/>
          </p:nvPr>
        </p:nvSpPr>
        <p:spPr/>
        <p:txBody>
          <a:bodyPr/>
          <a:lstStyle/>
          <a:p>
            <a:pPr>
              <a:spcBef>
                <a:spcPct val="0"/>
              </a:spcBef>
              <a:spcAft>
                <a:spcPct val="0"/>
              </a:spcAft>
              <a:buClrTx/>
            </a:pPr>
            <a:r>
              <a:rPr lang="de-DE" sz="2560" kern="1200" dirty="0">
                <a:latin typeface="Arial" charset="0"/>
              </a:rPr>
              <a:t>Definition</a:t>
            </a:r>
          </a:p>
          <a:p>
            <a:pPr algn="just">
              <a:spcBef>
                <a:spcPct val="0"/>
              </a:spcBef>
              <a:spcAft>
                <a:spcPct val="0"/>
              </a:spcAft>
              <a:buClrTx/>
            </a:pPr>
            <a:r>
              <a:rPr lang="de-DE" sz="2560" b="0" kern="1200" dirty="0">
                <a:solidFill>
                  <a:srgbClr val="262626"/>
                </a:solidFill>
                <a:latin typeface="Arial" charset="0"/>
              </a:rPr>
              <a:t>Verfahren mit dem die Beschäftigten anhand festgelegter Kriterien systematisch bewertet werden. Damit soll festgestellt werden, wie gut die Mitarbeiter die Aufgaben an ihrem derzeitigen Arbeitsplatz erfüllen und wer in der Lage ist, weitergehende Aufgaben zu </a:t>
            </a:r>
            <a:r>
              <a:rPr lang="de-DE" sz="2560" b="0" kern="1200">
                <a:solidFill>
                  <a:srgbClr val="262626"/>
                </a:solidFill>
                <a:latin typeface="Arial" charset="0"/>
              </a:rPr>
              <a:t>übernehmen.</a:t>
            </a:r>
            <a:endParaRPr lang="de-DE" sz="2560" b="0" kern="1200" dirty="0">
              <a:solidFill>
                <a:srgbClr val="262626"/>
              </a:solidFill>
              <a:latin typeface="Arial" charset="0"/>
            </a:endParaRPr>
          </a:p>
          <a:p>
            <a:pPr>
              <a:spcBef>
                <a:spcPct val="0"/>
              </a:spcBef>
              <a:spcAft>
                <a:spcPct val="0"/>
              </a:spcAft>
              <a:buClrTx/>
            </a:pPr>
            <a:endParaRPr lang="de-DE" sz="2560" b="0" kern="1200" dirty="0">
              <a:solidFill>
                <a:srgbClr val="262626"/>
              </a:solidFill>
              <a:latin typeface="Arial" charset="0"/>
            </a:endParaRPr>
          </a:p>
          <a:p>
            <a:pPr>
              <a:spcBef>
                <a:spcPct val="0"/>
              </a:spcBef>
              <a:spcAft>
                <a:spcPct val="0"/>
              </a:spcAft>
              <a:buClrTx/>
            </a:pPr>
            <a:r>
              <a:rPr lang="de-DE" sz="2560" kern="1200" dirty="0">
                <a:latin typeface="Arial" charset="0"/>
              </a:rPr>
              <a:t>Ziele</a:t>
            </a:r>
          </a:p>
          <a:p>
            <a:pPr marL="406394" indent="-406394">
              <a:spcBef>
                <a:spcPct val="0"/>
              </a:spcBef>
              <a:spcAft>
                <a:spcPct val="0"/>
              </a:spcAft>
              <a:buClr>
                <a:schemeClr val="accent1"/>
              </a:buClr>
              <a:buFont typeface="Wingdings" panose="05000000000000000000" pitchFamily="2" charset="2"/>
              <a:buChar char="§"/>
            </a:pPr>
            <a:r>
              <a:rPr lang="de-DE" sz="2560" b="0" kern="1200" dirty="0">
                <a:solidFill>
                  <a:srgbClr val="262626"/>
                </a:solidFill>
                <a:latin typeface="Arial" charset="0"/>
              </a:rPr>
              <a:t>Objektivierung des HRM (Steigerung der </a:t>
            </a:r>
            <a:r>
              <a:rPr lang="de-DE" sz="2560" b="0" kern="1200">
                <a:solidFill>
                  <a:srgbClr val="262626"/>
                </a:solidFill>
                <a:latin typeface="Arial" charset="0"/>
              </a:rPr>
              <a:t>wahrgenommenen Gerechtigkeit)</a:t>
            </a:r>
            <a:endParaRPr lang="de-DE" sz="2560" b="0" kern="1200" dirty="0">
              <a:solidFill>
                <a:srgbClr val="262626"/>
              </a:solidFill>
              <a:latin typeface="Arial" charset="0"/>
            </a:endParaRPr>
          </a:p>
          <a:p>
            <a:pPr marL="406394" indent="-406394">
              <a:spcBef>
                <a:spcPct val="0"/>
              </a:spcBef>
              <a:spcAft>
                <a:spcPct val="0"/>
              </a:spcAft>
              <a:buClr>
                <a:schemeClr val="accent1"/>
              </a:buClr>
              <a:buFont typeface="Wingdings" panose="05000000000000000000" pitchFamily="2" charset="2"/>
              <a:buChar char="§"/>
            </a:pPr>
            <a:r>
              <a:rPr lang="de-DE" sz="2560" b="0" kern="1200">
                <a:solidFill>
                  <a:srgbClr val="262626"/>
                </a:solidFill>
                <a:latin typeface="Arial" charset="0"/>
              </a:rPr>
              <a:t>Steigerung / Erhalt </a:t>
            </a:r>
            <a:r>
              <a:rPr lang="de-DE" sz="2560" b="0" kern="1200" dirty="0">
                <a:solidFill>
                  <a:srgbClr val="262626"/>
                </a:solidFill>
                <a:latin typeface="Arial" charset="0"/>
              </a:rPr>
              <a:t>der Leistung</a:t>
            </a:r>
          </a:p>
          <a:p>
            <a:pPr marL="406394" indent="-406394">
              <a:spcBef>
                <a:spcPct val="0"/>
              </a:spcBef>
              <a:spcAft>
                <a:spcPct val="0"/>
              </a:spcAft>
              <a:buClr>
                <a:schemeClr val="accent1"/>
              </a:buClr>
              <a:buFont typeface="Wingdings" panose="05000000000000000000" pitchFamily="2" charset="2"/>
              <a:buChar char="§"/>
            </a:pPr>
            <a:r>
              <a:rPr lang="de-DE" sz="2560" b="0" kern="1200" dirty="0">
                <a:solidFill>
                  <a:srgbClr val="262626"/>
                </a:solidFill>
                <a:latin typeface="Arial" charset="0"/>
              </a:rPr>
              <a:t>Verbesserung der Führungsqualität</a:t>
            </a:r>
          </a:p>
          <a:p>
            <a:pPr marL="406394" indent="-406394">
              <a:spcBef>
                <a:spcPct val="0"/>
              </a:spcBef>
              <a:spcAft>
                <a:spcPct val="0"/>
              </a:spcAft>
              <a:buClr>
                <a:schemeClr val="accent1"/>
              </a:buClr>
              <a:buFont typeface="Wingdings" panose="05000000000000000000" pitchFamily="2" charset="2"/>
              <a:buChar char="§"/>
            </a:pPr>
            <a:r>
              <a:rPr lang="de-DE" sz="2560" b="0" kern="1200" dirty="0">
                <a:solidFill>
                  <a:srgbClr val="262626"/>
                </a:solidFill>
                <a:latin typeface="Arial" charset="0"/>
              </a:rPr>
              <a:t>Potentialerkennung</a:t>
            </a:r>
          </a:p>
          <a:p>
            <a:pPr>
              <a:spcBef>
                <a:spcPct val="0"/>
              </a:spcBef>
              <a:spcAft>
                <a:spcPct val="0"/>
              </a:spcAft>
              <a:buClrTx/>
            </a:pPr>
            <a:endParaRPr lang="de-DE" sz="2560" b="0" kern="1200" dirty="0">
              <a:solidFill>
                <a:srgbClr val="262626"/>
              </a:solidFill>
              <a:latin typeface="Arial" charset="0"/>
            </a:endParaRPr>
          </a:p>
          <a:p>
            <a:pPr>
              <a:spcBef>
                <a:spcPct val="0"/>
              </a:spcBef>
              <a:spcAft>
                <a:spcPct val="0"/>
              </a:spcAft>
              <a:buClrTx/>
            </a:pPr>
            <a:r>
              <a:rPr lang="de-DE" sz="2560" kern="1200" dirty="0">
                <a:latin typeface="Arial" charset="0"/>
              </a:rPr>
              <a:t>Grenzen</a:t>
            </a:r>
          </a:p>
          <a:p>
            <a:pPr marL="406394" indent="-406394">
              <a:spcBef>
                <a:spcPct val="0"/>
              </a:spcBef>
              <a:spcAft>
                <a:spcPct val="0"/>
              </a:spcAft>
              <a:buClr>
                <a:schemeClr val="accent1"/>
              </a:buClr>
              <a:buFont typeface="Wingdings" panose="05000000000000000000" pitchFamily="2" charset="2"/>
              <a:buChar char="§"/>
            </a:pPr>
            <a:r>
              <a:rPr lang="de-DE" sz="2560" b="0" kern="1200" dirty="0">
                <a:solidFill>
                  <a:srgbClr val="262626"/>
                </a:solidFill>
                <a:latin typeface="Arial" charset="0"/>
              </a:rPr>
              <a:t>Unterschiedlichkeit der Maßstäbe</a:t>
            </a:r>
          </a:p>
          <a:p>
            <a:pPr marL="406394" indent="-406394">
              <a:spcBef>
                <a:spcPct val="0"/>
              </a:spcBef>
              <a:spcAft>
                <a:spcPct val="0"/>
              </a:spcAft>
              <a:buClr>
                <a:schemeClr val="accent1"/>
              </a:buClr>
              <a:buFont typeface="Wingdings" panose="05000000000000000000" pitchFamily="2" charset="2"/>
              <a:buChar char="§"/>
            </a:pPr>
            <a:r>
              <a:rPr lang="de-DE" sz="2560" b="0" kern="1200" dirty="0">
                <a:solidFill>
                  <a:srgbClr val="262626"/>
                </a:solidFill>
                <a:latin typeface="Arial" charset="0"/>
              </a:rPr>
              <a:t>Konflikte zwischen Beurteiler und Beurteiltem</a:t>
            </a:r>
          </a:p>
          <a:p>
            <a:pPr marL="406394" indent="-406394">
              <a:spcBef>
                <a:spcPct val="0"/>
              </a:spcBef>
              <a:spcAft>
                <a:spcPct val="0"/>
              </a:spcAft>
              <a:buClr>
                <a:schemeClr val="accent1"/>
              </a:buClr>
              <a:buFont typeface="Wingdings" panose="05000000000000000000" pitchFamily="2" charset="2"/>
              <a:buChar char="§"/>
            </a:pPr>
            <a:r>
              <a:rPr lang="de-DE" sz="2560" b="0" kern="1200" dirty="0">
                <a:solidFill>
                  <a:srgbClr val="262626"/>
                </a:solidFill>
                <a:latin typeface="Arial" charset="0"/>
              </a:rPr>
              <a:t>hohe Arbeitsbelastung</a:t>
            </a:r>
          </a:p>
          <a:p>
            <a:endParaRPr lang="de-DE" dirty="0"/>
          </a:p>
        </p:txBody>
      </p:sp>
      <p:sp>
        <p:nvSpPr>
          <p:cNvPr id="2" name="Titel 1"/>
          <p:cNvSpPr>
            <a:spLocks noGrp="1"/>
          </p:cNvSpPr>
          <p:nvPr>
            <p:ph type="title"/>
          </p:nvPr>
        </p:nvSpPr>
        <p:spPr/>
        <p:txBody>
          <a:bodyPr/>
          <a:lstStyle/>
          <a:p>
            <a:r>
              <a:rPr lang="de-DE" dirty="0"/>
              <a:t>Kommunikation: Klassische Beurteilungsgespräche</a:t>
            </a:r>
          </a:p>
        </p:txBody>
      </p:sp>
      <p:sp>
        <p:nvSpPr>
          <p:cNvPr id="4" name="Textplatzhalter 3"/>
          <p:cNvSpPr>
            <a:spLocks noGrp="1"/>
          </p:cNvSpPr>
          <p:nvPr>
            <p:ph type="body" sz="quarter" idx="13"/>
          </p:nvPr>
        </p:nvSpPr>
        <p:spPr/>
        <p:txBody>
          <a:bodyPr/>
          <a:lstStyle/>
          <a:p>
            <a:r>
              <a:rPr lang="de-DE" dirty="0"/>
              <a:t>Definition, Ziele und Grenzen</a:t>
            </a:r>
          </a:p>
        </p:txBody>
      </p:sp>
    </p:spTree>
    <p:extLst>
      <p:ext uri="{BB962C8B-B14F-4D97-AF65-F5344CB8AC3E}">
        <p14:creationId xmlns:p14="http://schemas.microsoft.com/office/powerpoint/2010/main" val="1232687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27</a:t>
            </a:fld>
            <a:endParaRPr lang="de-DE" b="0" kern="1200" dirty="0">
              <a:solidFill>
                <a:srgbClr val="717D87"/>
              </a:solidFill>
              <a:latin typeface="Arial" charset="0"/>
              <a:ea typeface="+mn-ea"/>
              <a:cs typeface="+mn-cs"/>
            </a:endParaRPr>
          </a:p>
        </p:txBody>
      </p:sp>
      <p:sp>
        <p:nvSpPr>
          <p:cNvPr id="21"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22" name="Datumsplatzhalter 4"/>
          <p:cNvSpPr>
            <a:spLocks noGrp="1"/>
          </p:cNvSpPr>
          <p:nvPr>
            <p:ph type="dt" sz="half" idx="12"/>
          </p:nvPr>
        </p:nvSpPr>
        <p:spPr/>
        <p:txBody>
          <a:bodyPr/>
          <a:lstStyle/>
          <a:p>
            <a:pPr algn="l" defTabSz="1300460" fontAlgn="base" hangingPunct="1">
              <a:spcBef>
                <a:spcPct val="0"/>
              </a:spcBef>
              <a:spcAft>
                <a:spcPct val="0"/>
              </a:spcAft>
              <a:defRPr/>
            </a:pPr>
            <a:fld id="{652D4522-3E48-4E36-B3E6-B495EBFB3F43}"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3" name="Inhaltsplatzhalter 2"/>
          <p:cNvSpPr>
            <a:spLocks noGrp="1"/>
          </p:cNvSpPr>
          <p:nvPr>
            <p:ph idx="1"/>
          </p:nvPr>
        </p:nvSpPr>
        <p:spPr/>
        <p:txBody>
          <a:bodyPr/>
          <a:lstStyle/>
          <a:p>
            <a:r>
              <a:rPr lang="de-DE" sz="2560" b="0" dirty="0">
                <a:solidFill>
                  <a:schemeClr val="tx1"/>
                </a:solidFill>
              </a:rPr>
              <a:t>(stark vereinfachte) schematische Gliederung der Personalbeurteilung</a:t>
            </a:r>
          </a:p>
          <a:p>
            <a:endParaRPr lang="de-DE" sz="2560" b="0" dirty="0">
              <a:solidFill>
                <a:schemeClr val="tx1"/>
              </a:solidFill>
            </a:endParaRPr>
          </a:p>
          <a:p>
            <a:endParaRPr lang="de-DE" sz="2560" b="0" dirty="0">
              <a:solidFill>
                <a:schemeClr val="tx1"/>
              </a:solidFill>
            </a:endParaRPr>
          </a:p>
          <a:p>
            <a:endParaRPr lang="de-DE" sz="2560" b="0" dirty="0">
              <a:solidFill>
                <a:schemeClr val="tx1"/>
              </a:solidFill>
            </a:endParaRPr>
          </a:p>
          <a:p>
            <a:endParaRPr lang="de-DE" sz="2560" b="0" dirty="0">
              <a:solidFill>
                <a:schemeClr val="tx1"/>
              </a:solidFill>
            </a:endParaRPr>
          </a:p>
          <a:p>
            <a:r>
              <a:rPr lang="de-DE" sz="2560" dirty="0"/>
              <a:t>Leistungsbeurteilung</a:t>
            </a:r>
          </a:p>
          <a:p>
            <a:pPr marL="406394" indent="-406394">
              <a:spcBef>
                <a:spcPts val="853"/>
              </a:spcBef>
              <a:buFont typeface="Wingdings" panose="05000000000000000000" pitchFamily="2" charset="2"/>
              <a:buChar char="§"/>
            </a:pPr>
            <a:r>
              <a:rPr lang="de-DE" sz="2560" b="0" dirty="0">
                <a:solidFill>
                  <a:schemeClr val="tx1"/>
                </a:solidFill>
              </a:rPr>
              <a:t>vergangenheitsbezogenes Instrument</a:t>
            </a:r>
          </a:p>
          <a:p>
            <a:pPr marL="406394" indent="-406394">
              <a:spcBef>
                <a:spcPts val="853"/>
              </a:spcBef>
              <a:buFont typeface="Wingdings" panose="05000000000000000000" pitchFamily="2" charset="2"/>
              <a:buChar char="§"/>
            </a:pPr>
            <a:r>
              <a:rPr lang="de-DE" sz="2560" b="0" dirty="0">
                <a:solidFill>
                  <a:schemeClr val="tx1"/>
                </a:solidFill>
              </a:rPr>
              <a:t>Orientierung am Output: Leistungsergebnis und Leistungsverhalten</a:t>
            </a:r>
          </a:p>
          <a:p>
            <a:r>
              <a:rPr lang="de-DE" sz="2560" dirty="0"/>
              <a:t>Potenzialbeurteilung</a:t>
            </a:r>
          </a:p>
          <a:p>
            <a:pPr marL="406394" indent="-406394">
              <a:spcBef>
                <a:spcPts val="853"/>
              </a:spcBef>
              <a:buFont typeface="Wingdings" panose="05000000000000000000" pitchFamily="2" charset="2"/>
              <a:buChar char="§"/>
            </a:pPr>
            <a:r>
              <a:rPr lang="de-DE" sz="2560" b="0" dirty="0">
                <a:solidFill>
                  <a:schemeClr val="tx1"/>
                </a:solidFill>
              </a:rPr>
              <a:t>überwiegend zukunftsbezogenes Instrument</a:t>
            </a:r>
          </a:p>
          <a:p>
            <a:pPr marL="406394" indent="-406394">
              <a:spcBef>
                <a:spcPts val="853"/>
              </a:spcBef>
              <a:buFont typeface="Wingdings" panose="05000000000000000000" pitchFamily="2" charset="2"/>
              <a:buChar char="§"/>
            </a:pPr>
            <a:r>
              <a:rPr lang="de-DE" sz="2560" b="0" dirty="0">
                <a:solidFill>
                  <a:schemeClr val="tx1"/>
                </a:solidFill>
              </a:rPr>
              <a:t>Verfahren zur Feststellung der Qualifikation und Eignung</a:t>
            </a:r>
          </a:p>
          <a:p>
            <a:endParaRPr lang="de-DE" dirty="0"/>
          </a:p>
        </p:txBody>
      </p:sp>
      <p:sp>
        <p:nvSpPr>
          <p:cNvPr id="2" name="Titel 1"/>
          <p:cNvSpPr>
            <a:spLocks noGrp="1"/>
          </p:cNvSpPr>
          <p:nvPr>
            <p:ph type="title"/>
          </p:nvPr>
        </p:nvSpPr>
        <p:spPr/>
        <p:txBody>
          <a:bodyPr/>
          <a:lstStyle/>
          <a:p>
            <a:r>
              <a:rPr lang="de-DE" dirty="0"/>
              <a:t>Kommunikation: Klassische Beurteilungsgespräche</a:t>
            </a:r>
          </a:p>
        </p:txBody>
      </p:sp>
      <p:sp>
        <p:nvSpPr>
          <p:cNvPr id="4" name="Textplatzhalter 3"/>
          <p:cNvSpPr>
            <a:spLocks noGrp="1"/>
          </p:cNvSpPr>
          <p:nvPr>
            <p:ph type="body" sz="quarter" idx="13"/>
          </p:nvPr>
        </p:nvSpPr>
        <p:spPr/>
        <p:txBody>
          <a:bodyPr/>
          <a:lstStyle/>
          <a:p>
            <a:r>
              <a:rPr lang="de-DE" dirty="0"/>
              <a:t>Gliederung der Personalbeurteilung</a:t>
            </a:r>
          </a:p>
          <a:p>
            <a:endParaRPr lang="de-DE" dirty="0"/>
          </a:p>
        </p:txBody>
      </p:sp>
      <p:sp>
        <p:nvSpPr>
          <p:cNvPr id="9" name="Text Box 5"/>
          <p:cNvSpPr txBox="1">
            <a:spLocks noChangeArrowheads="1"/>
          </p:cNvSpPr>
          <p:nvPr/>
        </p:nvSpPr>
        <p:spPr bwMode="auto">
          <a:xfrm>
            <a:off x="3213251" y="4633298"/>
            <a:ext cx="5801381" cy="311175"/>
          </a:xfrm>
          <a:prstGeom prst="rect">
            <a:avLst/>
          </a:prstGeom>
          <a:noFill/>
          <a:ln w="9525">
            <a:noFill/>
            <a:miter lim="800000"/>
            <a:headEnd/>
            <a:tailEnd/>
          </a:ln>
        </p:spPr>
        <p:txBody>
          <a:bodyPr wrap="square">
            <a:spAutoFit/>
          </a:bodyPr>
          <a:lstStyle/>
          <a:p>
            <a:pPr algn="l" defTabSz="1300460" fontAlgn="base" hangingPunct="1">
              <a:spcBef>
                <a:spcPct val="0"/>
              </a:spcBef>
              <a:spcAft>
                <a:spcPct val="0"/>
              </a:spcAft>
            </a:pPr>
            <a:r>
              <a:rPr lang="de-DE" sz="1422" b="0" kern="1200" dirty="0">
                <a:solidFill>
                  <a:srgbClr val="262626"/>
                </a:solidFill>
                <a:latin typeface="Arial" charset="0"/>
                <a:ea typeface="+mn-ea"/>
                <a:cs typeface="+mn-cs"/>
              </a:rPr>
              <a:t>Quelle: Jung, S. 738.</a:t>
            </a:r>
          </a:p>
        </p:txBody>
      </p:sp>
      <p:grpSp>
        <p:nvGrpSpPr>
          <p:cNvPr id="20" name="Gruppieren 19"/>
          <p:cNvGrpSpPr/>
          <p:nvPr/>
        </p:nvGrpSpPr>
        <p:grpSpPr>
          <a:xfrm>
            <a:off x="1314528" y="1942278"/>
            <a:ext cx="9522788" cy="2681179"/>
            <a:chOff x="924278" y="1365664"/>
            <a:chExt cx="6695710" cy="1885204"/>
          </a:xfrm>
        </p:grpSpPr>
        <p:cxnSp>
          <p:nvCxnSpPr>
            <p:cNvPr id="17" name="Gewinkelte Verbindung 16"/>
            <p:cNvCxnSpPr/>
            <p:nvPr/>
          </p:nvCxnSpPr>
          <p:spPr>
            <a:xfrm rot="5400000" flipH="1" flipV="1">
              <a:off x="4230570" y="63331"/>
              <a:ext cx="12700" cy="5021287"/>
            </a:xfrm>
            <a:prstGeom prst="bentConnector3">
              <a:avLst>
                <a:gd name="adj1" fmla="val 1800000"/>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a:stCxn id="11" idx="3"/>
              <a:endCxn id="12" idx="1"/>
            </p:cNvCxnSpPr>
            <p:nvPr/>
          </p:nvCxnSpPr>
          <p:spPr>
            <a:xfrm>
              <a:off x="2681826" y="2894609"/>
              <a:ext cx="3180614"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Abgerundetes Rechteck 9"/>
            <p:cNvSpPr/>
            <p:nvPr/>
          </p:nvSpPr>
          <p:spPr>
            <a:xfrm>
              <a:off x="3384454" y="1365664"/>
              <a:ext cx="1757548" cy="712519"/>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fontAlgn="base" hangingPunct="1">
                <a:spcBef>
                  <a:spcPct val="0"/>
                </a:spcBef>
                <a:spcAft>
                  <a:spcPct val="0"/>
                </a:spcAft>
              </a:pPr>
              <a:r>
                <a:rPr lang="de-DE" sz="2844" b="0" kern="1200" dirty="0">
                  <a:solidFill>
                    <a:srgbClr val="262626"/>
                  </a:solidFill>
                  <a:latin typeface="Arial" panose="020B0604020202020204"/>
                </a:rPr>
                <a:t>Personal-</a:t>
              </a:r>
              <a:r>
                <a:rPr lang="de-DE" sz="2844" b="0" kern="1200" dirty="0" err="1">
                  <a:solidFill>
                    <a:srgbClr val="262626"/>
                  </a:solidFill>
                  <a:latin typeface="Arial" panose="020B0604020202020204"/>
                </a:rPr>
                <a:t>beurteilung</a:t>
              </a:r>
              <a:endParaRPr lang="de-DE" sz="2844" b="0" kern="1200" dirty="0">
                <a:solidFill>
                  <a:srgbClr val="262626"/>
                </a:solidFill>
                <a:latin typeface="Arial" panose="020B0604020202020204"/>
              </a:endParaRPr>
            </a:p>
          </p:txBody>
        </p:sp>
        <p:sp>
          <p:nvSpPr>
            <p:cNvPr id="11" name="Abgerundetes Rechteck 10"/>
            <p:cNvSpPr/>
            <p:nvPr/>
          </p:nvSpPr>
          <p:spPr>
            <a:xfrm>
              <a:off x="924278" y="2538349"/>
              <a:ext cx="1757548" cy="712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2844" b="0" kern="1200" dirty="0">
                  <a:solidFill>
                    <a:srgbClr val="262626"/>
                  </a:solidFill>
                  <a:latin typeface="Arial" panose="020B0604020202020204"/>
                </a:rPr>
                <a:t>Leistungs-</a:t>
              </a:r>
              <a:r>
                <a:rPr lang="de-DE" sz="2844" b="0" kern="1200" dirty="0" err="1">
                  <a:solidFill>
                    <a:srgbClr val="262626"/>
                  </a:solidFill>
                  <a:latin typeface="Arial" panose="020B0604020202020204"/>
                </a:rPr>
                <a:t>beurteilung</a:t>
              </a:r>
              <a:endParaRPr lang="de-DE" sz="2844" b="0" kern="1200" dirty="0">
                <a:solidFill>
                  <a:srgbClr val="262626"/>
                </a:solidFill>
                <a:latin typeface="Arial" panose="020B0604020202020204"/>
              </a:endParaRPr>
            </a:p>
          </p:txBody>
        </p:sp>
        <p:sp>
          <p:nvSpPr>
            <p:cNvPr id="12" name="Abgerundetes Rechteck 11"/>
            <p:cNvSpPr/>
            <p:nvPr/>
          </p:nvSpPr>
          <p:spPr>
            <a:xfrm>
              <a:off x="5862440" y="2538349"/>
              <a:ext cx="1757548" cy="712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2844" b="0" kern="1200" dirty="0">
                  <a:solidFill>
                    <a:srgbClr val="262626"/>
                  </a:solidFill>
                  <a:latin typeface="Arial" panose="020B0604020202020204"/>
                </a:rPr>
                <a:t>Potential-</a:t>
              </a:r>
              <a:r>
                <a:rPr lang="de-DE" sz="2844" b="0" kern="1200" dirty="0" err="1">
                  <a:solidFill>
                    <a:srgbClr val="262626"/>
                  </a:solidFill>
                  <a:latin typeface="Arial" panose="020B0604020202020204"/>
                </a:rPr>
                <a:t>beurteilung</a:t>
              </a:r>
              <a:endParaRPr lang="de-DE" sz="2844" b="0" kern="1200" dirty="0">
                <a:solidFill>
                  <a:srgbClr val="262626"/>
                </a:solidFill>
                <a:latin typeface="Arial" panose="020B0604020202020204"/>
              </a:endParaRPr>
            </a:p>
          </p:txBody>
        </p:sp>
        <p:sp>
          <p:nvSpPr>
            <p:cNvPr id="13" name="Abgerundetes Rechteck 12"/>
            <p:cNvSpPr/>
            <p:nvPr/>
          </p:nvSpPr>
          <p:spPr>
            <a:xfrm>
              <a:off x="3360715" y="2683826"/>
              <a:ext cx="1876301" cy="391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fontAlgn="base" hangingPunct="1">
                <a:spcBef>
                  <a:spcPct val="0"/>
                </a:spcBef>
                <a:spcAft>
                  <a:spcPct val="0"/>
                </a:spcAft>
              </a:pPr>
              <a:r>
                <a:rPr lang="de-DE" sz="2844" b="0" kern="1200" dirty="0">
                  <a:solidFill>
                    <a:prstClr val="white"/>
                  </a:solidFill>
                  <a:latin typeface="Arial" panose="020B0604020202020204"/>
                </a:rPr>
                <a:t>Mischsysteme</a:t>
              </a:r>
            </a:p>
          </p:txBody>
        </p:sp>
        <p:cxnSp>
          <p:nvCxnSpPr>
            <p:cNvPr id="19" name="Gerade Verbindung 18"/>
            <p:cNvCxnSpPr>
              <a:stCxn id="10" idx="2"/>
            </p:cNvCxnSpPr>
            <p:nvPr/>
          </p:nvCxnSpPr>
          <p:spPr>
            <a:xfrm>
              <a:off x="4263228" y="2078183"/>
              <a:ext cx="14" cy="28500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4248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Kommunikation: Klassische Beurteilungsgespräche</a:t>
            </a:r>
          </a:p>
        </p:txBody>
      </p:sp>
      <p:sp>
        <p:nvSpPr>
          <p:cNvPr id="3" name="Textplatzhalter 2"/>
          <p:cNvSpPr>
            <a:spLocks noGrp="1"/>
          </p:cNvSpPr>
          <p:nvPr>
            <p:ph type="body" sz="quarter" idx="13"/>
          </p:nvPr>
        </p:nvSpPr>
        <p:spPr/>
        <p:txBody>
          <a:bodyPr/>
          <a:lstStyle/>
          <a:p>
            <a:r>
              <a:rPr lang="de-DE" dirty="0"/>
              <a:t>Gliederung der Personalbeurteilung)</a:t>
            </a:r>
          </a:p>
        </p:txBody>
      </p:sp>
      <p:sp>
        <p:nvSpPr>
          <p:cNvPr id="4" name="Foliennummernplatzhalter 3"/>
          <p:cNvSpPr>
            <a:spLocks noGrp="1"/>
          </p:cNvSpPr>
          <p:nvPr>
            <p:ph type="sldNum" sz="quarter" idx="10"/>
          </p:nvPr>
        </p:nvSpPr>
        <p:spPr/>
        <p:txBody>
          <a:bodyPr/>
          <a:lstStyle/>
          <a:p>
            <a:pPr defTabSz="1300460" fontAlgn="base" hangingPunct="1">
              <a:spcBef>
                <a:spcPct val="0"/>
              </a:spcBef>
              <a:spcAft>
                <a:spcPct val="0"/>
              </a:spcAft>
            </a:pPr>
            <a:fld id="{1BE9369D-673C-4F68-BF5D-A7CCE6283866}" type="slidenum">
              <a:rPr lang="en-US" b="0" kern="1200">
                <a:solidFill>
                  <a:srgbClr val="717D87"/>
                </a:solidFill>
                <a:latin typeface="Arial" charset="0"/>
                <a:ea typeface="+mn-ea"/>
                <a:cs typeface="+mn-cs"/>
              </a:rPr>
              <a:pPr defTabSz="1300460" fontAlgn="base" hangingPunct="1">
                <a:spcBef>
                  <a:spcPct val="0"/>
                </a:spcBef>
                <a:spcAft>
                  <a:spcPct val="0"/>
                </a:spcAft>
              </a:pPr>
              <a:t>28</a:t>
            </a:fld>
            <a:endParaRPr lang="en-US" b="0" kern="1200">
              <a:solidFill>
                <a:srgbClr val="717D87"/>
              </a:solidFill>
              <a:latin typeface="Arial" charset="0"/>
              <a:ea typeface="+mn-ea"/>
              <a:cs typeface="+mn-cs"/>
            </a:endParaRPr>
          </a:p>
        </p:txBody>
      </p:sp>
      <p:sp>
        <p:nvSpPr>
          <p:cNvPr id="5" name="Fußzeilenplatzhalter 4"/>
          <p:cNvSpPr>
            <a:spLocks noGrp="1"/>
          </p:cNvSpPr>
          <p:nvPr>
            <p:ph type="ftr" sz="quarter" idx="11"/>
          </p:nvPr>
        </p:nvSpPr>
        <p:spPr/>
        <p:txBody>
          <a:bodyPr/>
          <a:lstStyle/>
          <a:p>
            <a:pPr defTabSz="1300460" fontAlgn="base" hangingPunct="1">
              <a:spcBef>
                <a:spcPct val="0"/>
              </a:spcBef>
              <a:spcAft>
                <a:spcPct val="0"/>
              </a:spcAft>
            </a:pPr>
            <a:r>
              <a:rPr lang="de-DE" b="0" kern="1200" dirty="0">
                <a:solidFill>
                  <a:srgbClr val="717D87"/>
                </a:solidFill>
                <a:latin typeface="Arial" charset="0"/>
                <a:ea typeface="+mn-ea"/>
                <a:cs typeface="+mn-cs"/>
              </a:rPr>
              <a:t>Kommunikation</a:t>
            </a:r>
            <a:endParaRPr lang="en-US" b="0" kern="1200" dirty="0">
              <a:solidFill>
                <a:srgbClr val="717D87"/>
              </a:solidFill>
              <a:latin typeface="Arial" charset="0"/>
              <a:ea typeface="+mn-ea"/>
              <a:cs typeface="+mn-cs"/>
            </a:endParaRPr>
          </a:p>
        </p:txBody>
      </p:sp>
      <p:sp>
        <p:nvSpPr>
          <p:cNvPr id="6" name="Datumsplatzhalter 5"/>
          <p:cNvSpPr>
            <a:spLocks noGrp="1"/>
          </p:cNvSpPr>
          <p:nvPr>
            <p:ph type="dt" sz="half" idx="12"/>
          </p:nvPr>
        </p:nvSpPr>
        <p:spPr/>
        <p:txBody>
          <a:bodyPr/>
          <a:lstStyle/>
          <a:p>
            <a:pPr algn="l" defTabSz="1300460" fontAlgn="base" hangingPunct="1">
              <a:spcBef>
                <a:spcPct val="0"/>
              </a:spcBef>
              <a:spcAft>
                <a:spcPct val="0"/>
              </a:spcAft>
            </a:pPr>
            <a:fld id="{D9591803-6A31-43D5-8931-A5A2C1287C2C}" type="datetime1">
              <a:rPr lang="de-DE" b="0" kern="1200">
                <a:solidFill>
                  <a:srgbClr val="717D87"/>
                </a:solidFill>
                <a:latin typeface="Arial" charset="0"/>
                <a:ea typeface="+mn-ea"/>
                <a:cs typeface="+mn-cs"/>
              </a:rPr>
              <a:pPr algn="l" defTabSz="1300460" fontAlgn="base" hangingPunct="1">
                <a:spcBef>
                  <a:spcPct val="0"/>
                </a:spcBef>
                <a:spcAft>
                  <a:spcPct val="0"/>
                </a:spcAft>
              </a:pPr>
              <a:t>17.06.2022</a:t>
            </a:fld>
            <a:endParaRPr lang="en-US" b="0" kern="1200" dirty="0">
              <a:solidFill>
                <a:srgbClr val="717D87"/>
              </a:solidFill>
              <a:latin typeface="Arial" charset="0"/>
              <a:ea typeface="+mn-ea"/>
              <a:cs typeface="+mn-cs"/>
            </a:endParaRPr>
          </a:p>
        </p:txBody>
      </p:sp>
      <p:sp>
        <p:nvSpPr>
          <p:cNvPr id="8" name="Rechteck 7"/>
          <p:cNvSpPr/>
          <p:nvPr/>
        </p:nvSpPr>
        <p:spPr>
          <a:xfrm>
            <a:off x="132454" y="1386901"/>
            <a:ext cx="5376000" cy="93923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fontAlgn="base" hangingPunct="1">
              <a:spcBef>
                <a:spcPct val="0"/>
              </a:spcBef>
              <a:spcAft>
                <a:spcPct val="0"/>
              </a:spcAft>
            </a:pPr>
            <a:r>
              <a:rPr lang="de-DE" sz="2560" kern="1200" dirty="0">
                <a:solidFill>
                  <a:prstClr val="white"/>
                </a:solidFill>
                <a:latin typeface="Arial" panose="020B0604020202020204"/>
              </a:rPr>
              <a:t>Klassisches Beurteilungssystem</a:t>
            </a:r>
          </a:p>
        </p:txBody>
      </p:sp>
      <p:sp>
        <p:nvSpPr>
          <p:cNvPr id="9" name="Rechteck 8"/>
          <p:cNvSpPr/>
          <p:nvPr/>
        </p:nvSpPr>
        <p:spPr>
          <a:xfrm>
            <a:off x="6452726" y="1386901"/>
            <a:ext cx="5376000" cy="93923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fontAlgn="base" hangingPunct="1">
              <a:spcBef>
                <a:spcPct val="0"/>
              </a:spcBef>
              <a:spcAft>
                <a:spcPct val="0"/>
              </a:spcAft>
            </a:pPr>
            <a:r>
              <a:rPr lang="de-DE" sz="2560" kern="1200">
                <a:solidFill>
                  <a:prstClr val="white"/>
                </a:solidFill>
                <a:latin typeface="Arial" panose="020B0604020202020204"/>
              </a:rPr>
              <a:t>270 / 360 </a:t>
            </a:r>
            <a:r>
              <a:rPr lang="de-DE" sz="2560" kern="1200" dirty="0">
                <a:solidFill>
                  <a:prstClr val="white"/>
                </a:solidFill>
                <a:latin typeface="Arial" panose="020B0604020202020204"/>
              </a:rPr>
              <a:t>Grad Feedback</a:t>
            </a:r>
          </a:p>
        </p:txBody>
      </p:sp>
      <p:sp>
        <p:nvSpPr>
          <p:cNvPr id="11" name="Rechteck 10"/>
          <p:cNvSpPr/>
          <p:nvPr/>
        </p:nvSpPr>
        <p:spPr>
          <a:xfrm>
            <a:off x="132453" y="2422468"/>
            <a:ext cx="5376000" cy="5632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505734" indent="-406394" algn="l" defTabSz="1300460" fontAlgn="base" hangingPunct="1">
              <a:spcBef>
                <a:spcPts val="853"/>
              </a:spcBef>
              <a:spcAft>
                <a:spcPct val="0"/>
              </a:spcAft>
              <a:buClr>
                <a:srgbClr val="00998A"/>
              </a:buClr>
              <a:buFont typeface="Wingdings" panose="05000000000000000000" pitchFamily="2" charset="2"/>
              <a:buChar char="§"/>
            </a:pPr>
            <a:r>
              <a:rPr lang="de-DE" sz="2276" b="0" kern="1200" dirty="0">
                <a:solidFill>
                  <a:srgbClr val="262626"/>
                </a:solidFill>
                <a:latin typeface="Arial" panose="020B0604020202020204"/>
              </a:rPr>
              <a:t>Top down</a:t>
            </a:r>
          </a:p>
          <a:p>
            <a:pPr marL="505734" indent="-406394" algn="l" defTabSz="1300460" fontAlgn="base" hangingPunct="1">
              <a:spcBef>
                <a:spcPts val="853"/>
              </a:spcBef>
              <a:spcAft>
                <a:spcPct val="0"/>
              </a:spcAft>
              <a:buClr>
                <a:srgbClr val="00998A"/>
              </a:buClr>
              <a:buFont typeface="Wingdings" panose="05000000000000000000" pitchFamily="2" charset="2"/>
              <a:buChar char="§"/>
            </a:pPr>
            <a:r>
              <a:rPr lang="de-DE" sz="2276" b="0" kern="1200" dirty="0">
                <a:solidFill>
                  <a:srgbClr val="262626"/>
                </a:solidFill>
                <a:latin typeface="Arial" panose="020B0604020202020204"/>
              </a:rPr>
              <a:t>Leistungsergebnis wird immer beurteilt</a:t>
            </a:r>
          </a:p>
          <a:p>
            <a:pPr marL="505734" indent="-406394" algn="l" defTabSz="1300460" fontAlgn="base" hangingPunct="1">
              <a:spcBef>
                <a:spcPts val="853"/>
              </a:spcBef>
              <a:spcAft>
                <a:spcPct val="0"/>
              </a:spcAft>
              <a:buClr>
                <a:srgbClr val="00998A"/>
              </a:buClr>
              <a:buFont typeface="Wingdings" panose="05000000000000000000" pitchFamily="2" charset="2"/>
              <a:buChar char="§"/>
            </a:pPr>
            <a:r>
              <a:rPr lang="de-DE" sz="2276" b="0" kern="1200" dirty="0">
                <a:solidFill>
                  <a:srgbClr val="262626"/>
                </a:solidFill>
                <a:latin typeface="Arial" panose="020B0604020202020204"/>
              </a:rPr>
              <a:t>Leistungsverhalten optional</a:t>
            </a:r>
          </a:p>
          <a:p>
            <a:pPr marL="505734" indent="-406394" algn="l" defTabSz="1300460" fontAlgn="base" hangingPunct="1">
              <a:spcBef>
                <a:spcPts val="853"/>
              </a:spcBef>
              <a:spcAft>
                <a:spcPct val="0"/>
              </a:spcAft>
              <a:buClr>
                <a:srgbClr val="00998A"/>
              </a:buClr>
              <a:buFont typeface="Wingdings" panose="05000000000000000000" pitchFamily="2" charset="2"/>
              <a:buChar char="§"/>
            </a:pPr>
            <a:r>
              <a:rPr lang="de-DE" sz="2276" b="0" kern="1200" dirty="0">
                <a:solidFill>
                  <a:srgbClr val="262626"/>
                </a:solidFill>
                <a:latin typeface="Arial" panose="020B0604020202020204"/>
              </a:rPr>
              <a:t>Beurteilungen Gegenstand der Beobachtung durch die Führungskraft, ggf. ergänzt durch Mitarbeitersicht (feste Kopplung Beurteilung / Maßnahme)</a:t>
            </a:r>
          </a:p>
          <a:p>
            <a:pPr marL="505734" indent="-406394" algn="l" defTabSz="1300460" fontAlgn="base" hangingPunct="1">
              <a:spcBef>
                <a:spcPts val="853"/>
              </a:spcBef>
              <a:spcAft>
                <a:spcPct val="0"/>
              </a:spcAft>
              <a:buClr>
                <a:srgbClr val="00998A"/>
              </a:buClr>
              <a:buFont typeface="Wingdings" panose="05000000000000000000" pitchFamily="2" charset="2"/>
              <a:buChar char="§"/>
            </a:pPr>
            <a:r>
              <a:rPr lang="de-DE" sz="2276" b="0" kern="1200" dirty="0">
                <a:solidFill>
                  <a:srgbClr val="262626"/>
                </a:solidFill>
                <a:latin typeface="Arial" panose="020B0604020202020204"/>
              </a:rPr>
              <a:t>häufig eingesetzt für Bestimmung </a:t>
            </a:r>
            <a:r>
              <a:rPr lang="de-DE" sz="2276" b="0" kern="1200">
                <a:solidFill>
                  <a:srgbClr val="262626"/>
                </a:solidFill>
                <a:latin typeface="Arial" panose="020B0604020202020204"/>
              </a:rPr>
              <a:t>von Bonuszahlungen</a:t>
            </a:r>
            <a:endParaRPr lang="de-DE" sz="2276" b="0" kern="1200" dirty="0">
              <a:solidFill>
                <a:srgbClr val="262626"/>
              </a:solidFill>
              <a:latin typeface="Arial" panose="020B0604020202020204"/>
            </a:endParaRPr>
          </a:p>
        </p:txBody>
      </p:sp>
      <p:sp>
        <p:nvSpPr>
          <p:cNvPr id="12" name="Rechteck 11"/>
          <p:cNvSpPr/>
          <p:nvPr/>
        </p:nvSpPr>
        <p:spPr>
          <a:xfrm>
            <a:off x="6452727" y="2422468"/>
            <a:ext cx="5376000" cy="5632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505734" indent="-406394" algn="l" defTabSz="1300460" fontAlgn="base" hangingPunct="1">
              <a:spcBef>
                <a:spcPts val="853"/>
              </a:spcBef>
              <a:spcAft>
                <a:spcPct val="0"/>
              </a:spcAft>
              <a:buClr>
                <a:srgbClr val="00998A"/>
              </a:buClr>
              <a:buFont typeface="Wingdings" panose="05000000000000000000" pitchFamily="2" charset="2"/>
              <a:buChar char="§"/>
            </a:pPr>
            <a:r>
              <a:rPr lang="de-DE" sz="2276" b="0" kern="1200" dirty="0">
                <a:solidFill>
                  <a:srgbClr val="262626"/>
                </a:solidFill>
                <a:latin typeface="Arial" panose="020B0604020202020204"/>
              </a:rPr>
              <a:t>Mehrere Input-Richtungen</a:t>
            </a:r>
          </a:p>
          <a:p>
            <a:pPr marL="505734" indent="-406394" algn="l" defTabSz="1300460" fontAlgn="base" hangingPunct="1">
              <a:spcBef>
                <a:spcPts val="853"/>
              </a:spcBef>
              <a:spcAft>
                <a:spcPct val="0"/>
              </a:spcAft>
              <a:buClr>
                <a:srgbClr val="00998A"/>
              </a:buClr>
              <a:buFont typeface="Wingdings" panose="05000000000000000000" pitchFamily="2" charset="2"/>
              <a:buChar char="§"/>
            </a:pPr>
            <a:r>
              <a:rPr lang="de-DE" sz="2276" b="0" kern="1200" dirty="0">
                <a:solidFill>
                  <a:srgbClr val="262626"/>
                </a:solidFill>
                <a:latin typeface="Arial" panose="020B0604020202020204"/>
              </a:rPr>
              <a:t>Leistungsergebnis als Input, um über Leistungsverhalten zu sprechen</a:t>
            </a:r>
          </a:p>
          <a:p>
            <a:pPr marL="505734" indent="-406394" algn="l" defTabSz="1275625" fontAlgn="base" hangingPunct="1">
              <a:spcBef>
                <a:spcPts val="853"/>
              </a:spcBef>
              <a:spcAft>
                <a:spcPct val="0"/>
              </a:spcAft>
              <a:buClr>
                <a:srgbClr val="00998A"/>
              </a:buClr>
              <a:buFont typeface="Wingdings" panose="05000000000000000000" pitchFamily="2" charset="2"/>
              <a:buChar char="§"/>
            </a:pPr>
            <a:r>
              <a:rPr lang="de-DE" sz="2276" b="0" kern="1200" dirty="0">
                <a:solidFill>
                  <a:srgbClr val="262626"/>
                </a:solidFill>
                <a:latin typeface="Arial" panose="020B0604020202020204"/>
              </a:rPr>
              <a:t>Beurteilungen Gegenstand von gemeinsamen Reflektionen und individuellen Schlussfolgerungen / Maßnahmen (lockere Kopplung Beurteilung / Maßnahme)</a:t>
            </a:r>
          </a:p>
          <a:p>
            <a:pPr marL="505734" indent="-406394" algn="l" defTabSz="1300460" fontAlgn="base" hangingPunct="1">
              <a:spcBef>
                <a:spcPts val="853"/>
              </a:spcBef>
              <a:spcAft>
                <a:spcPct val="0"/>
              </a:spcAft>
              <a:buClr>
                <a:srgbClr val="00998A"/>
              </a:buClr>
              <a:buFont typeface="Wingdings" panose="05000000000000000000" pitchFamily="2" charset="2"/>
              <a:buChar char="§"/>
            </a:pPr>
            <a:r>
              <a:rPr lang="de-DE" sz="2276" b="0" kern="1200" dirty="0">
                <a:solidFill>
                  <a:srgbClr val="262626"/>
                </a:solidFill>
                <a:latin typeface="Arial" panose="020B0604020202020204"/>
              </a:rPr>
              <a:t>i. d. R. eingesetzt als Input für Personalentwicklung</a:t>
            </a:r>
          </a:p>
        </p:txBody>
      </p:sp>
    </p:spTree>
    <p:extLst>
      <p:ext uri="{BB962C8B-B14F-4D97-AF65-F5344CB8AC3E}">
        <p14:creationId xmlns:p14="http://schemas.microsoft.com/office/powerpoint/2010/main" val="546253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29</a:t>
            </a:fld>
            <a:endParaRPr lang="de-DE" b="0" kern="1200" dirty="0">
              <a:solidFill>
                <a:srgbClr val="717D87"/>
              </a:solidFill>
              <a:latin typeface="Arial" charset="0"/>
              <a:ea typeface="+mn-ea"/>
              <a:cs typeface="+mn-cs"/>
            </a:endParaRPr>
          </a:p>
        </p:txBody>
      </p:sp>
      <p:sp>
        <p:nvSpPr>
          <p:cNvPr id="9"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0" name="Datumsplatzhalter 4"/>
          <p:cNvSpPr>
            <a:spLocks noGrp="1"/>
          </p:cNvSpPr>
          <p:nvPr>
            <p:ph type="dt" sz="half" idx="12"/>
          </p:nvPr>
        </p:nvSpPr>
        <p:spPr/>
        <p:txBody>
          <a:bodyPr/>
          <a:lstStyle/>
          <a:p>
            <a:pPr algn="l" defTabSz="1300460" fontAlgn="base" hangingPunct="1">
              <a:spcBef>
                <a:spcPct val="0"/>
              </a:spcBef>
              <a:spcAft>
                <a:spcPct val="0"/>
              </a:spcAft>
              <a:defRPr/>
            </a:pPr>
            <a:fld id="{2A22719D-626D-4276-8E08-46A0D3D0BFE7}"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3" name="Inhaltsplatzhalter 2"/>
          <p:cNvSpPr>
            <a:spLocks noGrp="1"/>
          </p:cNvSpPr>
          <p:nvPr>
            <p:ph idx="1"/>
          </p:nvPr>
        </p:nvSpPr>
        <p:spPr/>
        <p:txBody>
          <a:bodyPr/>
          <a:lstStyle/>
          <a:p>
            <a:pPr marL="650230" indent="-650230">
              <a:spcBef>
                <a:spcPts val="853"/>
              </a:spcBef>
              <a:buFont typeface="Wingdings" pitchFamily="2" charset="2"/>
              <a:buChar char="§"/>
            </a:pPr>
            <a:r>
              <a:rPr lang="de-DE" sz="2560" b="0" dirty="0">
                <a:solidFill>
                  <a:schemeClr val="tx1"/>
                </a:solidFill>
              </a:rPr>
              <a:t>Ziel der Beurteilung</a:t>
            </a:r>
          </a:p>
          <a:p>
            <a:pPr marL="650230" indent="-650230">
              <a:spcBef>
                <a:spcPts val="853"/>
              </a:spcBef>
              <a:buFont typeface="Wingdings" pitchFamily="2" charset="2"/>
              <a:buChar char="§"/>
            </a:pPr>
            <a:r>
              <a:rPr lang="de-DE" sz="2560" b="0" dirty="0">
                <a:solidFill>
                  <a:schemeClr val="tx1"/>
                </a:solidFill>
              </a:rPr>
              <a:t>Gegenstand der Beurteilung</a:t>
            </a:r>
          </a:p>
          <a:p>
            <a:pPr marL="650230" indent="-650230">
              <a:spcBef>
                <a:spcPts val="853"/>
              </a:spcBef>
              <a:buFont typeface="Wingdings" pitchFamily="2" charset="2"/>
              <a:buChar char="§"/>
            </a:pPr>
            <a:r>
              <a:rPr lang="de-DE" sz="2560" b="0" dirty="0">
                <a:solidFill>
                  <a:schemeClr val="tx1"/>
                </a:solidFill>
              </a:rPr>
              <a:t>Methode der Beurteilung</a:t>
            </a:r>
          </a:p>
          <a:p>
            <a:pPr marL="650230" indent="-650230">
              <a:spcBef>
                <a:spcPts val="853"/>
              </a:spcBef>
              <a:buFont typeface="Wingdings" pitchFamily="2" charset="2"/>
              <a:buChar char="§"/>
            </a:pPr>
            <a:r>
              <a:rPr lang="de-DE" sz="2560" b="0" dirty="0">
                <a:solidFill>
                  <a:schemeClr val="tx1"/>
                </a:solidFill>
              </a:rPr>
              <a:t>Kriterien der Beurteilung</a:t>
            </a:r>
          </a:p>
          <a:p>
            <a:pPr marL="650230" indent="-650230">
              <a:spcBef>
                <a:spcPts val="853"/>
              </a:spcBef>
              <a:buFont typeface="Wingdings" pitchFamily="2" charset="2"/>
              <a:buChar char="§"/>
            </a:pPr>
            <a:r>
              <a:rPr lang="de-DE" sz="2560" b="0" dirty="0">
                <a:solidFill>
                  <a:schemeClr val="tx1"/>
                </a:solidFill>
              </a:rPr>
              <a:t>Verfahren der Beurteilung</a:t>
            </a:r>
          </a:p>
          <a:p>
            <a:pPr marL="650230" indent="-650230">
              <a:spcBef>
                <a:spcPts val="853"/>
              </a:spcBef>
              <a:buFont typeface="Wingdings" pitchFamily="2" charset="2"/>
              <a:buChar char="§"/>
            </a:pPr>
            <a:r>
              <a:rPr lang="de-DE" sz="2560" b="0" dirty="0">
                <a:solidFill>
                  <a:schemeClr val="tx1"/>
                </a:solidFill>
              </a:rPr>
              <a:t>Zeithorizont bzw. Regelmäßigkeit</a:t>
            </a:r>
          </a:p>
          <a:p>
            <a:pPr marL="650230" indent="-650230">
              <a:spcBef>
                <a:spcPts val="853"/>
              </a:spcBef>
              <a:buFont typeface="Wingdings" pitchFamily="2" charset="2"/>
              <a:buChar char="§"/>
            </a:pPr>
            <a:r>
              <a:rPr lang="de-DE" sz="2560" b="0" dirty="0">
                <a:solidFill>
                  <a:schemeClr val="tx1"/>
                </a:solidFill>
              </a:rPr>
              <a:t>Systematik: Beurteilungssystem vs. </a:t>
            </a:r>
            <a:r>
              <a:rPr lang="de-DE" sz="2560" b="0">
                <a:solidFill>
                  <a:schemeClr val="tx1"/>
                </a:solidFill>
              </a:rPr>
              <a:t>systemunabhängige Beurteilung </a:t>
            </a:r>
            <a:endParaRPr lang="de-DE" sz="2560" b="0" dirty="0">
              <a:solidFill>
                <a:schemeClr val="tx1"/>
              </a:solidFill>
            </a:endParaRPr>
          </a:p>
          <a:p>
            <a:pPr marL="650230" indent="-650230">
              <a:spcBef>
                <a:spcPts val="853"/>
              </a:spcBef>
              <a:buFont typeface="Wingdings" pitchFamily="2" charset="2"/>
              <a:buChar char="§"/>
            </a:pPr>
            <a:r>
              <a:rPr lang="de-DE" sz="2560" b="0" dirty="0">
                <a:solidFill>
                  <a:schemeClr val="tx1"/>
                </a:solidFill>
              </a:rPr>
              <a:t>Differenzierungsgrad: Summarische Beurteilung vs. analytische Beurteilung</a:t>
            </a:r>
          </a:p>
          <a:p>
            <a:pPr marL="650230" indent="-650230">
              <a:spcBef>
                <a:spcPts val="853"/>
              </a:spcBef>
              <a:buFont typeface="Wingdings" pitchFamily="2" charset="2"/>
              <a:buChar char="§"/>
            </a:pPr>
            <a:r>
              <a:rPr lang="de-DE" sz="2560" b="0" dirty="0">
                <a:solidFill>
                  <a:schemeClr val="tx1"/>
                </a:solidFill>
              </a:rPr>
              <a:t>Durchführende: singuläre (durch Vorgesetzten) vs. multiple </a:t>
            </a:r>
            <a:r>
              <a:rPr lang="de-DE" sz="2560" b="0">
                <a:solidFill>
                  <a:schemeClr val="tx1"/>
                </a:solidFill>
              </a:rPr>
              <a:t>(z. B</a:t>
            </a:r>
            <a:r>
              <a:rPr lang="de-DE" sz="2560" b="0" dirty="0">
                <a:solidFill>
                  <a:schemeClr val="tx1"/>
                </a:solidFill>
              </a:rPr>
              <a:t>. 360° Feedback) Beurteilung</a:t>
            </a:r>
          </a:p>
        </p:txBody>
      </p:sp>
      <p:sp>
        <p:nvSpPr>
          <p:cNvPr id="2" name="Titel 1"/>
          <p:cNvSpPr>
            <a:spLocks noGrp="1"/>
          </p:cNvSpPr>
          <p:nvPr>
            <p:ph type="title"/>
          </p:nvPr>
        </p:nvSpPr>
        <p:spPr/>
        <p:txBody>
          <a:bodyPr/>
          <a:lstStyle/>
          <a:p>
            <a:r>
              <a:rPr lang="de-DE" dirty="0"/>
              <a:t>Kommunikation: Klassische Beurteilungsgespräche</a:t>
            </a:r>
          </a:p>
        </p:txBody>
      </p:sp>
      <p:sp>
        <p:nvSpPr>
          <p:cNvPr id="4" name="Textplatzhalter 3"/>
          <p:cNvSpPr>
            <a:spLocks noGrp="1"/>
          </p:cNvSpPr>
          <p:nvPr>
            <p:ph type="body" sz="quarter" idx="13"/>
          </p:nvPr>
        </p:nvSpPr>
        <p:spPr/>
        <p:txBody>
          <a:bodyPr/>
          <a:lstStyle/>
          <a:p>
            <a:r>
              <a:rPr lang="de-DE" dirty="0"/>
              <a:t>Mögliche Differenzierungskriterien von Beurteilungen</a:t>
            </a:r>
          </a:p>
        </p:txBody>
      </p:sp>
    </p:spTree>
    <p:extLst>
      <p:ext uri="{BB962C8B-B14F-4D97-AF65-F5344CB8AC3E}">
        <p14:creationId xmlns:p14="http://schemas.microsoft.com/office/powerpoint/2010/main" val="830760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DE" dirty="0"/>
              <a:t>Kommunikation im Personalmanagement</a:t>
            </a:r>
          </a:p>
        </p:txBody>
      </p:sp>
      <p:sp>
        <p:nvSpPr>
          <p:cNvPr id="3" name="Inhaltsplatzhalter 2"/>
          <p:cNvSpPr>
            <a:spLocks noGrp="1"/>
          </p:cNvSpPr>
          <p:nvPr>
            <p:ph idx="1"/>
          </p:nvPr>
        </p:nvSpPr>
        <p:spPr/>
        <p:txBody>
          <a:bodyPr/>
          <a:lstStyle/>
          <a:p>
            <a:r>
              <a:rPr lang="de-DE" dirty="0"/>
              <a:t>Kommunikation</a:t>
            </a:r>
          </a:p>
        </p:txBody>
      </p:sp>
    </p:spTree>
    <p:extLst>
      <p:ext uri="{BB962C8B-B14F-4D97-AF65-F5344CB8AC3E}">
        <p14:creationId xmlns:p14="http://schemas.microsoft.com/office/powerpoint/2010/main" val="161485075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30</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1" name="Datumsplatzhalter 4"/>
          <p:cNvSpPr>
            <a:spLocks noGrp="1"/>
          </p:cNvSpPr>
          <p:nvPr>
            <p:ph type="dt" sz="half" idx="12"/>
          </p:nvPr>
        </p:nvSpPr>
        <p:spPr/>
        <p:txBody>
          <a:bodyPr/>
          <a:lstStyle/>
          <a:p>
            <a:pPr algn="l" defTabSz="1300460" fontAlgn="base" hangingPunct="1">
              <a:spcBef>
                <a:spcPct val="0"/>
              </a:spcBef>
              <a:spcAft>
                <a:spcPct val="0"/>
              </a:spcAft>
              <a:defRPr/>
            </a:pPr>
            <a:fld id="{270AAD28-208C-40A7-BD19-F4A29A62884D}"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4" name="Inhaltsplatzhalter 3"/>
          <p:cNvSpPr>
            <a:spLocks noGrp="1"/>
          </p:cNvSpPr>
          <p:nvPr>
            <p:ph idx="1"/>
          </p:nvPr>
        </p:nvSpPr>
        <p:spPr/>
        <p:txBody>
          <a:bodyPr/>
          <a:lstStyle/>
          <a:p>
            <a:pPr marL="406394" lvl="2" indent="-406394">
              <a:lnSpc>
                <a:spcPct val="140000"/>
              </a:lnSpc>
              <a:buClr>
                <a:srgbClr val="00998A"/>
              </a:buClr>
            </a:pPr>
            <a:r>
              <a:rPr lang="de-DE" altLang="de-DE" dirty="0">
                <a:solidFill>
                  <a:srgbClr val="262626"/>
                </a:solidFill>
              </a:rPr>
              <a:t>Entgeltentscheidungen</a:t>
            </a:r>
          </a:p>
          <a:p>
            <a:pPr marL="406394" lvl="2" indent="-406394">
              <a:lnSpc>
                <a:spcPct val="140000"/>
              </a:lnSpc>
              <a:buClr>
                <a:srgbClr val="00998A"/>
              </a:buClr>
            </a:pPr>
            <a:r>
              <a:rPr lang="de-DE" altLang="de-DE">
                <a:solidFill>
                  <a:srgbClr val="262626"/>
                </a:solidFill>
              </a:rPr>
              <a:t>Personalplanung / Personaleinsatz</a:t>
            </a:r>
            <a:endParaRPr lang="de-DE" altLang="de-DE" dirty="0">
              <a:solidFill>
                <a:srgbClr val="262626"/>
              </a:solidFill>
            </a:endParaRPr>
          </a:p>
          <a:p>
            <a:pPr marL="406394" lvl="2" indent="-406394">
              <a:lnSpc>
                <a:spcPct val="140000"/>
              </a:lnSpc>
              <a:buClr>
                <a:srgbClr val="00998A"/>
              </a:buClr>
            </a:pPr>
            <a:r>
              <a:rPr lang="de-DE" altLang="de-DE" dirty="0">
                <a:solidFill>
                  <a:srgbClr val="262626"/>
                </a:solidFill>
              </a:rPr>
              <a:t>Fundierung von Personalentscheidungen</a:t>
            </a:r>
          </a:p>
          <a:p>
            <a:pPr marL="406394" lvl="2" indent="-406394">
              <a:lnSpc>
                <a:spcPct val="140000"/>
              </a:lnSpc>
              <a:buClr>
                <a:srgbClr val="00998A"/>
              </a:buClr>
            </a:pPr>
            <a:r>
              <a:rPr lang="de-DE" altLang="de-DE" dirty="0">
                <a:solidFill>
                  <a:srgbClr val="262626"/>
                </a:solidFill>
              </a:rPr>
              <a:t>Überprüfung personeller Maßnahmen</a:t>
            </a:r>
          </a:p>
          <a:p>
            <a:pPr marL="406394" lvl="2" indent="-406394">
              <a:lnSpc>
                <a:spcPct val="140000"/>
              </a:lnSpc>
              <a:buClr>
                <a:srgbClr val="00998A"/>
              </a:buClr>
            </a:pPr>
            <a:r>
              <a:rPr lang="de-DE" altLang="de-DE" dirty="0">
                <a:solidFill>
                  <a:srgbClr val="262626"/>
                </a:solidFill>
              </a:rPr>
              <a:t>Zeugniserstellung</a:t>
            </a:r>
          </a:p>
          <a:p>
            <a:pPr marL="406394" lvl="2" indent="-406394">
              <a:lnSpc>
                <a:spcPct val="140000"/>
              </a:lnSpc>
              <a:buClr>
                <a:srgbClr val="00998A"/>
              </a:buClr>
            </a:pPr>
            <a:r>
              <a:rPr lang="de-DE" altLang="de-DE" dirty="0">
                <a:solidFill>
                  <a:srgbClr val="262626"/>
                </a:solidFill>
              </a:rPr>
              <a:t>Personalführung &amp; -förderung</a:t>
            </a:r>
          </a:p>
          <a:p>
            <a:pPr marL="406394" lvl="2" indent="-406394">
              <a:lnSpc>
                <a:spcPct val="120000"/>
              </a:lnSpc>
              <a:buClr>
                <a:srgbClr val="00998A"/>
              </a:buClr>
            </a:pPr>
            <a:r>
              <a:rPr lang="de-DE" altLang="de-DE" dirty="0">
                <a:solidFill>
                  <a:srgbClr val="262626"/>
                </a:solidFill>
              </a:rPr>
              <a:t>Planung, Auswahl &amp; Gestaltung von Maßnahmen der Personalentwicklung</a:t>
            </a:r>
          </a:p>
          <a:p>
            <a:endParaRPr lang="de-DE" dirty="0"/>
          </a:p>
        </p:txBody>
      </p:sp>
      <p:sp>
        <p:nvSpPr>
          <p:cNvPr id="5" name="Titel 4"/>
          <p:cNvSpPr>
            <a:spLocks noGrp="1"/>
          </p:cNvSpPr>
          <p:nvPr>
            <p:ph type="title"/>
          </p:nvPr>
        </p:nvSpPr>
        <p:spPr/>
        <p:txBody>
          <a:bodyPr/>
          <a:lstStyle/>
          <a:p>
            <a:r>
              <a:rPr lang="de-DE" dirty="0"/>
              <a:t>Kommunikation: Klassische Beurteilungsgespräche</a:t>
            </a:r>
          </a:p>
        </p:txBody>
      </p:sp>
      <p:sp>
        <p:nvSpPr>
          <p:cNvPr id="7" name="Textplatzhalter 6"/>
          <p:cNvSpPr>
            <a:spLocks noGrp="1"/>
          </p:cNvSpPr>
          <p:nvPr>
            <p:ph type="body" sz="quarter" idx="13"/>
          </p:nvPr>
        </p:nvSpPr>
        <p:spPr/>
        <p:txBody>
          <a:bodyPr/>
          <a:lstStyle/>
          <a:p>
            <a:r>
              <a:rPr lang="de-DE" dirty="0"/>
              <a:t>Ziele von Personalbeurteilungen</a:t>
            </a:r>
          </a:p>
        </p:txBody>
      </p:sp>
      <p:sp>
        <p:nvSpPr>
          <p:cNvPr id="8" name="AutoShape 2"/>
          <p:cNvSpPr>
            <a:spLocks noChangeArrowheads="1"/>
          </p:cNvSpPr>
          <p:nvPr/>
        </p:nvSpPr>
        <p:spPr bwMode="auto">
          <a:xfrm>
            <a:off x="203200" y="1192107"/>
            <a:ext cx="12284570" cy="1083733"/>
          </a:xfrm>
          <a:prstGeom prst="roundRect">
            <a:avLst>
              <a:gd name="adj" fmla="val 16667"/>
            </a:avLst>
          </a:prstGeom>
          <a:noFill/>
          <a:ln w="9525">
            <a:noFill/>
            <a:round/>
            <a:headEnd/>
            <a:tailEnd/>
          </a:ln>
          <a:effectLst/>
        </p:spPr>
        <p:txBody>
          <a:bodyPr wrap="none" anchor="ctr"/>
          <a:lstStyle>
            <a:lvl1pPr>
              <a:defRPr sz="2400">
                <a:solidFill>
                  <a:schemeClr val="tx1"/>
                </a:solidFill>
                <a:latin typeface="Times New Roman" panose="02020603050405020304" pitchFamily="18" charset="0"/>
              </a:defRPr>
            </a:lvl1pPr>
            <a:lvl2pPr marL="1044575">
              <a:defRPr sz="2400">
                <a:solidFill>
                  <a:schemeClr val="tx1"/>
                </a:solidFill>
                <a:latin typeface="Times New Roman" panose="02020603050405020304" pitchFamily="18" charset="0"/>
              </a:defRPr>
            </a:lvl2pPr>
            <a:lvl3pPr marL="1235075">
              <a:defRPr sz="2400">
                <a:solidFill>
                  <a:schemeClr val="tx1"/>
                </a:solidFill>
                <a:latin typeface="Times New Roman" panose="02020603050405020304" pitchFamily="18" charset="0"/>
              </a:defRPr>
            </a:lvl3pPr>
            <a:lvl4pPr marL="1425575">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marL="487672" indent="-487672" algn="l" defTabSz="1300460" fontAlgn="base" hangingPunct="1">
              <a:spcBef>
                <a:spcPts val="1707"/>
              </a:spcBef>
              <a:spcAft>
                <a:spcPts val="853"/>
              </a:spcAft>
              <a:buClr>
                <a:srgbClr val="23A092"/>
              </a:buClr>
            </a:pPr>
            <a:endParaRPr lang="de-DE" altLang="de-DE" sz="2844" kern="1200" dirty="0">
              <a:solidFill>
                <a:srgbClr val="00998A"/>
              </a:solidFill>
              <a:latin typeface="Arial"/>
              <a:ea typeface="+mn-ea"/>
              <a:cs typeface="+mn-cs"/>
            </a:endParaRPr>
          </a:p>
        </p:txBody>
      </p:sp>
    </p:spTree>
    <p:extLst>
      <p:ext uri="{BB962C8B-B14F-4D97-AF65-F5344CB8AC3E}">
        <p14:creationId xmlns:p14="http://schemas.microsoft.com/office/powerpoint/2010/main" val="93764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31</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1" name="Datumsplatzhalter 4"/>
          <p:cNvSpPr>
            <a:spLocks noGrp="1"/>
          </p:cNvSpPr>
          <p:nvPr>
            <p:ph type="dt" sz="half" idx="12"/>
          </p:nvPr>
        </p:nvSpPr>
        <p:spPr/>
        <p:txBody>
          <a:bodyPr/>
          <a:lstStyle/>
          <a:p>
            <a:pPr algn="l" defTabSz="1300460" fontAlgn="base" hangingPunct="1">
              <a:spcBef>
                <a:spcPct val="0"/>
              </a:spcBef>
              <a:spcAft>
                <a:spcPct val="0"/>
              </a:spcAft>
              <a:defRPr/>
            </a:pPr>
            <a:fld id="{9647C3D2-9C0B-4309-8B02-6ECA22DE9D91}"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4" name="Inhaltsplatzhalter 3"/>
          <p:cNvSpPr>
            <a:spLocks noGrp="1"/>
          </p:cNvSpPr>
          <p:nvPr>
            <p:ph idx="1"/>
          </p:nvPr>
        </p:nvSpPr>
        <p:spPr/>
        <p:txBody>
          <a:bodyPr/>
          <a:lstStyle/>
          <a:p>
            <a:pPr lvl="2">
              <a:lnSpc>
                <a:spcPct val="140000"/>
              </a:lnSpc>
              <a:buClr>
                <a:srgbClr val="00998A"/>
              </a:buClr>
            </a:pPr>
            <a:r>
              <a:rPr lang="de-DE" altLang="de-DE">
                <a:solidFill>
                  <a:srgbClr val="262626"/>
                </a:solidFill>
              </a:rPr>
              <a:t>freie Beurteilung / Eindrucksschilderungen</a:t>
            </a:r>
            <a:endParaRPr lang="de-DE" altLang="de-DE" dirty="0">
              <a:solidFill>
                <a:srgbClr val="262626"/>
              </a:solidFill>
            </a:endParaRPr>
          </a:p>
          <a:p>
            <a:pPr lvl="2">
              <a:lnSpc>
                <a:spcPct val="140000"/>
              </a:lnSpc>
              <a:buClr>
                <a:srgbClr val="00998A"/>
              </a:buClr>
            </a:pPr>
            <a:r>
              <a:rPr lang="de-DE" altLang="de-DE" dirty="0">
                <a:solidFill>
                  <a:srgbClr val="262626"/>
                </a:solidFill>
              </a:rPr>
              <a:t>merkmalsorientierte Einstufungsverfahren</a:t>
            </a:r>
          </a:p>
          <a:p>
            <a:pPr lvl="2">
              <a:lnSpc>
                <a:spcPct val="140000"/>
              </a:lnSpc>
              <a:buClr>
                <a:srgbClr val="00998A"/>
              </a:buClr>
            </a:pPr>
            <a:r>
              <a:rPr lang="de-DE" altLang="de-DE" dirty="0">
                <a:solidFill>
                  <a:srgbClr val="262626"/>
                </a:solidFill>
              </a:rPr>
              <a:t>Kennzeichnungs- &amp; Auswahlverfahren</a:t>
            </a:r>
          </a:p>
          <a:p>
            <a:pPr lvl="2">
              <a:lnSpc>
                <a:spcPct val="140000"/>
              </a:lnSpc>
              <a:buClr>
                <a:srgbClr val="00998A"/>
              </a:buClr>
            </a:pPr>
            <a:r>
              <a:rPr lang="de-DE" altLang="de-DE">
                <a:solidFill>
                  <a:srgbClr val="262626"/>
                </a:solidFill>
              </a:rPr>
              <a:t>Rangordnungsverfahren / Rankings</a:t>
            </a:r>
            <a:endParaRPr lang="de-DE" altLang="de-DE" dirty="0">
              <a:solidFill>
                <a:srgbClr val="262626"/>
              </a:solidFill>
            </a:endParaRPr>
          </a:p>
          <a:p>
            <a:pPr lvl="2">
              <a:lnSpc>
                <a:spcPct val="140000"/>
              </a:lnSpc>
              <a:buClr>
                <a:srgbClr val="00998A"/>
              </a:buClr>
            </a:pPr>
            <a:r>
              <a:rPr lang="de-DE" altLang="de-DE">
                <a:solidFill>
                  <a:srgbClr val="262626"/>
                </a:solidFill>
              </a:rPr>
              <a:t>Zielsetzungsverfahren / zielorientierte </a:t>
            </a:r>
            <a:r>
              <a:rPr lang="de-DE" altLang="de-DE" dirty="0">
                <a:solidFill>
                  <a:srgbClr val="262626"/>
                </a:solidFill>
              </a:rPr>
              <a:t>Verfahren</a:t>
            </a:r>
          </a:p>
          <a:p>
            <a:pPr lvl="2">
              <a:lnSpc>
                <a:spcPct val="140000"/>
              </a:lnSpc>
              <a:buClr>
                <a:srgbClr val="00998A"/>
              </a:buClr>
            </a:pPr>
            <a:r>
              <a:rPr lang="de-DE" altLang="de-DE" dirty="0">
                <a:solidFill>
                  <a:srgbClr val="262626"/>
                </a:solidFill>
              </a:rPr>
              <a:t>Assessment Center</a:t>
            </a:r>
          </a:p>
        </p:txBody>
      </p:sp>
      <p:sp>
        <p:nvSpPr>
          <p:cNvPr id="5" name="Titel 4"/>
          <p:cNvSpPr>
            <a:spLocks noGrp="1"/>
          </p:cNvSpPr>
          <p:nvPr>
            <p:ph type="title"/>
          </p:nvPr>
        </p:nvSpPr>
        <p:spPr/>
        <p:txBody>
          <a:bodyPr/>
          <a:lstStyle/>
          <a:p>
            <a:r>
              <a:rPr lang="de-DE" dirty="0"/>
              <a:t>Kommunikation: Klassische Beurteilungsgespräche</a:t>
            </a:r>
          </a:p>
        </p:txBody>
      </p:sp>
      <p:sp>
        <p:nvSpPr>
          <p:cNvPr id="7" name="Textplatzhalter 6"/>
          <p:cNvSpPr>
            <a:spLocks noGrp="1"/>
          </p:cNvSpPr>
          <p:nvPr>
            <p:ph type="body" sz="quarter" idx="13"/>
          </p:nvPr>
        </p:nvSpPr>
        <p:spPr/>
        <p:txBody>
          <a:bodyPr/>
          <a:lstStyle/>
          <a:p>
            <a:r>
              <a:rPr lang="de-DE" dirty="0"/>
              <a:t>Beurteilungsmethoden</a:t>
            </a:r>
          </a:p>
        </p:txBody>
      </p:sp>
      <p:sp>
        <p:nvSpPr>
          <p:cNvPr id="8" name="AutoShape 2"/>
          <p:cNvSpPr>
            <a:spLocks noChangeArrowheads="1"/>
          </p:cNvSpPr>
          <p:nvPr/>
        </p:nvSpPr>
        <p:spPr bwMode="auto">
          <a:xfrm>
            <a:off x="203200" y="1192107"/>
            <a:ext cx="12284570" cy="1083733"/>
          </a:xfrm>
          <a:prstGeom prst="roundRect">
            <a:avLst>
              <a:gd name="adj" fmla="val 16667"/>
            </a:avLst>
          </a:prstGeom>
          <a:noFill/>
          <a:ln w="9525">
            <a:noFill/>
            <a:round/>
            <a:headEnd/>
            <a:tailEnd/>
          </a:ln>
          <a:effectLst/>
        </p:spPr>
        <p:txBody>
          <a:bodyPr wrap="none" anchor="ctr"/>
          <a:lstStyle>
            <a:lvl1pPr>
              <a:defRPr sz="2400">
                <a:solidFill>
                  <a:schemeClr val="tx1"/>
                </a:solidFill>
                <a:latin typeface="Times New Roman" panose="02020603050405020304" pitchFamily="18" charset="0"/>
              </a:defRPr>
            </a:lvl1pPr>
            <a:lvl2pPr marL="1044575">
              <a:defRPr sz="2400">
                <a:solidFill>
                  <a:schemeClr val="tx1"/>
                </a:solidFill>
                <a:latin typeface="Times New Roman" panose="02020603050405020304" pitchFamily="18" charset="0"/>
              </a:defRPr>
            </a:lvl2pPr>
            <a:lvl3pPr marL="1235075">
              <a:defRPr sz="2400">
                <a:solidFill>
                  <a:schemeClr val="tx1"/>
                </a:solidFill>
                <a:latin typeface="Times New Roman" panose="02020603050405020304" pitchFamily="18" charset="0"/>
              </a:defRPr>
            </a:lvl3pPr>
            <a:lvl4pPr marL="1425575">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marL="487672" indent="-487672" algn="l" defTabSz="1300460" fontAlgn="base" hangingPunct="1">
              <a:spcBef>
                <a:spcPts val="1707"/>
              </a:spcBef>
              <a:spcAft>
                <a:spcPts val="853"/>
              </a:spcAft>
              <a:buClr>
                <a:srgbClr val="23A092"/>
              </a:buClr>
            </a:pPr>
            <a:endParaRPr lang="de-DE" altLang="de-DE" sz="2844" kern="1200" dirty="0">
              <a:solidFill>
                <a:srgbClr val="00998A"/>
              </a:solidFill>
              <a:latin typeface="Arial"/>
              <a:ea typeface="+mn-ea"/>
              <a:cs typeface="+mn-cs"/>
            </a:endParaRPr>
          </a:p>
        </p:txBody>
      </p:sp>
    </p:spTree>
    <p:extLst>
      <p:ext uri="{BB962C8B-B14F-4D97-AF65-F5344CB8AC3E}">
        <p14:creationId xmlns:p14="http://schemas.microsoft.com/office/powerpoint/2010/main" val="3936076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32</a:t>
            </a:fld>
            <a:endParaRPr lang="de-DE" b="0" kern="1200" dirty="0">
              <a:solidFill>
                <a:srgbClr val="717D87"/>
              </a:solidFill>
              <a:latin typeface="Arial" charset="0"/>
              <a:ea typeface="+mn-ea"/>
              <a:cs typeface="+mn-cs"/>
            </a:endParaRPr>
          </a:p>
        </p:txBody>
      </p:sp>
      <p:sp>
        <p:nvSpPr>
          <p:cNvPr id="10"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1" name="Datumsplatzhalter 4"/>
          <p:cNvSpPr>
            <a:spLocks noGrp="1"/>
          </p:cNvSpPr>
          <p:nvPr>
            <p:ph type="dt" sz="half" idx="12"/>
          </p:nvPr>
        </p:nvSpPr>
        <p:spPr/>
        <p:txBody>
          <a:bodyPr/>
          <a:lstStyle/>
          <a:p>
            <a:pPr algn="l" defTabSz="1300460" fontAlgn="base" hangingPunct="1">
              <a:spcBef>
                <a:spcPct val="0"/>
              </a:spcBef>
              <a:spcAft>
                <a:spcPct val="0"/>
              </a:spcAft>
              <a:defRPr/>
            </a:pPr>
            <a:fld id="{A8458594-5F73-4A4A-8CE1-6445751C7C9C}"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3" name="Inhaltsplatzhalter 2"/>
          <p:cNvSpPr>
            <a:spLocks noGrp="1"/>
          </p:cNvSpPr>
          <p:nvPr>
            <p:ph idx="1"/>
          </p:nvPr>
        </p:nvSpPr>
        <p:spPr/>
        <p:txBody>
          <a:bodyPr/>
          <a:lstStyle/>
          <a:p>
            <a:pPr marL="650230" indent="-650230">
              <a:spcBef>
                <a:spcPts val="0"/>
              </a:spcBef>
              <a:spcAft>
                <a:spcPts val="0"/>
              </a:spcAft>
            </a:pPr>
            <a:r>
              <a:rPr lang="de-DE" sz="2560" dirty="0"/>
              <a:t>Geistige Anlagen:</a:t>
            </a:r>
          </a:p>
          <a:p>
            <a:pPr marL="386075" indent="-386075">
              <a:spcBef>
                <a:spcPts val="0"/>
              </a:spcBef>
              <a:spcAft>
                <a:spcPts val="0"/>
              </a:spcAft>
              <a:buFont typeface="Wingdings" pitchFamily="2" charset="2"/>
              <a:buChar char="§"/>
            </a:pPr>
            <a:r>
              <a:rPr lang="de-DE" sz="2560" b="0" dirty="0">
                <a:solidFill>
                  <a:schemeClr val="tx1"/>
                </a:solidFill>
              </a:rPr>
              <a:t>Auffassungsstärke</a:t>
            </a:r>
          </a:p>
          <a:p>
            <a:pPr marL="386075" indent="-386075">
              <a:spcBef>
                <a:spcPts val="0"/>
              </a:spcBef>
              <a:spcAft>
                <a:spcPts val="0"/>
              </a:spcAft>
              <a:buFont typeface="Wingdings" pitchFamily="2" charset="2"/>
              <a:buChar char="§"/>
            </a:pPr>
            <a:r>
              <a:rPr lang="de-DE" sz="2560" b="0" dirty="0">
                <a:solidFill>
                  <a:schemeClr val="tx1"/>
                </a:solidFill>
              </a:rPr>
              <a:t>Kreativität</a:t>
            </a:r>
          </a:p>
          <a:p>
            <a:pPr marL="386075" indent="-386075">
              <a:spcBef>
                <a:spcPts val="0"/>
              </a:spcBef>
              <a:spcAft>
                <a:spcPts val="0"/>
              </a:spcAft>
              <a:buFont typeface="Wingdings" pitchFamily="2" charset="2"/>
              <a:buChar char="§"/>
            </a:pPr>
            <a:r>
              <a:rPr lang="de-DE" sz="2560" b="0" dirty="0">
                <a:solidFill>
                  <a:schemeClr val="tx1"/>
                </a:solidFill>
              </a:rPr>
              <a:t>Logisches Denken</a:t>
            </a:r>
          </a:p>
          <a:p>
            <a:pPr marL="386075" indent="-386075">
              <a:spcBef>
                <a:spcPts val="0"/>
              </a:spcBef>
              <a:spcAft>
                <a:spcPts val="0"/>
              </a:spcAft>
            </a:pPr>
            <a:endParaRPr lang="de-DE" sz="2560" b="0" dirty="0">
              <a:solidFill>
                <a:schemeClr val="tx1"/>
              </a:solidFill>
            </a:endParaRPr>
          </a:p>
          <a:p>
            <a:pPr marL="386075" indent="-386075">
              <a:spcBef>
                <a:spcPts val="0"/>
              </a:spcBef>
              <a:spcAft>
                <a:spcPts val="0"/>
              </a:spcAft>
            </a:pPr>
            <a:r>
              <a:rPr lang="de-DE" sz="2560" dirty="0"/>
              <a:t>Arbeitsverhalten:</a:t>
            </a:r>
          </a:p>
          <a:p>
            <a:pPr marL="386075" indent="-386075">
              <a:spcBef>
                <a:spcPts val="0"/>
              </a:spcBef>
              <a:spcAft>
                <a:spcPts val="0"/>
              </a:spcAft>
              <a:buFont typeface="Wingdings" pitchFamily="2" charset="2"/>
              <a:buChar char="§"/>
            </a:pPr>
            <a:r>
              <a:rPr lang="de-DE" sz="2560" b="0" dirty="0">
                <a:solidFill>
                  <a:schemeClr val="tx1"/>
                </a:solidFill>
              </a:rPr>
              <a:t>Arbeitsqualität</a:t>
            </a:r>
          </a:p>
          <a:p>
            <a:pPr marL="386075" indent="-386075">
              <a:spcBef>
                <a:spcPts val="0"/>
              </a:spcBef>
              <a:spcAft>
                <a:spcPts val="0"/>
              </a:spcAft>
              <a:buFont typeface="Wingdings" pitchFamily="2" charset="2"/>
              <a:buChar char="§"/>
            </a:pPr>
            <a:r>
              <a:rPr lang="de-DE" sz="2560" b="0" dirty="0">
                <a:solidFill>
                  <a:schemeClr val="tx1"/>
                </a:solidFill>
              </a:rPr>
              <a:t>Arbeitstempo</a:t>
            </a:r>
          </a:p>
          <a:p>
            <a:pPr marL="386075" indent="-386075">
              <a:spcBef>
                <a:spcPts val="0"/>
              </a:spcBef>
              <a:spcAft>
                <a:spcPts val="0"/>
              </a:spcAft>
              <a:buFont typeface="Wingdings" pitchFamily="2" charset="2"/>
              <a:buChar char="§"/>
            </a:pPr>
            <a:r>
              <a:rPr lang="de-DE" sz="2560" b="0" dirty="0">
                <a:solidFill>
                  <a:schemeClr val="tx1"/>
                </a:solidFill>
              </a:rPr>
              <a:t>Belastbarkeit</a:t>
            </a:r>
          </a:p>
          <a:p>
            <a:pPr marL="386075" indent="-386075">
              <a:spcBef>
                <a:spcPts val="0"/>
              </a:spcBef>
              <a:spcAft>
                <a:spcPts val="0"/>
              </a:spcAft>
              <a:buFont typeface="Wingdings" pitchFamily="2" charset="2"/>
              <a:buChar char="§"/>
            </a:pPr>
            <a:r>
              <a:rPr lang="de-DE" sz="2560" b="0" dirty="0">
                <a:solidFill>
                  <a:schemeClr val="tx1"/>
                </a:solidFill>
              </a:rPr>
              <a:t>Ausdauer</a:t>
            </a:r>
          </a:p>
          <a:p>
            <a:pPr marL="386075" indent="-386075">
              <a:spcBef>
                <a:spcPts val="0"/>
              </a:spcBef>
              <a:spcAft>
                <a:spcPts val="0"/>
              </a:spcAft>
              <a:buFont typeface="Wingdings" pitchFamily="2" charset="2"/>
              <a:buChar char="§"/>
            </a:pPr>
            <a:r>
              <a:rPr lang="de-DE" sz="2560" b="0" dirty="0">
                <a:solidFill>
                  <a:schemeClr val="tx1"/>
                </a:solidFill>
              </a:rPr>
              <a:t>Selbständigkeit</a:t>
            </a:r>
          </a:p>
          <a:p>
            <a:pPr marL="386075" indent="-386075">
              <a:spcBef>
                <a:spcPts val="0"/>
              </a:spcBef>
              <a:spcAft>
                <a:spcPts val="0"/>
              </a:spcAft>
              <a:buFont typeface="Wingdings" pitchFamily="2" charset="2"/>
              <a:buChar char="§"/>
            </a:pPr>
            <a:endParaRPr lang="de-DE" sz="2560" dirty="0"/>
          </a:p>
          <a:p>
            <a:pPr marL="386075" indent="-386075">
              <a:spcBef>
                <a:spcPts val="0"/>
              </a:spcBef>
              <a:spcAft>
                <a:spcPts val="0"/>
              </a:spcAft>
            </a:pPr>
            <a:r>
              <a:rPr lang="de-DE" sz="2560" dirty="0"/>
              <a:t>Verhalten gegenüber Kollegen und Vorgesetzten:</a:t>
            </a:r>
          </a:p>
          <a:p>
            <a:pPr marL="386075" indent="-386075">
              <a:spcBef>
                <a:spcPts val="0"/>
              </a:spcBef>
              <a:spcAft>
                <a:spcPts val="0"/>
              </a:spcAft>
              <a:buFont typeface="Wingdings" pitchFamily="2" charset="2"/>
              <a:buChar char="§"/>
            </a:pPr>
            <a:r>
              <a:rPr lang="de-DE" sz="2560" b="0" dirty="0">
                <a:solidFill>
                  <a:schemeClr val="tx1"/>
                </a:solidFill>
              </a:rPr>
              <a:t>Hilfsbereitschaft</a:t>
            </a:r>
          </a:p>
          <a:p>
            <a:pPr marL="386075" indent="-386075">
              <a:spcBef>
                <a:spcPts val="0"/>
              </a:spcBef>
              <a:spcAft>
                <a:spcPts val="0"/>
              </a:spcAft>
              <a:buFont typeface="Wingdings" pitchFamily="2" charset="2"/>
              <a:buChar char="§"/>
            </a:pPr>
            <a:r>
              <a:rPr lang="de-DE" sz="2560" b="0" dirty="0">
                <a:solidFill>
                  <a:schemeClr val="tx1"/>
                </a:solidFill>
              </a:rPr>
              <a:t>Toleranz</a:t>
            </a:r>
          </a:p>
          <a:p>
            <a:pPr marL="386075" indent="-386075">
              <a:spcBef>
                <a:spcPts val="0"/>
              </a:spcBef>
              <a:spcAft>
                <a:spcPts val="0"/>
              </a:spcAft>
            </a:pPr>
            <a:endParaRPr lang="de-DE" sz="2560" b="0" dirty="0">
              <a:solidFill>
                <a:schemeClr val="tx1"/>
              </a:solidFill>
            </a:endParaRPr>
          </a:p>
          <a:p>
            <a:pPr marL="386075" indent="-386075">
              <a:spcBef>
                <a:spcPts val="0"/>
              </a:spcBef>
              <a:spcAft>
                <a:spcPts val="0"/>
              </a:spcAft>
            </a:pPr>
            <a:r>
              <a:rPr lang="de-DE" sz="2560" dirty="0"/>
              <a:t>Persönliches Auftreten:</a:t>
            </a:r>
          </a:p>
          <a:p>
            <a:pPr marL="386075" indent="-386075">
              <a:spcBef>
                <a:spcPts val="0"/>
              </a:spcBef>
              <a:spcAft>
                <a:spcPts val="0"/>
              </a:spcAft>
              <a:buFont typeface="Wingdings" pitchFamily="2" charset="2"/>
              <a:buChar char="§"/>
            </a:pPr>
            <a:r>
              <a:rPr lang="de-DE" sz="2560" b="0" dirty="0">
                <a:solidFill>
                  <a:schemeClr val="tx1"/>
                </a:solidFill>
              </a:rPr>
              <a:t>Ausdrucksvermögen</a:t>
            </a:r>
          </a:p>
          <a:p>
            <a:pPr marL="386075" indent="-386075">
              <a:spcBef>
                <a:spcPts val="0"/>
              </a:spcBef>
              <a:spcAft>
                <a:spcPts val="0"/>
              </a:spcAft>
              <a:buFont typeface="Wingdings" pitchFamily="2" charset="2"/>
              <a:buChar char="§"/>
            </a:pPr>
            <a:r>
              <a:rPr lang="de-DE" sz="2560" b="0" dirty="0">
                <a:solidFill>
                  <a:schemeClr val="tx1"/>
                </a:solidFill>
              </a:rPr>
              <a:t>Selbstbewusstsein</a:t>
            </a:r>
          </a:p>
          <a:p>
            <a:pPr marL="650230" indent="-650230">
              <a:spcBef>
                <a:spcPts val="0"/>
              </a:spcBef>
              <a:spcAft>
                <a:spcPts val="0"/>
              </a:spcAft>
              <a:buFont typeface="Wingdings" pitchFamily="2" charset="2"/>
              <a:buChar char="§"/>
            </a:pPr>
            <a:endParaRPr lang="de-DE" sz="2560" b="0" dirty="0">
              <a:solidFill>
                <a:schemeClr val="tx1"/>
              </a:solidFill>
            </a:endParaRPr>
          </a:p>
          <a:p>
            <a:endParaRPr lang="de-DE" dirty="0"/>
          </a:p>
        </p:txBody>
      </p:sp>
      <p:sp>
        <p:nvSpPr>
          <p:cNvPr id="2" name="Titel 1"/>
          <p:cNvSpPr>
            <a:spLocks noGrp="1"/>
          </p:cNvSpPr>
          <p:nvPr>
            <p:ph type="title"/>
          </p:nvPr>
        </p:nvSpPr>
        <p:spPr/>
        <p:txBody>
          <a:bodyPr/>
          <a:lstStyle/>
          <a:p>
            <a:r>
              <a:rPr lang="de-DE" dirty="0"/>
              <a:t>Kommunikation: Klassische Beurteilungsgespräche</a:t>
            </a:r>
          </a:p>
        </p:txBody>
      </p:sp>
      <p:sp>
        <p:nvSpPr>
          <p:cNvPr id="4" name="Textplatzhalter 3"/>
          <p:cNvSpPr>
            <a:spLocks noGrp="1"/>
          </p:cNvSpPr>
          <p:nvPr>
            <p:ph type="body" sz="quarter" idx="13"/>
          </p:nvPr>
        </p:nvSpPr>
        <p:spPr/>
        <p:txBody>
          <a:bodyPr/>
          <a:lstStyle/>
          <a:p>
            <a:r>
              <a:rPr lang="de-DE" dirty="0"/>
              <a:t>Beispiele für Beurteilungskriterien</a:t>
            </a:r>
          </a:p>
        </p:txBody>
      </p:sp>
      <p:sp>
        <p:nvSpPr>
          <p:cNvPr id="8" name="Text Box 4"/>
          <p:cNvSpPr txBox="1">
            <a:spLocks noChangeArrowheads="1"/>
          </p:cNvSpPr>
          <p:nvPr/>
        </p:nvSpPr>
        <p:spPr bwMode="auto">
          <a:xfrm>
            <a:off x="7324161" y="1359235"/>
            <a:ext cx="4243469" cy="1668149"/>
          </a:xfrm>
          <a:prstGeom prst="rect">
            <a:avLst/>
          </a:prstGeom>
          <a:noFill/>
          <a:ln w="9525" cap="rnd">
            <a:noFill/>
            <a:prstDash val="sysDot"/>
            <a:miter lim="800000"/>
            <a:headEnd/>
            <a:tailEnd/>
          </a:ln>
        </p:spPr>
        <p:txBody>
          <a:bodyPr wrap="none">
            <a:spAutoFit/>
          </a:bodyPr>
          <a:lstStyle/>
          <a:p>
            <a:pPr algn="l" defTabSz="1300460" fontAlgn="base" hangingPunct="1">
              <a:spcBef>
                <a:spcPct val="0"/>
              </a:spcBef>
              <a:spcAft>
                <a:spcPct val="0"/>
              </a:spcAft>
            </a:pPr>
            <a:r>
              <a:rPr lang="de-DE" sz="2560" kern="1200" dirty="0">
                <a:solidFill>
                  <a:srgbClr val="00998A"/>
                </a:solidFill>
                <a:latin typeface="Arial" charset="0"/>
                <a:ea typeface="+mn-ea"/>
                <a:cs typeface="+mn-cs"/>
              </a:rPr>
              <a:t>Ggf. Führungsverhalten:</a:t>
            </a:r>
          </a:p>
          <a:p>
            <a:pPr marL="406394" indent="-406394" algn="l" defTabSz="1300460" fontAlgn="base" hangingPunct="1">
              <a:spcBef>
                <a:spcPct val="0"/>
              </a:spcBef>
              <a:spcAft>
                <a:spcPct val="0"/>
              </a:spcAft>
              <a:buClr>
                <a:srgbClr val="00998A"/>
              </a:buClr>
              <a:buFont typeface="Wingdings" panose="05000000000000000000" pitchFamily="2" charset="2"/>
              <a:buChar char="§"/>
            </a:pPr>
            <a:r>
              <a:rPr lang="de-DE" sz="2560" b="0" kern="1200" dirty="0">
                <a:solidFill>
                  <a:srgbClr val="262626"/>
                </a:solidFill>
                <a:latin typeface="Arial" charset="0"/>
                <a:ea typeface="+mn-ea"/>
                <a:cs typeface="+mn-cs"/>
              </a:rPr>
              <a:t>Delegation</a:t>
            </a:r>
          </a:p>
          <a:p>
            <a:pPr marL="406394" indent="-406394" algn="l" defTabSz="1300460" fontAlgn="base" hangingPunct="1">
              <a:spcBef>
                <a:spcPct val="0"/>
              </a:spcBef>
              <a:spcAft>
                <a:spcPct val="0"/>
              </a:spcAft>
              <a:buClr>
                <a:srgbClr val="00998A"/>
              </a:buClr>
              <a:buFont typeface="Wingdings" panose="05000000000000000000" pitchFamily="2" charset="2"/>
              <a:buChar char="§"/>
            </a:pPr>
            <a:r>
              <a:rPr lang="de-DE" sz="2560" b="0" kern="1200" dirty="0">
                <a:solidFill>
                  <a:srgbClr val="262626"/>
                </a:solidFill>
                <a:latin typeface="Arial" charset="0"/>
                <a:ea typeface="+mn-ea"/>
                <a:cs typeface="+mn-cs"/>
              </a:rPr>
              <a:t>Durchsetzungsvermögen</a:t>
            </a:r>
          </a:p>
          <a:p>
            <a:pPr marL="406394" indent="-406394" algn="l" defTabSz="1300460" fontAlgn="base" hangingPunct="1">
              <a:spcBef>
                <a:spcPct val="0"/>
              </a:spcBef>
              <a:spcAft>
                <a:spcPct val="0"/>
              </a:spcAft>
              <a:buClr>
                <a:srgbClr val="00998A"/>
              </a:buClr>
              <a:buFont typeface="Wingdings" panose="05000000000000000000" pitchFamily="2" charset="2"/>
              <a:buChar char="§"/>
            </a:pPr>
            <a:r>
              <a:rPr lang="de-DE" sz="2560" b="0" kern="1200" dirty="0">
                <a:solidFill>
                  <a:srgbClr val="262626"/>
                </a:solidFill>
                <a:latin typeface="Arial" charset="0"/>
                <a:ea typeface="+mn-ea"/>
                <a:cs typeface="+mn-cs"/>
              </a:rPr>
              <a:t>Objektivität</a:t>
            </a:r>
          </a:p>
        </p:txBody>
      </p:sp>
    </p:spTree>
    <p:extLst>
      <p:ext uri="{BB962C8B-B14F-4D97-AF65-F5344CB8AC3E}">
        <p14:creationId xmlns:p14="http://schemas.microsoft.com/office/powerpoint/2010/main" val="2278607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33</a:t>
            </a:fld>
            <a:endParaRPr lang="de-DE" b="0" kern="1200" dirty="0">
              <a:solidFill>
                <a:srgbClr val="717D87"/>
              </a:solidFill>
              <a:latin typeface="Arial" charset="0"/>
              <a:ea typeface="+mn-ea"/>
              <a:cs typeface="+mn-cs"/>
            </a:endParaRPr>
          </a:p>
        </p:txBody>
      </p:sp>
      <p:sp>
        <p:nvSpPr>
          <p:cNvPr id="9"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0" name="Datumsplatzhalter 4"/>
          <p:cNvSpPr>
            <a:spLocks noGrp="1"/>
          </p:cNvSpPr>
          <p:nvPr>
            <p:ph type="dt" sz="half" idx="12"/>
          </p:nvPr>
        </p:nvSpPr>
        <p:spPr/>
        <p:txBody>
          <a:bodyPr/>
          <a:lstStyle/>
          <a:p>
            <a:pPr algn="l" defTabSz="1300460" fontAlgn="base" hangingPunct="1">
              <a:spcBef>
                <a:spcPct val="0"/>
              </a:spcBef>
              <a:spcAft>
                <a:spcPct val="0"/>
              </a:spcAft>
              <a:defRPr/>
            </a:pPr>
            <a:fld id="{6F4D41BF-C439-48B7-AB3C-7C2CE5C57D59}"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3" name="Inhaltsplatzhalter 2"/>
          <p:cNvSpPr>
            <a:spLocks noGrp="1"/>
          </p:cNvSpPr>
          <p:nvPr>
            <p:ph idx="1"/>
          </p:nvPr>
        </p:nvSpPr>
        <p:spPr/>
        <p:txBody>
          <a:bodyPr/>
          <a:lstStyle/>
          <a:p>
            <a:pPr marL="650230" indent="-650230">
              <a:spcBef>
                <a:spcPts val="853"/>
              </a:spcBef>
            </a:pPr>
            <a:r>
              <a:rPr lang="de-DE" sz="2560" dirty="0"/>
              <a:t>Bewertungsfehler</a:t>
            </a:r>
          </a:p>
          <a:p>
            <a:pPr marL="406394" indent="-406394">
              <a:spcBef>
                <a:spcPts val="853"/>
              </a:spcBef>
              <a:buClr>
                <a:schemeClr val="accent1"/>
              </a:buClr>
              <a:buFont typeface="Wingdings" panose="05000000000000000000" pitchFamily="2" charset="2"/>
              <a:buChar char="§"/>
            </a:pPr>
            <a:r>
              <a:rPr lang="de-DE" sz="2560" b="0" dirty="0">
                <a:solidFill>
                  <a:schemeClr val="tx1"/>
                </a:solidFill>
              </a:rPr>
              <a:t>Haloeffekt</a:t>
            </a:r>
          </a:p>
          <a:p>
            <a:pPr marL="406394" indent="-406394">
              <a:spcBef>
                <a:spcPts val="853"/>
              </a:spcBef>
              <a:buClr>
                <a:schemeClr val="accent1"/>
              </a:buClr>
              <a:buFont typeface="Wingdings" panose="05000000000000000000" pitchFamily="2" charset="2"/>
              <a:buChar char="§"/>
            </a:pPr>
            <a:r>
              <a:rPr lang="de-DE" sz="2560" b="0" dirty="0">
                <a:solidFill>
                  <a:schemeClr val="tx1"/>
                </a:solidFill>
              </a:rPr>
              <a:t>Einseitigkeitsfehler</a:t>
            </a:r>
          </a:p>
          <a:p>
            <a:pPr marL="406394" indent="-406394">
              <a:spcBef>
                <a:spcPts val="853"/>
              </a:spcBef>
              <a:buClr>
                <a:schemeClr val="accent1"/>
              </a:buClr>
              <a:buFont typeface="Wingdings" panose="05000000000000000000" pitchFamily="2" charset="2"/>
              <a:buChar char="§"/>
            </a:pPr>
            <a:r>
              <a:rPr lang="de-DE" sz="2560" b="0" dirty="0">
                <a:solidFill>
                  <a:schemeClr val="tx1"/>
                </a:solidFill>
              </a:rPr>
              <a:t>Kontakt-Effekt</a:t>
            </a:r>
          </a:p>
          <a:p>
            <a:pPr marL="406394" indent="-406394">
              <a:spcBef>
                <a:spcPts val="853"/>
              </a:spcBef>
              <a:buClr>
                <a:schemeClr val="accent1"/>
              </a:buClr>
              <a:buFont typeface="Wingdings" panose="05000000000000000000" pitchFamily="2" charset="2"/>
              <a:buChar char="§"/>
            </a:pPr>
            <a:r>
              <a:rPr lang="de-DE" sz="2560" b="0" dirty="0">
                <a:solidFill>
                  <a:schemeClr val="tx1"/>
                </a:solidFill>
              </a:rPr>
              <a:t>„Nikolaus-Effekt“ / </a:t>
            </a:r>
            <a:r>
              <a:rPr lang="de-DE" sz="2560" b="0" dirty="0" err="1">
                <a:solidFill>
                  <a:schemeClr val="tx1"/>
                </a:solidFill>
              </a:rPr>
              <a:t>Recency</a:t>
            </a:r>
            <a:r>
              <a:rPr lang="de-DE" sz="2560" b="0" dirty="0">
                <a:solidFill>
                  <a:schemeClr val="tx1"/>
                </a:solidFill>
              </a:rPr>
              <a:t>-Effekt</a:t>
            </a:r>
          </a:p>
          <a:p>
            <a:pPr marL="650230" indent="-650230">
              <a:spcBef>
                <a:spcPts val="853"/>
              </a:spcBef>
              <a:buFont typeface="Wingdings" pitchFamily="2" charset="2"/>
              <a:buChar char="§"/>
            </a:pPr>
            <a:endParaRPr lang="de-DE" sz="2560" b="0" dirty="0"/>
          </a:p>
          <a:p>
            <a:pPr marL="650230" indent="-650230">
              <a:spcBef>
                <a:spcPts val="853"/>
              </a:spcBef>
            </a:pPr>
            <a:r>
              <a:rPr lang="de-DE" sz="2560" dirty="0" err="1"/>
              <a:t>Konstanzfehler</a:t>
            </a:r>
            <a:endParaRPr lang="de-DE" sz="2560" dirty="0"/>
          </a:p>
          <a:p>
            <a:pPr marL="386075" indent="-386075">
              <a:spcBef>
                <a:spcPts val="853"/>
              </a:spcBef>
              <a:buClr>
                <a:schemeClr val="accent1"/>
              </a:buClr>
              <a:buFont typeface="Wingdings" pitchFamily="2" charset="2"/>
              <a:buChar char="§"/>
            </a:pPr>
            <a:r>
              <a:rPr lang="de-DE" sz="2560" b="0" dirty="0">
                <a:solidFill>
                  <a:schemeClr val="tx1"/>
                </a:solidFill>
              </a:rPr>
              <a:t>Tendenz zur Milde</a:t>
            </a:r>
          </a:p>
          <a:p>
            <a:pPr marL="386075" indent="-386075">
              <a:spcBef>
                <a:spcPts val="853"/>
              </a:spcBef>
              <a:buClr>
                <a:schemeClr val="accent1"/>
              </a:buClr>
              <a:buFont typeface="Wingdings" pitchFamily="2" charset="2"/>
              <a:buChar char="§"/>
            </a:pPr>
            <a:r>
              <a:rPr lang="de-DE" sz="2560" b="0" dirty="0">
                <a:solidFill>
                  <a:schemeClr val="tx1"/>
                </a:solidFill>
              </a:rPr>
              <a:t>Tendenz zur Strenge</a:t>
            </a:r>
          </a:p>
          <a:p>
            <a:pPr marL="386075" indent="-386075">
              <a:spcBef>
                <a:spcPts val="853"/>
              </a:spcBef>
              <a:buClr>
                <a:schemeClr val="accent1"/>
              </a:buClr>
              <a:buFont typeface="Wingdings" pitchFamily="2" charset="2"/>
              <a:buChar char="§"/>
            </a:pPr>
            <a:r>
              <a:rPr lang="de-DE" sz="2560" b="0" dirty="0">
                <a:solidFill>
                  <a:schemeClr val="tx1"/>
                </a:solidFill>
              </a:rPr>
              <a:t>Tendenz zur Mitte</a:t>
            </a:r>
          </a:p>
          <a:p>
            <a:pPr marL="386075" indent="-386075">
              <a:spcBef>
                <a:spcPts val="853"/>
              </a:spcBef>
              <a:buClr>
                <a:schemeClr val="accent1"/>
              </a:buClr>
              <a:buFont typeface="Wingdings" pitchFamily="2" charset="2"/>
              <a:buChar char="§"/>
            </a:pPr>
            <a:r>
              <a:rPr lang="de-DE" sz="2560" b="0" dirty="0">
                <a:solidFill>
                  <a:schemeClr val="tx1"/>
                </a:solidFill>
              </a:rPr>
              <a:t>Tendenz zu Extremwerten</a:t>
            </a:r>
          </a:p>
        </p:txBody>
      </p:sp>
      <p:sp>
        <p:nvSpPr>
          <p:cNvPr id="2" name="Titel 1"/>
          <p:cNvSpPr>
            <a:spLocks noGrp="1"/>
          </p:cNvSpPr>
          <p:nvPr>
            <p:ph type="title"/>
          </p:nvPr>
        </p:nvSpPr>
        <p:spPr/>
        <p:txBody>
          <a:bodyPr/>
          <a:lstStyle/>
          <a:p>
            <a:r>
              <a:rPr lang="de-DE" dirty="0"/>
              <a:t>Kommunikation: Klassische Beurteilungsgespräche</a:t>
            </a:r>
          </a:p>
        </p:txBody>
      </p:sp>
      <p:sp>
        <p:nvSpPr>
          <p:cNvPr id="4" name="Textplatzhalter 3"/>
          <p:cNvSpPr>
            <a:spLocks noGrp="1"/>
          </p:cNvSpPr>
          <p:nvPr>
            <p:ph type="body" sz="quarter" idx="13"/>
          </p:nvPr>
        </p:nvSpPr>
        <p:spPr/>
        <p:txBody>
          <a:bodyPr/>
          <a:lstStyle/>
          <a:p>
            <a:r>
              <a:rPr lang="de-DE" dirty="0"/>
              <a:t>Beurteilungsfehler</a:t>
            </a:r>
          </a:p>
        </p:txBody>
      </p:sp>
    </p:spTree>
    <p:extLst>
      <p:ext uri="{BB962C8B-B14F-4D97-AF65-F5344CB8AC3E}">
        <p14:creationId xmlns:p14="http://schemas.microsoft.com/office/powerpoint/2010/main" val="734009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DE" dirty="0"/>
              <a:t>360-Grad-Feedback</a:t>
            </a:r>
          </a:p>
        </p:txBody>
      </p:sp>
      <p:sp>
        <p:nvSpPr>
          <p:cNvPr id="3" name="Inhaltsplatzhalter 2"/>
          <p:cNvSpPr>
            <a:spLocks noGrp="1"/>
          </p:cNvSpPr>
          <p:nvPr>
            <p:ph idx="1"/>
          </p:nvPr>
        </p:nvSpPr>
        <p:spPr/>
        <p:txBody>
          <a:bodyPr/>
          <a:lstStyle/>
          <a:p>
            <a:r>
              <a:rPr lang="de-DE" dirty="0"/>
              <a:t>Kommunikation</a:t>
            </a:r>
          </a:p>
        </p:txBody>
      </p:sp>
    </p:spTree>
    <p:extLst>
      <p:ext uri="{BB962C8B-B14F-4D97-AF65-F5344CB8AC3E}">
        <p14:creationId xmlns:p14="http://schemas.microsoft.com/office/powerpoint/2010/main" val="3393805137"/>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35</a:t>
            </a:fld>
            <a:endParaRPr lang="de-DE" b="0" kern="1200" dirty="0">
              <a:solidFill>
                <a:srgbClr val="717D87"/>
              </a:solidFill>
              <a:latin typeface="Arial" charset="0"/>
              <a:ea typeface="+mn-ea"/>
              <a:cs typeface="+mn-cs"/>
            </a:endParaRPr>
          </a:p>
        </p:txBody>
      </p:sp>
      <p:sp>
        <p:nvSpPr>
          <p:cNvPr id="24"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25" name="Datumsplatzhalter 3"/>
          <p:cNvSpPr>
            <a:spLocks noGrp="1"/>
          </p:cNvSpPr>
          <p:nvPr>
            <p:ph type="dt" sz="half" idx="12"/>
          </p:nvPr>
        </p:nvSpPr>
        <p:spPr>
          <a:ln/>
        </p:spPr>
        <p:txBody>
          <a:bodyPr/>
          <a:lstStyle/>
          <a:p>
            <a:pPr algn="l" defTabSz="1300460" fontAlgn="base" hangingPunct="1">
              <a:spcBef>
                <a:spcPct val="0"/>
              </a:spcBef>
              <a:spcAft>
                <a:spcPct val="0"/>
              </a:spcAft>
            </a:pPr>
            <a:fld id="{01A7AF91-8616-415D-877B-12B1EC561502}" type="datetime1">
              <a:rPr lang="de-DE" b="0" kern="1200">
                <a:solidFill>
                  <a:srgbClr val="717D87"/>
                </a:solidFill>
                <a:latin typeface="Arial" charset="0"/>
                <a:ea typeface="+mn-ea"/>
                <a:cs typeface="+mn-cs"/>
              </a:rPr>
              <a:pPr algn="l" defTabSz="1300460" fontAlgn="base" hangingPunct="1">
                <a:spcBef>
                  <a:spcPct val="0"/>
                </a:spcBef>
                <a:spcAft>
                  <a:spcPct val="0"/>
                </a:spcAft>
              </a:pPr>
              <a:t>17.06.2022</a:t>
            </a:fld>
            <a:endParaRPr lang="de-DE" b="0" kern="1200" dirty="0">
              <a:solidFill>
                <a:srgbClr val="717D87"/>
              </a:solidFill>
              <a:latin typeface="Arial" charset="0"/>
              <a:ea typeface="+mn-ea"/>
              <a:cs typeface="+mn-cs"/>
            </a:endParaRPr>
          </a:p>
        </p:txBody>
      </p:sp>
      <p:sp>
        <p:nvSpPr>
          <p:cNvPr id="6" name="Inhaltsplatzhalter 5"/>
          <p:cNvSpPr>
            <a:spLocks noGrp="1"/>
          </p:cNvSpPr>
          <p:nvPr>
            <p:ph idx="1"/>
          </p:nvPr>
        </p:nvSpPr>
        <p:spPr/>
        <p:txBody>
          <a:bodyPr/>
          <a:lstStyle/>
          <a:p>
            <a:r>
              <a:rPr lang="de-DE" dirty="0"/>
              <a:t>Methodik</a:t>
            </a:r>
          </a:p>
        </p:txBody>
      </p:sp>
      <p:sp>
        <p:nvSpPr>
          <p:cNvPr id="5" name="Titel 4"/>
          <p:cNvSpPr>
            <a:spLocks noGrp="1"/>
          </p:cNvSpPr>
          <p:nvPr>
            <p:ph type="title"/>
          </p:nvPr>
        </p:nvSpPr>
        <p:spPr/>
        <p:txBody>
          <a:bodyPr/>
          <a:lstStyle/>
          <a:p>
            <a:r>
              <a:rPr lang="de-DE" dirty="0"/>
              <a:t>Kommunikation: 360-Grad-Feedback</a:t>
            </a:r>
          </a:p>
        </p:txBody>
      </p:sp>
      <p:sp>
        <p:nvSpPr>
          <p:cNvPr id="7" name="Textplatzhalter 6"/>
          <p:cNvSpPr>
            <a:spLocks noGrp="1"/>
          </p:cNvSpPr>
          <p:nvPr>
            <p:ph type="body" sz="quarter" idx="13"/>
          </p:nvPr>
        </p:nvSpPr>
        <p:spPr/>
        <p:txBody>
          <a:bodyPr/>
          <a:lstStyle/>
          <a:p>
            <a:r>
              <a:rPr lang="de-DE" dirty="0"/>
              <a:t>Grundsystematik</a:t>
            </a:r>
          </a:p>
          <a:p>
            <a:endParaRPr lang="de-DE" dirty="0"/>
          </a:p>
        </p:txBody>
      </p:sp>
      <p:grpSp>
        <p:nvGrpSpPr>
          <p:cNvPr id="3" name="Gruppieren 2"/>
          <p:cNvGrpSpPr/>
          <p:nvPr/>
        </p:nvGrpSpPr>
        <p:grpSpPr>
          <a:xfrm>
            <a:off x="169419" y="2459143"/>
            <a:ext cx="12112141" cy="6324750"/>
            <a:chOff x="288456" y="1901952"/>
            <a:chExt cx="8516349" cy="4447090"/>
          </a:xfrm>
        </p:grpSpPr>
        <p:sp>
          <p:nvSpPr>
            <p:cNvPr id="8" name="Abgerundetes Rechteck 7"/>
            <p:cNvSpPr/>
            <p:nvPr/>
          </p:nvSpPr>
          <p:spPr>
            <a:xfrm>
              <a:off x="288456" y="1901952"/>
              <a:ext cx="2217000" cy="4846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2560" b="0" kern="1200" dirty="0">
                  <a:solidFill>
                    <a:srgbClr val="262626"/>
                  </a:solidFill>
                  <a:latin typeface="Arial" panose="020B0604020202020204"/>
                </a:rPr>
                <a:t>Kollegen</a:t>
              </a:r>
            </a:p>
          </p:txBody>
        </p:sp>
        <p:sp>
          <p:nvSpPr>
            <p:cNvPr id="10" name="Abgerundetes Rechteck 9"/>
            <p:cNvSpPr/>
            <p:nvPr/>
          </p:nvSpPr>
          <p:spPr>
            <a:xfrm>
              <a:off x="288456" y="5864410"/>
              <a:ext cx="2217000" cy="4846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2560" b="0" kern="1200" dirty="0">
                  <a:solidFill>
                    <a:srgbClr val="262626"/>
                  </a:solidFill>
                  <a:latin typeface="Arial" panose="020B0604020202020204"/>
                </a:rPr>
                <a:t>Selbsteinschätzung</a:t>
              </a:r>
            </a:p>
          </p:txBody>
        </p:sp>
        <p:sp>
          <p:nvSpPr>
            <p:cNvPr id="11" name="Abgerundetes Rechteck 10"/>
            <p:cNvSpPr/>
            <p:nvPr/>
          </p:nvSpPr>
          <p:spPr>
            <a:xfrm>
              <a:off x="6587805" y="1901952"/>
              <a:ext cx="2217000" cy="4846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2560" b="0" kern="1200" dirty="0">
                  <a:solidFill>
                    <a:srgbClr val="262626"/>
                  </a:solidFill>
                  <a:latin typeface="Arial" panose="020B0604020202020204"/>
                </a:rPr>
                <a:t>Mitarbeiter</a:t>
              </a:r>
            </a:p>
          </p:txBody>
        </p:sp>
        <p:sp>
          <p:nvSpPr>
            <p:cNvPr id="12" name="Abgerundetes Rechteck 11"/>
            <p:cNvSpPr/>
            <p:nvPr/>
          </p:nvSpPr>
          <p:spPr>
            <a:xfrm>
              <a:off x="6587805" y="5864410"/>
              <a:ext cx="2217000" cy="4846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2560" b="0" kern="1200" dirty="0">
                  <a:solidFill>
                    <a:srgbClr val="262626"/>
                  </a:solidFill>
                  <a:latin typeface="Arial" panose="020B0604020202020204"/>
                </a:rPr>
                <a:t>Vorgesetzter</a:t>
              </a:r>
            </a:p>
          </p:txBody>
        </p:sp>
        <p:sp>
          <p:nvSpPr>
            <p:cNvPr id="13" name="Abgerundetes Rechteck 12"/>
            <p:cNvSpPr/>
            <p:nvPr/>
          </p:nvSpPr>
          <p:spPr>
            <a:xfrm>
              <a:off x="2733608" y="2787975"/>
              <a:ext cx="1765240" cy="106013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2560" b="0" kern="1200" dirty="0">
                  <a:solidFill>
                    <a:srgbClr val="262626"/>
                  </a:solidFill>
                  <a:latin typeface="Arial" panose="020B0604020202020204"/>
                </a:rPr>
                <a:t>Management</a:t>
              </a:r>
            </a:p>
          </p:txBody>
        </p:sp>
        <p:sp>
          <p:nvSpPr>
            <p:cNvPr id="14" name="Abgerundetes Rechteck 13"/>
            <p:cNvSpPr/>
            <p:nvPr/>
          </p:nvSpPr>
          <p:spPr>
            <a:xfrm>
              <a:off x="4617720" y="2787975"/>
              <a:ext cx="1765684" cy="106013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2560" b="0" kern="1200" dirty="0">
                  <a:solidFill>
                    <a:srgbClr val="262626"/>
                  </a:solidFill>
                  <a:latin typeface="Arial" panose="020B0604020202020204"/>
                </a:rPr>
                <a:t>Führung</a:t>
              </a:r>
            </a:p>
          </p:txBody>
        </p:sp>
        <p:sp>
          <p:nvSpPr>
            <p:cNvPr id="15" name="Abgerundetes Rechteck 14"/>
            <p:cNvSpPr/>
            <p:nvPr/>
          </p:nvSpPr>
          <p:spPr>
            <a:xfrm>
              <a:off x="2733608" y="3949002"/>
              <a:ext cx="1765240" cy="108019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2560" b="0" kern="1200" dirty="0">
                  <a:solidFill>
                    <a:srgbClr val="262626"/>
                  </a:solidFill>
                  <a:latin typeface="Arial" panose="020B0604020202020204"/>
                </a:rPr>
                <a:t>Interpersonale Fähigkeiten</a:t>
              </a:r>
            </a:p>
          </p:txBody>
        </p:sp>
        <p:sp>
          <p:nvSpPr>
            <p:cNvPr id="16" name="Abgerundetes Rechteck 15"/>
            <p:cNvSpPr/>
            <p:nvPr/>
          </p:nvSpPr>
          <p:spPr>
            <a:xfrm>
              <a:off x="4617720" y="3952630"/>
              <a:ext cx="1765240" cy="108019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2560" b="0" kern="1200" dirty="0">
                  <a:solidFill>
                    <a:srgbClr val="262626"/>
                  </a:solidFill>
                  <a:latin typeface="Arial" panose="020B0604020202020204"/>
                </a:rPr>
                <a:t>Personale Fähigkeiten</a:t>
              </a:r>
            </a:p>
          </p:txBody>
        </p:sp>
        <p:sp>
          <p:nvSpPr>
            <p:cNvPr id="17" name="Abgerundetes Rechteck 16"/>
            <p:cNvSpPr/>
            <p:nvPr/>
          </p:nvSpPr>
          <p:spPr>
            <a:xfrm>
              <a:off x="2733608" y="5181628"/>
              <a:ext cx="3649351" cy="48463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2560" b="0" kern="1200" dirty="0">
                  <a:solidFill>
                    <a:srgbClr val="262626"/>
                  </a:solidFill>
                  <a:latin typeface="Arial" panose="020B0604020202020204"/>
                </a:rPr>
                <a:t>Fachliche Expertise</a:t>
              </a:r>
            </a:p>
          </p:txBody>
        </p:sp>
        <p:sp>
          <p:nvSpPr>
            <p:cNvPr id="18" name="Abgerundetes Rechteck 17"/>
            <p:cNvSpPr/>
            <p:nvPr/>
          </p:nvSpPr>
          <p:spPr>
            <a:xfrm>
              <a:off x="3513671" y="3654425"/>
              <a:ext cx="2091601" cy="484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fontAlgn="base" hangingPunct="1">
                <a:spcBef>
                  <a:spcPct val="0"/>
                </a:spcBef>
                <a:spcAft>
                  <a:spcPct val="0"/>
                </a:spcAft>
              </a:pPr>
              <a:r>
                <a:rPr lang="de-DE" sz="2560" b="0" kern="1200" dirty="0">
                  <a:solidFill>
                    <a:prstClr val="white"/>
                  </a:solidFill>
                  <a:latin typeface="Arial" panose="020B0604020202020204"/>
                </a:rPr>
                <a:t>Kernkompetenzen</a:t>
              </a:r>
            </a:p>
          </p:txBody>
        </p:sp>
        <p:sp>
          <p:nvSpPr>
            <p:cNvPr id="9" name="Pfeil nach oben 8"/>
            <p:cNvSpPr/>
            <p:nvPr/>
          </p:nvSpPr>
          <p:spPr>
            <a:xfrm rot="2760651">
              <a:off x="1876450" y="4933582"/>
              <a:ext cx="768096" cy="804672"/>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fontAlgn="base" hangingPunct="1">
                <a:spcBef>
                  <a:spcPct val="0"/>
                </a:spcBef>
                <a:spcAft>
                  <a:spcPct val="0"/>
                </a:spcAft>
              </a:pPr>
              <a:endParaRPr lang="de-DE" sz="3413" b="0" kern="1200">
                <a:solidFill>
                  <a:prstClr val="white"/>
                </a:solidFill>
                <a:latin typeface="Arial" panose="020B0604020202020204"/>
              </a:endParaRPr>
            </a:p>
          </p:txBody>
        </p:sp>
        <p:sp>
          <p:nvSpPr>
            <p:cNvPr id="20" name="Pfeil nach oben 19"/>
            <p:cNvSpPr/>
            <p:nvPr/>
          </p:nvSpPr>
          <p:spPr>
            <a:xfrm rot="8155076">
              <a:off x="1876871" y="2533452"/>
              <a:ext cx="768096" cy="804672"/>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fontAlgn="base" hangingPunct="1">
                <a:spcBef>
                  <a:spcPct val="0"/>
                </a:spcBef>
                <a:spcAft>
                  <a:spcPct val="0"/>
                </a:spcAft>
              </a:pPr>
              <a:endParaRPr lang="de-DE" sz="3413" b="0" kern="1200">
                <a:solidFill>
                  <a:prstClr val="white"/>
                </a:solidFill>
                <a:latin typeface="Arial" panose="020B0604020202020204"/>
              </a:endParaRPr>
            </a:p>
          </p:txBody>
        </p:sp>
        <p:sp>
          <p:nvSpPr>
            <p:cNvPr id="21" name="Pfeil nach oben 20"/>
            <p:cNvSpPr/>
            <p:nvPr/>
          </p:nvSpPr>
          <p:spPr>
            <a:xfrm rot="18882863">
              <a:off x="6471937" y="4922943"/>
              <a:ext cx="768096" cy="804672"/>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fontAlgn="base" hangingPunct="1">
                <a:spcBef>
                  <a:spcPct val="0"/>
                </a:spcBef>
                <a:spcAft>
                  <a:spcPct val="0"/>
                </a:spcAft>
              </a:pPr>
              <a:endParaRPr lang="de-DE" sz="3413" b="0" kern="1200">
                <a:solidFill>
                  <a:prstClr val="white"/>
                </a:solidFill>
                <a:latin typeface="Arial" panose="020B0604020202020204"/>
              </a:endParaRPr>
            </a:p>
          </p:txBody>
        </p:sp>
        <p:sp>
          <p:nvSpPr>
            <p:cNvPr id="22" name="Pfeil nach oben 21"/>
            <p:cNvSpPr/>
            <p:nvPr/>
          </p:nvSpPr>
          <p:spPr>
            <a:xfrm rot="13413524">
              <a:off x="6471377" y="2549565"/>
              <a:ext cx="768096" cy="804672"/>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fontAlgn="base" hangingPunct="1">
                <a:spcBef>
                  <a:spcPct val="0"/>
                </a:spcBef>
                <a:spcAft>
                  <a:spcPct val="0"/>
                </a:spcAft>
              </a:pPr>
              <a:endParaRPr lang="de-DE" sz="3413" b="0" kern="1200">
                <a:solidFill>
                  <a:prstClr val="white"/>
                </a:solidFill>
                <a:latin typeface="Arial" panose="020B0604020202020204"/>
              </a:endParaRPr>
            </a:p>
          </p:txBody>
        </p:sp>
      </p:grpSp>
    </p:spTree>
    <p:extLst>
      <p:ext uri="{BB962C8B-B14F-4D97-AF65-F5344CB8AC3E}">
        <p14:creationId xmlns:p14="http://schemas.microsoft.com/office/powerpoint/2010/main" val="3494595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36</a:t>
            </a:fld>
            <a:endParaRPr lang="de-DE" b="0" kern="1200" dirty="0">
              <a:solidFill>
                <a:srgbClr val="717D87"/>
              </a:solidFill>
              <a:latin typeface="Arial" charset="0"/>
              <a:ea typeface="+mn-ea"/>
              <a:cs typeface="+mn-cs"/>
            </a:endParaRPr>
          </a:p>
        </p:txBody>
      </p:sp>
      <p:sp>
        <p:nvSpPr>
          <p:cNvPr id="12"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3" name="Datumsplatzhalter 3"/>
          <p:cNvSpPr>
            <a:spLocks noGrp="1"/>
          </p:cNvSpPr>
          <p:nvPr>
            <p:ph type="dt" sz="half" idx="12"/>
          </p:nvPr>
        </p:nvSpPr>
        <p:spPr>
          <a:ln/>
        </p:spPr>
        <p:txBody>
          <a:bodyPr/>
          <a:lstStyle/>
          <a:p>
            <a:pPr algn="l" defTabSz="1300460" fontAlgn="base" hangingPunct="1">
              <a:spcBef>
                <a:spcPct val="0"/>
              </a:spcBef>
              <a:spcAft>
                <a:spcPct val="0"/>
              </a:spcAft>
            </a:pPr>
            <a:fld id="{180EE4D5-D409-403A-81A7-5F0E90FCF478}" type="datetime1">
              <a:rPr lang="de-DE" b="0" kern="1200">
                <a:solidFill>
                  <a:srgbClr val="717D87"/>
                </a:solidFill>
                <a:latin typeface="Arial" charset="0"/>
                <a:ea typeface="+mn-ea"/>
                <a:cs typeface="+mn-cs"/>
              </a:rPr>
              <a:pPr algn="l" defTabSz="1300460" fontAlgn="base" hangingPunct="1">
                <a:spcBef>
                  <a:spcPct val="0"/>
                </a:spcBef>
                <a:spcAft>
                  <a:spcPct val="0"/>
                </a:spcAft>
              </a:pPr>
              <a:t>17.06.2022</a:t>
            </a:fld>
            <a:endParaRPr lang="de-DE" b="0" kern="1200" dirty="0">
              <a:solidFill>
                <a:srgbClr val="717D87"/>
              </a:solidFill>
              <a:latin typeface="Arial" charset="0"/>
              <a:ea typeface="+mn-ea"/>
              <a:cs typeface="+mn-cs"/>
            </a:endParaRPr>
          </a:p>
        </p:txBody>
      </p:sp>
      <p:sp>
        <p:nvSpPr>
          <p:cNvPr id="5" name="Titel 4"/>
          <p:cNvSpPr>
            <a:spLocks noGrp="1"/>
          </p:cNvSpPr>
          <p:nvPr>
            <p:ph type="title"/>
          </p:nvPr>
        </p:nvSpPr>
        <p:spPr/>
        <p:txBody>
          <a:bodyPr/>
          <a:lstStyle/>
          <a:p>
            <a:r>
              <a:rPr lang="de-DE" dirty="0"/>
              <a:t>Kommunikation: 360-Grad-Feedback</a:t>
            </a:r>
          </a:p>
        </p:txBody>
      </p:sp>
      <p:sp>
        <p:nvSpPr>
          <p:cNvPr id="7" name="Textplatzhalter 6"/>
          <p:cNvSpPr>
            <a:spLocks noGrp="1"/>
          </p:cNvSpPr>
          <p:nvPr>
            <p:ph type="body" sz="quarter" idx="13"/>
          </p:nvPr>
        </p:nvSpPr>
        <p:spPr/>
        <p:txBody>
          <a:bodyPr/>
          <a:lstStyle/>
          <a:p>
            <a:r>
              <a:rPr lang="de-DE" dirty="0"/>
              <a:t>Beispiel Fragebogen</a:t>
            </a:r>
          </a:p>
          <a:p>
            <a:endParaRPr lang="de-DE" dirty="0"/>
          </a:p>
        </p:txBody>
      </p:sp>
      <p:pic>
        <p:nvPicPr>
          <p:cNvPr id="171" name="Grafik 170"/>
          <p:cNvPicPr>
            <a:picLocks noChangeAspect="1"/>
          </p:cNvPicPr>
          <p:nvPr/>
        </p:nvPicPr>
        <p:blipFill>
          <a:blip r:embed="rId3"/>
          <a:stretch>
            <a:fillRect/>
          </a:stretch>
        </p:blipFill>
        <p:spPr>
          <a:xfrm>
            <a:off x="932313" y="2299720"/>
            <a:ext cx="9653360" cy="5978728"/>
          </a:xfrm>
          <a:prstGeom prst="rect">
            <a:avLst/>
          </a:prstGeom>
        </p:spPr>
      </p:pic>
      <p:sp>
        <p:nvSpPr>
          <p:cNvPr id="172" name="Text Box 160"/>
          <p:cNvSpPr txBox="1">
            <a:spLocks noChangeArrowheads="1"/>
          </p:cNvSpPr>
          <p:nvPr/>
        </p:nvSpPr>
        <p:spPr bwMode="auto">
          <a:xfrm>
            <a:off x="3532849" y="1821071"/>
            <a:ext cx="7261013" cy="44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300460" eaLnBrk="0" fontAlgn="base">
              <a:spcBef>
                <a:spcPct val="50000"/>
              </a:spcBef>
              <a:spcAft>
                <a:spcPct val="0"/>
              </a:spcAft>
            </a:pPr>
            <a:r>
              <a:rPr lang="de-DE" altLang="de-DE" sz="2276" b="0" kern="1200" dirty="0">
                <a:solidFill>
                  <a:srgbClr val="262626"/>
                </a:solidFill>
                <a:latin typeface="Arial" charset="0"/>
                <a:ea typeface="+mn-ea"/>
                <a:cs typeface="+mn-cs"/>
              </a:rPr>
              <a:t>Skala: Häufigkeit des Verhaltens</a:t>
            </a:r>
          </a:p>
        </p:txBody>
      </p:sp>
      <p:sp>
        <p:nvSpPr>
          <p:cNvPr id="11" name="Textfeld 10"/>
          <p:cNvSpPr txBox="1"/>
          <p:nvPr/>
        </p:nvSpPr>
        <p:spPr bwMode="auto">
          <a:xfrm>
            <a:off x="36196" y="8933755"/>
            <a:ext cx="6721333" cy="311175"/>
          </a:xfrm>
          <a:prstGeom prst="rect">
            <a:avLst/>
          </a:prstGeom>
          <a:noFill/>
          <a:ln w="12700">
            <a:noFill/>
          </a:ln>
          <a:effectLst/>
        </p:spPr>
        <p:txBody>
          <a:bodyPr wrap="square">
            <a:spAutoFit/>
          </a:bodyPr>
          <a:lstStyle/>
          <a:p>
            <a:pPr algn="l" defTabSz="1300460" fontAlgn="base" hangingPunct="1">
              <a:spcAft>
                <a:spcPts val="853"/>
              </a:spcAft>
              <a:buClr>
                <a:srgbClr val="23A092"/>
              </a:buClr>
              <a:buSzPct val="80000"/>
              <a:defRPr/>
            </a:pPr>
            <a:r>
              <a:rPr lang="de-DE" sz="1422" b="0" dirty="0">
                <a:solidFill>
                  <a:srgbClr val="262626"/>
                </a:solidFill>
                <a:latin typeface="Arial" panose="020B0604020202020204"/>
                <a:ea typeface="+mn-ea"/>
                <a:cs typeface="+mn-cs"/>
              </a:rPr>
              <a:t>Eigene Darstellung</a:t>
            </a:r>
          </a:p>
        </p:txBody>
      </p:sp>
    </p:spTree>
    <p:extLst>
      <p:ext uri="{BB962C8B-B14F-4D97-AF65-F5344CB8AC3E}">
        <p14:creationId xmlns:p14="http://schemas.microsoft.com/office/powerpoint/2010/main" val="3618256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37</a:t>
            </a:fld>
            <a:endParaRPr lang="de-DE" b="0" kern="1200" dirty="0">
              <a:solidFill>
                <a:srgbClr val="717D87"/>
              </a:solidFill>
              <a:latin typeface="Arial" charset="0"/>
              <a:ea typeface="+mn-ea"/>
              <a:cs typeface="+mn-cs"/>
            </a:endParaRPr>
          </a:p>
        </p:txBody>
      </p:sp>
      <p:sp>
        <p:nvSpPr>
          <p:cNvPr id="21"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22" name="Datumsplatzhalter 3"/>
          <p:cNvSpPr>
            <a:spLocks noGrp="1"/>
          </p:cNvSpPr>
          <p:nvPr>
            <p:ph type="dt" sz="half" idx="12"/>
          </p:nvPr>
        </p:nvSpPr>
        <p:spPr>
          <a:ln/>
        </p:spPr>
        <p:txBody>
          <a:bodyPr/>
          <a:lstStyle/>
          <a:p>
            <a:pPr algn="l" defTabSz="1300460" fontAlgn="base" hangingPunct="1">
              <a:spcBef>
                <a:spcPct val="0"/>
              </a:spcBef>
              <a:spcAft>
                <a:spcPct val="0"/>
              </a:spcAft>
            </a:pPr>
            <a:fld id="{35925ABB-6BCE-4983-AAC9-3A46B7BB93B2}" type="datetime1">
              <a:rPr lang="de-DE" b="0" kern="1200">
                <a:solidFill>
                  <a:srgbClr val="717D87"/>
                </a:solidFill>
                <a:latin typeface="Arial" charset="0"/>
                <a:ea typeface="+mn-ea"/>
                <a:cs typeface="+mn-cs"/>
              </a:rPr>
              <a:pPr algn="l" defTabSz="1300460" fontAlgn="base" hangingPunct="1">
                <a:spcBef>
                  <a:spcPct val="0"/>
                </a:spcBef>
                <a:spcAft>
                  <a:spcPct val="0"/>
                </a:spcAft>
              </a:pPr>
              <a:t>17.06.2022</a:t>
            </a:fld>
            <a:endParaRPr lang="de-DE" b="0" kern="1200" dirty="0">
              <a:solidFill>
                <a:srgbClr val="717D87"/>
              </a:solidFill>
              <a:latin typeface="Arial" charset="0"/>
              <a:ea typeface="+mn-ea"/>
              <a:cs typeface="+mn-cs"/>
            </a:endParaRPr>
          </a:p>
        </p:txBody>
      </p:sp>
      <p:sp>
        <p:nvSpPr>
          <p:cNvPr id="5" name="Titel 4"/>
          <p:cNvSpPr>
            <a:spLocks noGrp="1"/>
          </p:cNvSpPr>
          <p:nvPr>
            <p:ph type="title"/>
          </p:nvPr>
        </p:nvSpPr>
        <p:spPr/>
        <p:txBody>
          <a:bodyPr/>
          <a:lstStyle/>
          <a:p>
            <a:r>
              <a:rPr lang="de-DE" dirty="0"/>
              <a:t>Kommunikation: 360-Grad-Feedback</a:t>
            </a:r>
          </a:p>
        </p:txBody>
      </p:sp>
      <p:sp>
        <p:nvSpPr>
          <p:cNvPr id="7" name="Textplatzhalter 6"/>
          <p:cNvSpPr>
            <a:spLocks noGrp="1"/>
          </p:cNvSpPr>
          <p:nvPr>
            <p:ph type="body" sz="quarter" idx="13"/>
          </p:nvPr>
        </p:nvSpPr>
        <p:spPr/>
        <p:txBody>
          <a:bodyPr/>
          <a:lstStyle/>
          <a:p>
            <a:r>
              <a:rPr lang="de-DE" dirty="0"/>
              <a:t>Grundmodell</a:t>
            </a:r>
          </a:p>
          <a:p>
            <a:endParaRPr lang="de-DE" dirty="0"/>
          </a:p>
        </p:txBody>
      </p:sp>
      <p:sp>
        <p:nvSpPr>
          <p:cNvPr id="17" name="Rectangle 11"/>
          <p:cNvSpPr>
            <a:spLocks noChangeArrowheads="1"/>
          </p:cNvSpPr>
          <p:nvPr/>
        </p:nvSpPr>
        <p:spPr bwMode="auto">
          <a:xfrm>
            <a:off x="328116" y="4765232"/>
            <a:ext cx="7234316" cy="4071771"/>
          </a:xfrm>
          <a:prstGeom prst="rect">
            <a:avLst/>
          </a:prstGeom>
          <a:noFill/>
          <a:ln>
            <a:noFill/>
          </a:ln>
          <a:effectLst/>
        </p:spPr>
        <p:txBody>
          <a:bodyPr wrap="none" lIns="130951" tIns="65476" rIns="130951" bIns="65476">
            <a:spAutoFit/>
          </a:bodyPr>
          <a:lstStyle>
            <a:lvl1pPr marL="571500" indent="-381000">
              <a:defRPr>
                <a:solidFill>
                  <a:schemeClr val="tx1"/>
                </a:solidFill>
                <a:latin typeface="Arial" panose="020B0604020202020204" pitchFamily="34" charset="0"/>
              </a:defRPr>
            </a:lvl1pPr>
            <a:lvl2pPr marL="854075">
              <a:defRPr>
                <a:solidFill>
                  <a:schemeClr val="tx1"/>
                </a:solidFill>
                <a:latin typeface="Arial" panose="020B0604020202020204" pitchFamily="34" charset="0"/>
              </a:defRPr>
            </a:lvl2pPr>
            <a:lvl3pPr marL="1044575">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406394" indent="-406394" algn="l" defTabSz="1300460" eaLnBrk="0" fontAlgn="base">
              <a:spcBef>
                <a:spcPct val="50000"/>
              </a:spcBef>
              <a:spcAft>
                <a:spcPct val="0"/>
              </a:spcAft>
            </a:pPr>
            <a:r>
              <a:rPr lang="de-DE" altLang="de-DE" sz="2560" kern="1200" dirty="0">
                <a:solidFill>
                  <a:srgbClr val="262626"/>
                </a:solidFill>
                <a:ea typeface="+mn-ea"/>
                <a:cs typeface="+mn-cs"/>
              </a:rPr>
              <a:t>Reflexion anhand der Vergleiche:</a:t>
            </a:r>
          </a:p>
          <a:p>
            <a:pPr marL="406394" indent="-406394" algn="l" defTabSz="1300460" eaLnBrk="0" fontAlgn="base">
              <a:spcBef>
                <a:spcPct val="50000"/>
              </a:spcBef>
              <a:spcAft>
                <a:spcPct val="0"/>
              </a:spcAft>
              <a:buClr>
                <a:srgbClr val="00998A"/>
              </a:buClr>
              <a:buFont typeface="Wingdings" panose="05000000000000000000" pitchFamily="2" charset="2"/>
              <a:buChar char="§"/>
            </a:pPr>
            <a:r>
              <a:rPr lang="de-DE" altLang="de-DE" sz="2560" b="0" kern="1200" dirty="0">
                <a:solidFill>
                  <a:srgbClr val="262626"/>
                </a:solidFill>
                <a:ea typeface="+mn-ea"/>
                <a:cs typeface="+mn-cs"/>
              </a:rPr>
              <a:t>Selbstbild vs</a:t>
            </a:r>
            <a:r>
              <a:rPr lang="de-DE" altLang="de-DE" sz="2560" b="0" kern="1200">
                <a:solidFill>
                  <a:srgbClr val="262626"/>
                </a:solidFill>
                <a:ea typeface="+mn-ea"/>
                <a:cs typeface="+mn-cs"/>
              </a:rPr>
              <a:t>. Soll-Profil</a:t>
            </a:r>
            <a:endParaRPr lang="de-DE" altLang="de-DE" sz="2560" b="0" kern="1200" dirty="0">
              <a:solidFill>
                <a:srgbClr val="262626"/>
              </a:solidFill>
              <a:ea typeface="+mn-ea"/>
              <a:cs typeface="+mn-cs"/>
            </a:endParaRPr>
          </a:p>
          <a:p>
            <a:pPr marL="406394" indent="-406394" algn="l" defTabSz="1300460" eaLnBrk="0" fontAlgn="base">
              <a:spcBef>
                <a:spcPct val="50000"/>
              </a:spcBef>
              <a:spcAft>
                <a:spcPct val="0"/>
              </a:spcAft>
              <a:buClr>
                <a:srgbClr val="00998A"/>
              </a:buClr>
              <a:buFont typeface="Wingdings" panose="05000000000000000000" pitchFamily="2" charset="2"/>
              <a:buChar char="§"/>
            </a:pPr>
            <a:r>
              <a:rPr lang="de-DE" altLang="de-DE" sz="2560" b="0" kern="1200" dirty="0">
                <a:solidFill>
                  <a:srgbClr val="262626"/>
                </a:solidFill>
                <a:ea typeface="+mn-ea"/>
                <a:cs typeface="+mn-cs"/>
              </a:rPr>
              <a:t>Selbstbild vs. Gesamt-Feedback</a:t>
            </a:r>
          </a:p>
          <a:p>
            <a:pPr marL="406394" indent="-406394" algn="l" defTabSz="1300460" eaLnBrk="0" fontAlgn="base">
              <a:spcBef>
                <a:spcPct val="50000"/>
              </a:spcBef>
              <a:spcAft>
                <a:spcPct val="0"/>
              </a:spcAft>
              <a:buClr>
                <a:srgbClr val="00998A"/>
              </a:buClr>
              <a:buFont typeface="Wingdings" panose="05000000000000000000" pitchFamily="2" charset="2"/>
              <a:buChar char="§"/>
            </a:pPr>
            <a:r>
              <a:rPr lang="de-DE" altLang="de-DE" sz="2560" b="0" kern="1200" dirty="0">
                <a:solidFill>
                  <a:srgbClr val="262626"/>
                </a:solidFill>
                <a:ea typeface="+mn-ea"/>
                <a:cs typeface="+mn-cs"/>
              </a:rPr>
              <a:t>Selbstbild vs. Fremdbild der Vorgesetzten</a:t>
            </a:r>
          </a:p>
          <a:p>
            <a:pPr marL="406394" indent="-406394" algn="l" defTabSz="1300460" eaLnBrk="0" fontAlgn="base">
              <a:spcBef>
                <a:spcPct val="50000"/>
              </a:spcBef>
              <a:spcAft>
                <a:spcPct val="0"/>
              </a:spcAft>
              <a:buClr>
                <a:srgbClr val="00998A"/>
              </a:buClr>
              <a:buFont typeface="Wingdings" panose="05000000000000000000" pitchFamily="2" charset="2"/>
              <a:buChar char="§"/>
            </a:pPr>
            <a:r>
              <a:rPr lang="de-DE" altLang="de-DE" sz="2560" b="0" kern="1200" dirty="0">
                <a:solidFill>
                  <a:srgbClr val="262626"/>
                </a:solidFill>
                <a:ea typeface="+mn-ea"/>
                <a:cs typeface="+mn-cs"/>
              </a:rPr>
              <a:t>Selbstbild vs. Fremdbild der Mitarbeiter</a:t>
            </a:r>
          </a:p>
          <a:p>
            <a:pPr marL="406394" indent="-406394" algn="l" defTabSz="1300460" eaLnBrk="0" fontAlgn="base">
              <a:spcBef>
                <a:spcPct val="50000"/>
              </a:spcBef>
              <a:spcAft>
                <a:spcPct val="0"/>
              </a:spcAft>
              <a:buClr>
                <a:srgbClr val="00998A"/>
              </a:buClr>
              <a:buFont typeface="Wingdings" panose="05000000000000000000" pitchFamily="2" charset="2"/>
              <a:buChar char="§"/>
            </a:pPr>
            <a:r>
              <a:rPr lang="de-DE" altLang="de-DE" sz="2560" b="0" kern="1200" dirty="0">
                <a:solidFill>
                  <a:srgbClr val="262626"/>
                </a:solidFill>
                <a:ea typeface="+mn-ea"/>
                <a:cs typeface="+mn-cs"/>
              </a:rPr>
              <a:t>Selbstbild vs. Fremdbild der Kollegen</a:t>
            </a:r>
          </a:p>
          <a:p>
            <a:pPr marL="406394" indent="-406394" algn="l" defTabSz="1300460" eaLnBrk="0" fontAlgn="base">
              <a:spcBef>
                <a:spcPct val="50000"/>
              </a:spcBef>
              <a:spcAft>
                <a:spcPct val="0"/>
              </a:spcAft>
              <a:buClr>
                <a:srgbClr val="00998A"/>
              </a:buClr>
              <a:buFont typeface="Wingdings" panose="05000000000000000000" pitchFamily="2" charset="2"/>
              <a:buChar char="§"/>
            </a:pPr>
            <a:r>
              <a:rPr lang="de-DE" altLang="de-DE" sz="2560" b="0" kern="1200" dirty="0">
                <a:solidFill>
                  <a:srgbClr val="262626"/>
                </a:solidFill>
                <a:ea typeface="+mn-ea"/>
                <a:cs typeface="+mn-cs"/>
              </a:rPr>
              <a:t>Selbstbild vs. </a:t>
            </a:r>
            <a:r>
              <a:rPr lang="de-DE" altLang="de-DE" sz="2560" b="0" kern="1200">
                <a:solidFill>
                  <a:srgbClr val="262626"/>
                </a:solidFill>
                <a:ea typeface="+mn-ea"/>
                <a:cs typeface="+mn-cs"/>
              </a:rPr>
              <a:t>Fremdbild der internen </a:t>
            </a:r>
            <a:r>
              <a:rPr lang="de-DE" altLang="de-DE" sz="2560" b="0" kern="1200" dirty="0">
                <a:solidFill>
                  <a:srgbClr val="262626"/>
                </a:solidFill>
                <a:ea typeface="+mn-ea"/>
                <a:cs typeface="+mn-cs"/>
              </a:rPr>
              <a:t>Kunden</a:t>
            </a:r>
            <a:endParaRPr lang="de-DE" altLang="de-DE" sz="2560" kern="1200" dirty="0">
              <a:solidFill>
                <a:srgbClr val="262626"/>
              </a:solidFill>
              <a:ea typeface="+mn-ea"/>
              <a:cs typeface="+mn-cs"/>
            </a:endParaRPr>
          </a:p>
        </p:txBody>
      </p:sp>
      <p:grpSp>
        <p:nvGrpSpPr>
          <p:cNvPr id="4" name="Gruppieren 3"/>
          <p:cNvGrpSpPr/>
          <p:nvPr/>
        </p:nvGrpSpPr>
        <p:grpSpPr>
          <a:xfrm>
            <a:off x="328116" y="1517651"/>
            <a:ext cx="5346419" cy="2941885"/>
            <a:chOff x="2565400" y="1355725"/>
            <a:chExt cx="3759201" cy="2068513"/>
          </a:xfrm>
        </p:grpSpPr>
        <p:sp>
          <p:nvSpPr>
            <p:cNvPr id="8" name="Rectangle 2"/>
            <p:cNvSpPr>
              <a:spLocks noChangeArrowheads="1"/>
            </p:cNvSpPr>
            <p:nvPr/>
          </p:nvSpPr>
          <p:spPr bwMode="auto">
            <a:xfrm>
              <a:off x="2565400" y="1355725"/>
              <a:ext cx="3746500" cy="20685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defTabSz="1083716" eaLnBrk="0" fontAlgn="base">
                <a:spcBef>
                  <a:spcPct val="0"/>
                </a:spcBef>
                <a:spcAft>
                  <a:spcPct val="0"/>
                </a:spcAft>
              </a:pPr>
              <a:endParaRPr lang="de-DE" altLang="de-DE" sz="3413" b="0" kern="1200">
                <a:solidFill>
                  <a:srgbClr val="262626"/>
                </a:solidFill>
                <a:latin typeface="Times New Roman" panose="02020603050405020304" pitchFamily="18" charset="0"/>
              </a:endParaRPr>
            </a:p>
          </p:txBody>
        </p:sp>
        <p:sp>
          <p:nvSpPr>
            <p:cNvPr id="9" name="Rectangle 3"/>
            <p:cNvSpPr>
              <a:spLocks noChangeArrowheads="1"/>
            </p:cNvSpPr>
            <p:nvPr/>
          </p:nvSpPr>
          <p:spPr bwMode="auto">
            <a:xfrm>
              <a:off x="3796771" y="1527175"/>
              <a:ext cx="1332762" cy="33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951" tIns="65476" rIns="130951" bIns="65476">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l" defTabSz="1083716" eaLnBrk="0" fontAlgn="base">
                <a:spcBef>
                  <a:spcPct val="0"/>
                </a:spcBef>
                <a:spcAft>
                  <a:spcPct val="0"/>
                </a:spcAft>
              </a:pPr>
              <a:r>
                <a:rPr lang="de-DE" altLang="de-DE" sz="2276" kern="1200" dirty="0">
                  <a:solidFill>
                    <a:prstClr val="white"/>
                  </a:solidFill>
                  <a:ea typeface="+mn-ea"/>
                  <a:cs typeface="+mn-cs"/>
                </a:rPr>
                <a:t>Vorgesetzte</a:t>
              </a:r>
            </a:p>
          </p:txBody>
        </p:sp>
        <p:sp>
          <p:nvSpPr>
            <p:cNvPr id="10" name="Rectangle 4"/>
            <p:cNvSpPr>
              <a:spLocks noChangeArrowheads="1"/>
            </p:cNvSpPr>
            <p:nvPr/>
          </p:nvSpPr>
          <p:spPr bwMode="auto">
            <a:xfrm>
              <a:off x="3863451" y="2947988"/>
              <a:ext cx="1236416" cy="33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951" tIns="65476" rIns="130951" bIns="65476">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l" defTabSz="1083716" eaLnBrk="0" fontAlgn="base">
                <a:spcBef>
                  <a:spcPct val="0"/>
                </a:spcBef>
                <a:spcAft>
                  <a:spcPct val="0"/>
                </a:spcAft>
              </a:pPr>
              <a:r>
                <a:rPr lang="de-DE" altLang="de-DE" sz="2276" kern="1200" dirty="0">
                  <a:solidFill>
                    <a:prstClr val="white"/>
                  </a:solidFill>
                  <a:ea typeface="+mn-ea"/>
                  <a:cs typeface="+mn-cs"/>
                </a:rPr>
                <a:t>Mitarbeiter</a:t>
              </a:r>
            </a:p>
          </p:txBody>
        </p:sp>
        <p:sp>
          <p:nvSpPr>
            <p:cNvPr id="11" name="Rectangle 5"/>
            <p:cNvSpPr>
              <a:spLocks noChangeArrowheads="1"/>
            </p:cNvSpPr>
            <p:nvPr/>
          </p:nvSpPr>
          <p:spPr bwMode="auto">
            <a:xfrm rot="5400000">
              <a:off x="2580953" y="2238625"/>
              <a:ext cx="1051570" cy="33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951" tIns="65476" rIns="130951" bIns="65476">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l" defTabSz="1083716" eaLnBrk="0" fontAlgn="base">
                <a:spcBef>
                  <a:spcPct val="0"/>
                </a:spcBef>
                <a:spcAft>
                  <a:spcPct val="0"/>
                </a:spcAft>
              </a:pPr>
              <a:r>
                <a:rPr lang="de-DE" altLang="de-DE" sz="2276" kern="1200">
                  <a:solidFill>
                    <a:prstClr val="white"/>
                  </a:solidFill>
                  <a:ea typeface="+mn-ea"/>
                  <a:cs typeface="+mn-cs"/>
                </a:rPr>
                <a:t>Kollegen</a:t>
              </a:r>
            </a:p>
          </p:txBody>
        </p:sp>
        <p:sp>
          <p:nvSpPr>
            <p:cNvPr id="14" name="Rectangle 8"/>
            <p:cNvSpPr>
              <a:spLocks noChangeArrowheads="1"/>
            </p:cNvSpPr>
            <p:nvPr/>
          </p:nvSpPr>
          <p:spPr bwMode="auto">
            <a:xfrm rot="16200000">
              <a:off x="5449820" y="2102006"/>
              <a:ext cx="947876" cy="585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951" tIns="65476" rIns="130951" bIns="65476">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defTabSz="1083716" eaLnBrk="0" fontAlgn="base">
                <a:spcBef>
                  <a:spcPct val="0"/>
                </a:spcBef>
                <a:spcAft>
                  <a:spcPct val="0"/>
                </a:spcAft>
              </a:pPr>
              <a:r>
                <a:rPr lang="de-DE" altLang="de-DE" sz="2276" kern="1200" dirty="0">
                  <a:solidFill>
                    <a:prstClr val="white"/>
                  </a:solidFill>
                  <a:ea typeface="+mn-ea"/>
                  <a:cs typeface="+mn-cs"/>
                </a:rPr>
                <a:t>interne</a:t>
              </a:r>
              <a:br>
                <a:rPr lang="de-DE" altLang="de-DE" sz="2276" kern="1200" dirty="0">
                  <a:solidFill>
                    <a:prstClr val="white"/>
                  </a:solidFill>
                  <a:ea typeface="+mn-ea"/>
                  <a:cs typeface="+mn-cs"/>
                </a:rPr>
              </a:br>
              <a:r>
                <a:rPr lang="de-DE" altLang="de-DE" sz="2276" kern="1200" dirty="0">
                  <a:solidFill>
                    <a:prstClr val="white"/>
                  </a:solidFill>
                  <a:ea typeface="+mn-ea"/>
                  <a:cs typeface="+mn-cs"/>
                </a:rPr>
                <a:t>Kunden</a:t>
              </a:r>
            </a:p>
          </p:txBody>
        </p:sp>
        <p:sp>
          <p:nvSpPr>
            <p:cNvPr id="15" name="Line 9"/>
            <p:cNvSpPr>
              <a:spLocks noChangeShapeType="1"/>
            </p:cNvSpPr>
            <p:nvPr/>
          </p:nvSpPr>
          <p:spPr bwMode="auto">
            <a:xfrm>
              <a:off x="2566989" y="1355725"/>
              <a:ext cx="3757612" cy="2068513"/>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60" fontAlgn="base" hangingPunct="1">
                <a:spcBef>
                  <a:spcPct val="0"/>
                </a:spcBef>
                <a:spcAft>
                  <a:spcPct val="0"/>
                </a:spcAft>
              </a:pPr>
              <a:endParaRPr lang="de-DE" sz="3413" b="0" kern="1200">
                <a:solidFill>
                  <a:srgbClr val="262626"/>
                </a:solidFill>
                <a:latin typeface="Arial" charset="0"/>
                <a:ea typeface="+mn-ea"/>
                <a:cs typeface="+mn-cs"/>
              </a:endParaRPr>
            </a:p>
          </p:txBody>
        </p:sp>
        <p:sp>
          <p:nvSpPr>
            <p:cNvPr id="16" name="Line 10"/>
            <p:cNvSpPr>
              <a:spLocks noChangeShapeType="1"/>
            </p:cNvSpPr>
            <p:nvPr/>
          </p:nvSpPr>
          <p:spPr bwMode="auto">
            <a:xfrm flipV="1">
              <a:off x="2566988" y="1382712"/>
              <a:ext cx="3736975" cy="2041525"/>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300460" fontAlgn="base" hangingPunct="1">
                <a:spcBef>
                  <a:spcPct val="0"/>
                </a:spcBef>
                <a:spcAft>
                  <a:spcPct val="0"/>
                </a:spcAft>
              </a:pPr>
              <a:endParaRPr lang="de-DE" sz="3413" b="0" kern="1200">
                <a:solidFill>
                  <a:srgbClr val="262626"/>
                </a:solidFill>
                <a:latin typeface="Arial" charset="0"/>
                <a:ea typeface="+mn-ea"/>
                <a:cs typeface="+mn-cs"/>
              </a:endParaRPr>
            </a:p>
          </p:txBody>
        </p:sp>
        <p:sp>
          <p:nvSpPr>
            <p:cNvPr id="18" name="Rectangle 12"/>
            <p:cNvSpPr>
              <a:spLocks noChangeArrowheads="1"/>
            </p:cNvSpPr>
            <p:nvPr/>
          </p:nvSpPr>
          <p:spPr bwMode="auto">
            <a:xfrm>
              <a:off x="3743164" y="2100253"/>
              <a:ext cx="1393085" cy="58547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130951" tIns="65476" rIns="130951" bIns="65476" anchor="ctr">
              <a:spAutoFit/>
            </a:bodyPr>
            <a:lstStyle/>
            <a:p>
              <a:pPr defTabSz="1300460" eaLnBrk="0" fontAlgn="base">
                <a:spcBef>
                  <a:spcPct val="0"/>
                </a:spcBef>
                <a:spcAft>
                  <a:spcPct val="0"/>
                </a:spcAft>
              </a:pPr>
              <a:r>
                <a:rPr lang="de-DE" altLang="de-DE" sz="2276" kern="1200" dirty="0" err="1">
                  <a:solidFill>
                    <a:srgbClr val="262626"/>
                  </a:solidFill>
                  <a:latin typeface="Arial" panose="020B0604020202020204"/>
                </a:rPr>
                <a:t>Self</a:t>
              </a:r>
              <a:r>
                <a:rPr lang="de-DE" altLang="de-DE" sz="2276" kern="1200" dirty="0">
                  <a:solidFill>
                    <a:srgbClr val="262626"/>
                  </a:solidFill>
                  <a:latin typeface="Arial" panose="020B0604020202020204"/>
                </a:rPr>
                <a:t>-</a:t>
              </a:r>
            </a:p>
            <a:p>
              <a:pPr defTabSz="1300460" eaLnBrk="0" fontAlgn="base">
                <a:spcBef>
                  <a:spcPct val="0"/>
                </a:spcBef>
                <a:spcAft>
                  <a:spcPct val="0"/>
                </a:spcAft>
              </a:pPr>
              <a:r>
                <a:rPr lang="de-DE" altLang="de-DE" sz="2276" kern="1200" dirty="0">
                  <a:solidFill>
                    <a:srgbClr val="262626"/>
                  </a:solidFill>
                  <a:latin typeface="Arial" panose="020B0604020202020204"/>
                </a:rPr>
                <a:t>Assessment</a:t>
              </a:r>
            </a:p>
          </p:txBody>
        </p:sp>
      </p:grpSp>
    </p:spTree>
    <p:extLst>
      <p:ext uri="{BB962C8B-B14F-4D97-AF65-F5344CB8AC3E}">
        <p14:creationId xmlns:p14="http://schemas.microsoft.com/office/powerpoint/2010/main" val="3089597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38</a:t>
            </a:fld>
            <a:endParaRPr lang="de-DE" b="0" kern="1200" dirty="0">
              <a:solidFill>
                <a:srgbClr val="717D87"/>
              </a:solidFill>
              <a:latin typeface="Arial" charset="0"/>
              <a:ea typeface="+mn-ea"/>
              <a:cs typeface="+mn-cs"/>
            </a:endParaRPr>
          </a:p>
        </p:txBody>
      </p:sp>
      <p:sp>
        <p:nvSpPr>
          <p:cNvPr id="12"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3" name="Datumsplatzhalter 3"/>
          <p:cNvSpPr>
            <a:spLocks noGrp="1"/>
          </p:cNvSpPr>
          <p:nvPr>
            <p:ph type="dt" sz="half" idx="12"/>
          </p:nvPr>
        </p:nvSpPr>
        <p:spPr>
          <a:ln/>
        </p:spPr>
        <p:txBody>
          <a:bodyPr/>
          <a:lstStyle/>
          <a:p>
            <a:pPr algn="l" defTabSz="1300460" fontAlgn="base" hangingPunct="1">
              <a:spcBef>
                <a:spcPct val="0"/>
              </a:spcBef>
              <a:spcAft>
                <a:spcPct val="0"/>
              </a:spcAft>
            </a:pPr>
            <a:fld id="{2C169B4A-38F2-4520-9F3F-1500A43320A9}" type="datetime1">
              <a:rPr lang="de-DE" b="0" kern="1200">
                <a:solidFill>
                  <a:srgbClr val="717D87"/>
                </a:solidFill>
                <a:latin typeface="Arial" charset="0"/>
                <a:ea typeface="+mn-ea"/>
                <a:cs typeface="+mn-cs"/>
              </a:rPr>
              <a:pPr algn="l" defTabSz="1300460" fontAlgn="base" hangingPunct="1">
                <a:spcBef>
                  <a:spcPct val="0"/>
                </a:spcBef>
                <a:spcAft>
                  <a:spcPct val="0"/>
                </a:spcAft>
              </a:pPr>
              <a:t>17.06.2022</a:t>
            </a:fld>
            <a:endParaRPr lang="de-DE" b="0" kern="1200" dirty="0">
              <a:solidFill>
                <a:srgbClr val="717D87"/>
              </a:solidFill>
              <a:latin typeface="Arial" charset="0"/>
              <a:ea typeface="+mn-ea"/>
              <a:cs typeface="+mn-cs"/>
            </a:endParaRPr>
          </a:p>
        </p:txBody>
      </p:sp>
      <p:sp>
        <p:nvSpPr>
          <p:cNvPr id="3" name="Inhaltsplatzhalter 2"/>
          <p:cNvSpPr>
            <a:spLocks noGrp="1"/>
          </p:cNvSpPr>
          <p:nvPr>
            <p:ph idx="1"/>
          </p:nvPr>
        </p:nvSpPr>
        <p:spPr/>
        <p:txBody>
          <a:bodyPr/>
          <a:lstStyle/>
          <a:p>
            <a:r>
              <a:rPr lang="de-DE" altLang="de-DE" sz="2560" dirty="0"/>
              <a:t>Personalentwicklungsziele</a:t>
            </a:r>
            <a:endParaRPr lang="de-DE" altLang="de-DE" sz="2276" dirty="0"/>
          </a:p>
          <a:p>
            <a:pPr marL="406394" indent="-406394">
              <a:buFont typeface="Wingdings" panose="05000000000000000000" pitchFamily="2" charset="2"/>
              <a:buChar char="§"/>
            </a:pPr>
            <a:r>
              <a:rPr lang="de-DE" altLang="de-DE" sz="2276" b="0" dirty="0">
                <a:solidFill>
                  <a:schemeClr val="tx1"/>
                </a:solidFill>
              </a:rPr>
              <a:t>Selbstwahrnehmung des Managers verbessern</a:t>
            </a:r>
          </a:p>
          <a:p>
            <a:pPr marL="406394" indent="-406394">
              <a:buFont typeface="Wingdings" panose="05000000000000000000" pitchFamily="2" charset="2"/>
              <a:buChar char="§"/>
            </a:pPr>
            <a:r>
              <a:rPr lang="de-DE" altLang="de-DE" sz="2276" b="0" dirty="0">
                <a:solidFill>
                  <a:schemeClr val="tx1"/>
                </a:solidFill>
              </a:rPr>
              <a:t>Fremdwahrnehmungen und Erwartungen transparent machen	</a:t>
            </a:r>
          </a:p>
          <a:p>
            <a:pPr marL="406394" indent="-406394">
              <a:buFont typeface="Wingdings" panose="05000000000000000000" pitchFamily="2" charset="2"/>
              <a:buChar char="§"/>
            </a:pPr>
            <a:r>
              <a:rPr lang="de-DE" altLang="de-DE" sz="2276" b="0" dirty="0">
                <a:solidFill>
                  <a:schemeClr val="tx1"/>
                </a:solidFill>
              </a:rPr>
              <a:t>Stärken / </a:t>
            </a:r>
            <a:r>
              <a:rPr lang="de-DE" altLang="de-DE" sz="2276" b="0" dirty="0" err="1">
                <a:solidFill>
                  <a:schemeClr val="tx1"/>
                </a:solidFill>
              </a:rPr>
              <a:t>Schwächenprofil</a:t>
            </a:r>
            <a:r>
              <a:rPr lang="de-DE" altLang="de-DE" sz="2276" b="0" dirty="0">
                <a:solidFill>
                  <a:schemeClr val="tx1"/>
                </a:solidFill>
              </a:rPr>
              <a:t> des einzelnen Managers herausarbeiten</a:t>
            </a:r>
          </a:p>
          <a:p>
            <a:pPr marL="406394" indent="-406394">
              <a:buFont typeface="Wingdings" panose="05000000000000000000" pitchFamily="2" charset="2"/>
              <a:buChar char="§"/>
            </a:pPr>
            <a:r>
              <a:rPr lang="de-DE" altLang="de-DE" sz="2276" b="0" dirty="0">
                <a:solidFill>
                  <a:schemeClr val="tx1"/>
                </a:solidFill>
              </a:rPr>
              <a:t>(aus der sozialen Interaktion heraus)				</a:t>
            </a:r>
          </a:p>
          <a:p>
            <a:pPr marL="406394" indent="-406394">
              <a:buFont typeface="Wingdings" panose="05000000000000000000" pitchFamily="2" charset="2"/>
              <a:buChar char="§"/>
            </a:pPr>
            <a:r>
              <a:rPr lang="de-DE" altLang="de-DE" sz="2276" b="0" dirty="0">
                <a:solidFill>
                  <a:schemeClr val="tx1"/>
                </a:solidFill>
              </a:rPr>
              <a:t>Definition von persönlichen Entwicklungsplänen</a:t>
            </a:r>
          </a:p>
          <a:p>
            <a:pPr marL="406394" indent="-406394">
              <a:buFont typeface="Wingdings" panose="05000000000000000000" pitchFamily="2" charset="2"/>
              <a:buChar char="§"/>
            </a:pPr>
            <a:r>
              <a:rPr lang="de-DE" altLang="de-DE" sz="2276" b="0" dirty="0">
                <a:solidFill>
                  <a:schemeClr val="tx1"/>
                </a:solidFill>
              </a:rPr>
              <a:t>Eignungsgerechten Einsatz ermöglichen (Neupositionierung)</a:t>
            </a:r>
          </a:p>
          <a:p>
            <a:pPr eaLnBrk="0" hangingPunct="0"/>
            <a:r>
              <a:rPr lang="de-DE" altLang="de-DE" sz="2560" dirty="0"/>
              <a:t>Organisationsentwicklungsziele</a:t>
            </a:r>
            <a:endParaRPr lang="de-DE" altLang="de-DE" sz="2276" dirty="0"/>
          </a:p>
          <a:p>
            <a:pPr marL="406394" indent="-406394" eaLnBrk="0" hangingPunct="0">
              <a:buFont typeface="Wingdings" panose="05000000000000000000" pitchFamily="2" charset="2"/>
              <a:buChar char="§"/>
            </a:pPr>
            <a:r>
              <a:rPr lang="de-DE" altLang="de-DE" sz="2276" b="0" dirty="0">
                <a:solidFill>
                  <a:schemeClr val="tx1"/>
                </a:solidFill>
              </a:rPr>
              <a:t>Erkennen des gesamten Führungspotenzials der Organisation</a:t>
            </a:r>
            <a:br>
              <a:rPr lang="de-DE" altLang="de-DE" sz="2276" b="0" dirty="0">
                <a:solidFill>
                  <a:schemeClr val="tx1"/>
                </a:solidFill>
              </a:rPr>
            </a:br>
            <a:r>
              <a:rPr lang="de-DE" altLang="de-DE" sz="2276" b="0" dirty="0">
                <a:solidFill>
                  <a:schemeClr val="tx1"/>
                </a:solidFill>
              </a:rPr>
              <a:t>(auch für zukunftsrelevante Tätigkeiten)</a:t>
            </a:r>
          </a:p>
          <a:p>
            <a:pPr marL="406394" indent="-406394" eaLnBrk="0" hangingPunct="0">
              <a:buFont typeface="Wingdings" panose="05000000000000000000" pitchFamily="2" charset="2"/>
              <a:buChar char="§"/>
            </a:pPr>
            <a:r>
              <a:rPr lang="de-DE" altLang="de-DE" sz="2276" b="0" dirty="0">
                <a:solidFill>
                  <a:schemeClr val="tx1"/>
                </a:solidFill>
              </a:rPr>
              <a:t>Initiative zu Organisationsentwicklungs-Maßnahmen</a:t>
            </a:r>
            <a:br>
              <a:rPr lang="de-DE" altLang="de-DE" sz="2276" b="0" dirty="0">
                <a:solidFill>
                  <a:schemeClr val="tx1"/>
                </a:solidFill>
              </a:rPr>
            </a:br>
            <a:r>
              <a:rPr lang="de-DE" altLang="de-DE" sz="2276" b="0" dirty="0">
                <a:solidFill>
                  <a:schemeClr val="tx1"/>
                </a:solidFill>
              </a:rPr>
              <a:t>(Stichwort: Kulturveränderung)</a:t>
            </a:r>
          </a:p>
          <a:p>
            <a:endParaRPr lang="de-DE" sz="2276" dirty="0">
              <a:solidFill>
                <a:schemeClr val="tx1"/>
              </a:solidFill>
            </a:endParaRPr>
          </a:p>
        </p:txBody>
      </p:sp>
      <p:sp>
        <p:nvSpPr>
          <p:cNvPr id="5" name="Titel 4"/>
          <p:cNvSpPr>
            <a:spLocks noGrp="1"/>
          </p:cNvSpPr>
          <p:nvPr>
            <p:ph type="title"/>
          </p:nvPr>
        </p:nvSpPr>
        <p:spPr/>
        <p:txBody>
          <a:bodyPr/>
          <a:lstStyle/>
          <a:p>
            <a:r>
              <a:rPr lang="de-DE" dirty="0"/>
              <a:t>Kommunikation: 360-Grad-Feedback</a:t>
            </a:r>
          </a:p>
        </p:txBody>
      </p:sp>
      <p:sp>
        <p:nvSpPr>
          <p:cNvPr id="7" name="Textplatzhalter 6"/>
          <p:cNvSpPr>
            <a:spLocks noGrp="1"/>
          </p:cNvSpPr>
          <p:nvPr>
            <p:ph type="body" sz="quarter" idx="13"/>
          </p:nvPr>
        </p:nvSpPr>
        <p:spPr/>
        <p:txBody>
          <a:bodyPr/>
          <a:lstStyle/>
          <a:p>
            <a:r>
              <a:rPr lang="de-DE" dirty="0"/>
              <a:t>Ziele</a:t>
            </a:r>
          </a:p>
          <a:p>
            <a:endParaRPr lang="de-DE" dirty="0"/>
          </a:p>
        </p:txBody>
      </p:sp>
    </p:spTree>
    <p:extLst>
      <p:ext uri="{BB962C8B-B14F-4D97-AF65-F5344CB8AC3E}">
        <p14:creationId xmlns:p14="http://schemas.microsoft.com/office/powerpoint/2010/main" val="529490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39</a:t>
            </a:fld>
            <a:endParaRPr lang="de-DE" b="0" kern="1200" dirty="0">
              <a:solidFill>
                <a:srgbClr val="717D87"/>
              </a:solidFill>
              <a:latin typeface="Arial" charset="0"/>
              <a:ea typeface="+mn-ea"/>
              <a:cs typeface="+mn-cs"/>
            </a:endParaRPr>
          </a:p>
        </p:txBody>
      </p:sp>
      <p:sp>
        <p:nvSpPr>
          <p:cNvPr id="17"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8" name="Datumsplatzhalter 3"/>
          <p:cNvSpPr>
            <a:spLocks noGrp="1"/>
          </p:cNvSpPr>
          <p:nvPr>
            <p:ph type="dt" sz="half" idx="12"/>
          </p:nvPr>
        </p:nvSpPr>
        <p:spPr>
          <a:ln/>
        </p:spPr>
        <p:txBody>
          <a:bodyPr/>
          <a:lstStyle/>
          <a:p>
            <a:pPr algn="l" defTabSz="1300460" fontAlgn="base" hangingPunct="1">
              <a:spcBef>
                <a:spcPct val="0"/>
              </a:spcBef>
              <a:spcAft>
                <a:spcPct val="0"/>
              </a:spcAft>
            </a:pPr>
            <a:fld id="{3BEF3704-8C61-4794-AB61-9900C8B71F21}" type="datetime1">
              <a:rPr lang="de-DE" b="0" kern="1200">
                <a:solidFill>
                  <a:srgbClr val="717D87"/>
                </a:solidFill>
                <a:latin typeface="Arial" charset="0"/>
                <a:ea typeface="+mn-ea"/>
                <a:cs typeface="+mn-cs"/>
              </a:rPr>
              <a:pPr algn="l" defTabSz="1300460" fontAlgn="base" hangingPunct="1">
                <a:spcBef>
                  <a:spcPct val="0"/>
                </a:spcBef>
                <a:spcAft>
                  <a:spcPct val="0"/>
                </a:spcAft>
              </a:pPr>
              <a:t>17.06.2022</a:t>
            </a:fld>
            <a:endParaRPr lang="de-DE" b="0" kern="1200" dirty="0">
              <a:solidFill>
                <a:srgbClr val="717D87"/>
              </a:solidFill>
              <a:latin typeface="Arial" charset="0"/>
              <a:ea typeface="+mn-ea"/>
              <a:cs typeface="+mn-cs"/>
            </a:endParaRPr>
          </a:p>
        </p:txBody>
      </p:sp>
      <p:sp>
        <p:nvSpPr>
          <p:cNvPr id="3" name="Inhaltsplatzhalter 2"/>
          <p:cNvSpPr>
            <a:spLocks noGrp="1"/>
          </p:cNvSpPr>
          <p:nvPr>
            <p:ph idx="1"/>
          </p:nvPr>
        </p:nvSpPr>
        <p:spPr/>
        <p:txBody>
          <a:bodyPr/>
          <a:lstStyle/>
          <a:p>
            <a:endParaRPr lang="de-DE" dirty="0"/>
          </a:p>
        </p:txBody>
      </p:sp>
      <p:sp>
        <p:nvSpPr>
          <p:cNvPr id="5" name="Titel 4"/>
          <p:cNvSpPr>
            <a:spLocks noGrp="1"/>
          </p:cNvSpPr>
          <p:nvPr>
            <p:ph type="title"/>
          </p:nvPr>
        </p:nvSpPr>
        <p:spPr/>
        <p:txBody>
          <a:bodyPr/>
          <a:lstStyle/>
          <a:p>
            <a:r>
              <a:rPr lang="de-DE" dirty="0"/>
              <a:t>Kommunikation: 360-Grad-Feedback</a:t>
            </a:r>
          </a:p>
        </p:txBody>
      </p:sp>
      <p:sp>
        <p:nvSpPr>
          <p:cNvPr id="7" name="Textplatzhalter 6"/>
          <p:cNvSpPr>
            <a:spLocks noGrp="1"/>
          </p:cNvSpPr>
          <p:nvPr>
            <p:ph type="body" sz="quarter" idx="13"/>
          </p:nvPr>
        </p:nvSpPr>
        <p:spPr/>
        <p:txBody>
          <a:bodyPr/>
          <a:lstStyle/>
          <a:p>
            <a:r>
              <a:rPr lang="de-DE" dirty="0"/>
              <a:t>Verfahren</a:t>
            </a:r>
          </a:p>
          <a:p>
            <a:endParaRPr lang="de-DE" dirty="0"/>
          </a:p>
        </p:txBody>
      </p:sp>
      <p:sp>
        <p:nvSpPr>
          <p:cNvPr id="9" name="Rectangle 6"/>
          <p:cNvSpPr>
            <a:spLocks noChangeArrowheads="1"/>
          </p:cNvSpPr>
          <p:nvPr/>
        </p:nvSpPr>
        <p:spPr bwMode="auto">
          <a:xfrm>
            <a:off x="1360687" y="2712075"/>
            <a:ext cx="9302044" cy="541867"/>
          </a:xfrm>
          <a:prstGeom prst="rect">
            <a:avLst/>
          </a:prstGeom>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wrap="none" lIns="130951" tIns="65476" rIns="130951" bIns="65476" anchor="ct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defTabSz="1083716" eaLnBrk="0" fontAlgn="base">
              <a:spcBef>
                <a:spcPct val="0"/>
              </a:spcBef>
              <a:spcAft>
                <a:spcPct val="0"/>
              </a:spcAft>
            </a:pPr>
            <a:r>
              <a:rPr lang="de-DE" altLang="de-DE" sz="2560" b="0" kern="1200">
                <a:solidFill>
                  <a:srgbClr val="000000"/>
                </a:solidFill>
              </a:rPr>
              <a:t>Kurzbericht</a:t>
            </a:r>
          </a:p>
        </p:txBody>
      </p:sp>
      <p:sp>
        <p:nvSpPr>
          <p:cNvPr id="10" name="Rectangle 7"/>
          <p:cNvSpPr>
            <a:spLocks noChangeArrowheads="1"/>
          </p:cNvSpPr>
          <p:nvPr/>
        </p:nvSpPr>
        <p:spPr bwMode="auto">
          <a:xfrm>
            <a:off x="1360687" y="3309164"/>
            <a:ext cx="9302044" cy="1192107"/>
          </a:xfrm>
          <a:prstGeom prst="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wrap="none" lIns="130951" tIns="65476" rIns="130951" bIns="65476" anchor="ct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defTabSz="1083716" eaLnBrk="0" fontAlgn="base">
              <a:spcBef>
                <a:spcPct val="0"/>
              </a:spcBef>
              <a:spcAft>
                <a:spcPct val="0"/>
              </a:spcAft>
            </a:pPr>
            <a:r>
              <a:rPr lang="de-DE" altLang="de-DE" sz="2560" b="0" kern="1200" dirty="0">
                <a:solidFill>
                  <a:srgbClr val="000000"/>
                </a:solidFill>
              </a:rPr>
              <a:t>Beratung</a:t>
            </a:r>
          </a:p>
          <a:p>
            <a:pPr defTabSz="1083716" eaLnBrk="0" fontAlgn="base">
              <a:spcBef>
                <a:spcPct val="0"/>
              </a:spcBef>
              <a:spcAft>
                <a:spcPct val="0"/>
              </a:spcAft>
            </a:pPr>
            <a:r>
              <a:rPr lang="de-DE" altLang="de-DE" sz="2560" b="0" kern="1200" dirty="0">
                <a:solidFill>
                  <a:srgbClr val="000000"/>
                </a:solidFill>
              </a:rPr>
              <a:t>Abgleich zwischen</a:t>
            </a:r>
          </a:p>
          <a:p>
            <a:pPr defTabSz="1083716" eaLnBrk="0" fontAlgn="base">
              <a:spcBef>
                <a:spcPct val="0"/>
              </a:spcBef>
              <a:spcAft>
                <a:spcPct val="0"/>
              </a:spcAft>
            </a:pPr>
            <a:r>
              <a:rPr lang="de-DE" altLang="de-DE" sz="2560" b="0" kern="1200" dirty="0">
                <a:solidFill>
                  <a:srgbClr val="000000"/>
                </a:solidFill>
              </a:rPr>
              <a:t>Selbst- und Fremdbild</a:t>
            </a:r>
            <a:endParaRPr lang="de-DE" altLang="de-DE" sz="2560" b="0" kern="1200" dirty="0">
              <a:solidFill>
                <a:srgbClr val="262626"/>
              </a:solidFill>
            </a:endParaRPr>
          </a:p>
        </p:txBody>
      </p:sp>
      <p:sp>
        <p:nvSpPr>
          <p:cNvPr id="11" name="Rectangle 8"/>
          <p:cNvSpPr>
            <a:spLocks noChangeArrowheads="1"/>
          </p:cNvSpPr>
          <p:nvPr/>
        </p:nvSpPr>
        <p:spPr bwMode="auto">
          <a:xfrm>
            <a:off x="1360687" y="5720284"/>
            <a:ext cx="9302044" cy="2725103"/>
          </a:xfrm>
          <a:prstGeom prst="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wrap="none" lIns="130951" tIns="65476" rIns="130951" bIns="65476" anchor="ct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defTabSz="1083716" eaLnBrk="0" fontAlgn="base">
              <a:spcBef>
                <a:spcPct val="50000"/>
              </a:spcBef>
              <a:spcAft>
                <a:spcPct val="0"/>
              </a:spcAft>
            </a:pPr>
            <a:r>
              <a:rPr lang="de-DE" altLang="de-DE" sz="2560" kern="1200" dirty="0">
                <a:solidFill>
                  <a:srgbClr val="000000"/>
                </a:solidFill>
              </a:rPr>
              <a:t>Folgemaßnahmen:</a:t>
            </a:r>
          </a:p>
          <a:p>
            <a:pPr defTabSz="1083716" eaLnBrk="0" fontAlgn="base">
              <a:lnSpc>
                <a:spcPct val="80000"/>
              </a:lnSpc>
              <a:spcBef>
                <a:spcPct val="50000"/>
              </a:spcBef>
              <a:spcAft>
                <a:spcPct val="0"/>
              </a:spcAft>
            </a:pPr>
            <a:r>
              <a:rPr lang="de-DE" altLang="de-DE" sz="2560" b="0" kern="1200" dirty="0">
                <a:solidFill>
                  <a:srgbClr val="000000"/>
                </a:solidFill>
              </a:rPr>
              <a:t>Steuerung eines OE-Prozesses</a:t>
            </a:r>
          </a:p>
          <a:p>
            <a:pPr defTabSz="1083716" eaLnBrk="0" fontAlgn="base">
              <a:lnSpc>
                <a:spcPct val="80000"/>
              </a:lnSpc>
              <a:spcBef>
                <a:spcPct val="50000"/>
              </a:spcBef>
              <a:spcAft>
                <a:spcPct val="0"/>
              </a:spcAft>
            </a:pPr>
            <a:r>
              <a:rPr lang="de-DE" altLang="de-DE" sz="2560" b="0" kern="1200" dirty="0">
                <a:solidFill>
                  <a:srgbClr val="000000"/>
                </a:solidFill>
              </a:rPr>
              <a:t>Einschätzung aller Führungskräfte</a:t>
            </a:r>
          </a:p>
          <a:p>
            <a:pPr defTabSz="1083716" eaLnBrk="0" fontAlgn="base">
              <a:lnSpc>
                <a:spcPct val="80000"/>
              </a:lnSpc>
              <a:spcBef>
                <a:spcPct val="50000"/>
              </a:spcBef>
              <a:spcAft>
                <a:spcPct val="0"/>
              </a:spcAft>
            </a:pPr>
            <a:r>
              <a:rPr lang="de-DE" altLang="de-DE" sz="2560" b="0" kern="1200" dirty="0">
                <a:solidFill>
                  <a:srgbClr val="000000"/>
                </a:solidFill>
              </a:rPr>
              <a:t>Coaching</a:t>
            </a:r>
          </a:p>
          <a:p>
            <a:pPr defTabSz="1083716" eaLnBrk="0" fontAlgn="base">
              <a:lnSpc>
                <a:spcPct val="80000"/>
              </a:lnSpc>
              <a:spcBef>
                <a:spcPct val="50000"/>
              </a:spcBef>
              <a:spcAft>
                <a:spcPct val="0"/>
              </a:spcAft>
            </a:pPr>
            <a:r>
              <a:rPr lang="de-DE" altLang="de-DE" sz="2560" b="0" kern="1200" dirty="0">
                <a:solidFill>
                  <a:srgbClr val="000000"/>
                </a:solidFill>
              </a:rPr>
              <a:t>Weiterbildungsbedarf</a:t>
            </a:r>
          </a:p>
        </p:txBody>
      </p:sp>
      <p:sp>
        <p:nvSpPr>
          <p:cNvPr id="13" name="Text Box 10"/>
          <p:cNvSpPr txBox="1">
            <a:spLocks noChangeArrowheads="1"/>
          </p:cNvSpPr>
          <p:nvPr/>
        </p:nvSpPr>
        <p:spPr bwMode="auto">
          <a:xfrm>
            <a:off x="1360687" y="4556493"/>
            <a:ext cx="9295272" cy="1077218"/>
          </a:xfrm>
          <a:prstGeom prst="rect">
            <a:avLst/>
          </a:prstGeom>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defTabSz="1300460" eaLnBrk="0" fontAlgn="base">
              <a:spcBef>
                <a:spcPct val="50000"/>
              </a:spcBef>
              <a:spcAft>
                <a:spcPct val="0"/>
              </a:spcAft>
            </a:pPr>
            <a:r>
              <a:rPr lang="de-DE" altLang="de-DE" sz="2560" kern="1200" dirty="0">
                <a:solidFill>
                  <a:srgbClr val="000000"/>
                </a:solidFill>
                <a:latin typeface="Arial" panose="020B0604020202020204"/>
              </a:rPr>
              <a:t>Auswertung:</a:t>
            </a:r>
          </a:p>
          <a:p>
            <a:pPr defTabSz="1300460" eaLnBrk="0" fontAlgn="base">
              <a:spcBef>
                <a:spcPct val="50000"/>
              </a:spcBef>
              <a:spcAft>
                <a:spcPct val="0"/>
              </a:spcAft>
            </a:pPr>
            <a:r>
              <a:rPr lang="de-DE" altLang="de-DE" sz="2560" b="0" kern="1200" dirty="0">
                <a:solidFill>
                  <a:srgbClr val="000000"/>
                </a:solidFill>
                <a:latin typeface="Arial" panose="020B0604020202020204"/>
              </a:rPr>
              <a:t>Was wollen wir gemeinsam verbessern </a:t>
            </a:r>
            <a:r>
              <a:rPr lang="de-DE" altLang="de-DE" sz="2560" b="0" kern="1200">
                <a:solidFill>
                  <a:srgbClr val="000000"/>
                </a:solidFill>
                <a:latin typeface="Arial" panose="020B0604020202020204"/>
              </a:rPr>
              <a:t>im Dialog / Team?</a:t>
            </a:r>
            <a:endParaRPr lang="de-DE" altLang="de-DE" sz="2560" kern="1200" dirty="0">
              <a:solidFill>
                <a:srgbClr val="000000"/>
              </a:solidFill>
              <a:latin typeface="Arial" panose="020B0604020202020204"/>
            </a:endParaRPr>
          </a:p>
        </p:txBody>
      </p:sp>
      <p:sp>
        <p:nvSpPr>
          <p:cNvPr id="14" name="Rectangle 12"/>
          <p:cNvSpPr>
            <a:spLocks noChangeArrowheads="1"/>
          </p:cNvSpPr>
          <p:nvPr/>
        </p:nvSpPr>
        <p:spPr bwMode="auto">
          <a:xfrm>
            <a:off x="1360687" y="2114987"/>
            <a:ext cx="9302044" cy="541867"/>
          </a:xfrm>
          <a:prstGeom prst="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wrap="none" lIns="130951" tIns="65476" rIns="130951" bIns="65476" anchor="ct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defTabSz="1083716" eaLnBrk="0" fontAlgn="base">
              <a:spcBef>
                <a:spcPct val="0"/>
              </a:spcBef>
              <a:spcAft>
                <a:spcPct val="0"/>
              </a:spcAft>
            </a:pPr>
            <a:r>
              <a:rPr lang="de-DE" altLang="de-DE" sz="2560" b="0" kern="1200" dirty="0">
                <a:solidFill>
                  <a:srgbClr val="000000"/>
                </a:solidFill>
              </a:rPr>
              <a:t>Feedbackbefragung</a:t>
            </a:r>
          </a:p>
        </p:txBody>
      </p:sp>
    </p:spTree>
    <p:extLst>
      <p:ext uri="{BB962C8B-B14F-4D97-AF65-F5344CB8AC3E}">
        <p14:creationId xmlns:p14="http://schemas.microsoft.com/office/powerpoint/2010/main" val="3757467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4</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0545D2E0-25FF-46E2-99EB-13751F7A60FD}"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Inhaltsplatzhalter 4"/>
          <p:cNvSpPr>
            <a:spLocks noGrp="1"/>
          </p:cNvSpPr>
          <p:nvPr>
            <p:ph idx="1"/>
          </p:nvPr>
        </p:nvSpPr>
        <p:spPr/>
        <p:txBody>
          <a:bodyPr/>
          <a:lstStyle/>
          <a:p>
            <a:r>
              <a:rPr lang="de-DE" dirty="0"/>
              <a:t>Verhaltenstheorien: Führung im Einfluss-Prozessmodell</a:t>
            </a:r>
          </a:p>
          <a:p>
            <a:endParaRPr lang="de-DE" dirty="0"/>
          </a:p>
        </p:txBody>
      </p:sp>
      <p:sp>
        <p:nvSpPr>
          <p:cNvPr id="6" name="Titel 5"/>
          <p:cNvSpPr>
            <a:spLocks noGrp="1"/>
          </p:cNvSpPr>
          <p:nvPr>
            <p:ph type="title"/>
          </p:nvPr>
        </p:nvSpPr>
        <p:spPr/>
        <p:txBody>
          <a:bodyPr/>
          <a:lstStyle/>
          <a:p>
            <a:r>
              <a:rPr lang="de-DE" dirty="0"/>
              <a:t>Macht: Kommunikative Konstruktion von Beziehungen</a:t>
            </a:r>
          </a:p>
        </p:txBody>
      </p:sp>
      <p:sp>
        <p:nvSpPr>
          <p:cNvPr id="7" name="Textplatzhalter 6"/>
          <p:cNvSpPr>
            <a:spLocks noGrp="1"/>
          </p:cNvSpPr>
          <p:nvPr>
            <p:ph type="body" sz="quarter" idx="13"/>
          </p:nvPr>
        </p:nvSpPr>
        <p:spPr/>
        <p:txBody>
          <a:bodyPr/>
          <a:lstStyle/>
          <a:p>
            <a:r>
              <a:rPr lang="de-DE" dirty="0"/>
              <a:t>Macht als Beschreibung einer Führungsbeziehung</a:t>
            </a:r>
          </a:p>
        </p:txBody>
      </p:sp>
      <p:sp>
        <p:nvSpPr>
          <p:cNvPr id="8" name="Rechteck 7"/>
          <p:cNvSpPr/>
          <p:nvPr/>
        </p:nvSpPr>
        <p:spPr>
          <a:xfrm>
            <a:off x="3491375" y="2161905"/>
            <a:ext cx="2390783" cy="88053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1991" b="0" kern="1200">
                <a:solidFill>
                  <a:srgbClr val="262626"/>
                </a:solidFill>
                <a:latin typeface="Arial" panose="020B0604020202020204"/>
              </a:rPr>
              <a:t>Angestrebtes Ziel / erwünschtes </a:t>
            </a:r>
            <a:r>
              <a:rPr lang="de-DE" sz="1991" b="0" kern="1200" dirty="0">
                <a:solidFill>
                  <a:srgbClr val="262626"/>
                </a:solidFill>
                <a:latin typeface="Arial" panose="020B0604020202020204"/>
              </a:rPr>
              <a:t>Verhalten</a:t>
            </a:r>
          </a:p>
        </p:txBody>
      </p:sp>
      <p:sp>
        <p:nvSpPr>
          <p:cNvPr id="9" name="Rechteck 8"/>
          <p:cNvSpPr/>
          <p:nvPr/>
        </p:nvSpPr>
        <p:spPr>
          <a:xfrm>
            <a:off x="3491375" y="4460906"/>
            <a:ext cx="2390783" cy="49301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1991" b="0" kern="1200" dirty="0">
                <a:solidFill>
                  <a:srgbClr val="262626"/>
                </a:solidFill>
                <a:latin typeface="Arial" panose="020B0604020202020204"/>
              </a:rPr>
              <a:t>Einflussversuch</a:t>
            </a:r>
          </a:p>
        </p:txBody>
      </p:sp>
      <p:sp>
        <p:nvSpPr>
          <p:cNvPr id="10" name="Rechteck 9"/>
          <p:cNvSpPr/>
          <p:nvPr/>
        </p:nvSpPr>
        <p:spPr>
          <a:xfrm>
            <a:off x="7054116" y="2161905"/>
            <a:ext cx="3349722" cy="24043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defTabSz="1300460" fontAlgn="base" hangingPunct="1">
              <a:spcBef>
                <a:spcPct val="0"/>
              </a:spcBef>
              <a:spcAft>
                <a:spcPct val="0"/>
              </a:spcAft>
            </a:pPr>
            <a:r>
              <a:rPr lang="de-DE" sz="1991" b="0" kern="1200">
                <a:solidFill>
                  <a:srgbClr val="262626"/>
                </a:solidFill>
                <a:latin typeface="Arial" panose="020B0604020202020204"/>
              </a:rPr>
              <a:t>Einflusspotenziale</a:t>
            </a:r>
            <a:endParaRPr lang="de-DE" sz="1991" b="0" kern="1200" dirty="0">
              <a:solidFill>
                <a:srgbClr val="262626"/>
              </a:solidFill>
              <a:latin typeface="Arial" panose="020B0604020202020204"/>
            </a:endParaRPr>
          </a:p>
          <a:p>
            <a:pPr marL="487672" indent="-487672" algn="l" defTabSz="1300460" fontAlgn="base" hangingPunct="1">
              <a:spcBef>
                <a:spcPct val="0"/>
              </a:spcBef>
              <a:spcAft>
                <a:spcPct val="0"/>
              </a:spcAft>
              <a:buFontTx/>
              <a:buAutoNum type="arabicPeriod"/>
            </a:pPr>
            <a:r>
              <a:rPr lang="de-DE" sz="1991" b="0" kern="1200" dirty="0">
                <a:solidFill>
                  <a:srgbClr val="262626"/>
                </a:solidFill>
                <a:latin typeface="Arial" panose="020B0604020202020204"/>
              </a:rPr>
              <a:t>Legitimation</a:t>
            </a:r>
          </a:p>
          <a:p>
            <a:pPr marL="487672" indent="-487672" algn="l" defTabSz="1300460" fontAlgn="base" hangingPunct="1">
              <a:spcBef>
                <a:spcPct val="0"/>
              </a:spcBef>
              <a:spcAft>
                <a:spcPct val="0"/>
              </a:spcAft>
              <a:buFontTx/>
              <a:buAutoNum type="arabicPeriod"/>
            </a:pPr>
            <a:r>
              <a:rPr lang="de-DE" sz="1991" b="0" kern="1200" dirty="0">
                <a:solidFill>
                  <a:srgbClr val="262626"/>
                </a:solidFill>
                <a:latin typeface="Arial" panose="020B0604020202020204"/>
              </a:rPr>
              <a:t>Belohnung</a:t>
            </a:r>
          </a:p>
          <a:p>
            <a:pPr marL="487672" indent="-487672" algn="l" defTabSz="1300460" fontAlgn="base" hangingPunct="1">
              <a:spcBef>
                <a:spcPct val="0"/>
              </a:spcBef>
              <a:spcAft>
                <a:spcPct val="0"/>
              </a:spcAft>
              <a:buFontTx/>
              <a:buAutoNum type="arabicPeriod"/>
            </a:pPr>
            <a:r>
              <a:rPr lang="de-DE" sz="1991" b="0" kern="1200" dirty="0">
                <a:solidFill>
                  <a:srgbClr val="262626"/>
                </a:solidFill>
                <a:latin typeface="Arial" panose="020B0604020202020204"/>
              </a:rPr>
              <a:t>Bestrafung</a:t>
            </a:r>
          </a:p>
          <a:p>
            <a:pPr marL="487672" indent="-487672" algn="l" defTabSz="1300460" fontAlgn="base" hangingPunct="1">
              <a:spcBef>
                <a:spcPct val="0"/>
              </a:spcBef>
              <a:spcAft>
                <a:spcPct val="0"/>
              </a:spcAft>
              <a:buFontTx/>
              <a:buAutoNum type="arabicPeriod"/>
            </a:pPr>
            <a:r>
              <a:rPr lang="de-DE" sz="1991" b="0" kern="1200" dirty="0">
                <a:solidFill>
                  <a:srgbClr val="262626"/>
                </a:solidFill>
                <a:latin typeface="Arial" panose="020B0604020202020204"/>
              </a:rPr>
              <a:t>Expertenwissen</a:t>
            </a:r>
          </a:p>
          <a:p>
            <a:pPr marL="487672" indent="-487672" algn="l" defTabSz="1300460" fontAlgn="base" hangingPunct="1">
              <a:spcBef>
                <a:spcPct val="0"/>
              </a:spcBef>
              <a:spcAft>
                <a:spcPct val="0"/>
              </a:spcAft>
              <a:buFontTx/>
              <a:buAutoNum type="arabicPeriod"/>
            </a:pPr>
            <a:r>
              <a:rPr lang="de-DE" sz="1991" b="0" kern="1200" dirty="0">
                <a:solidFill>
                  <a:srgbClr val="262626"/>
                </a:solidFill>
                <a:latin typeface="Arial" panose="020B0604020202020204"/>
              </a:rPr>
              <a:t>Persönlichkeitswirkung</a:t>
            </a:r>
          </a:p>
          <a:p>
            <a:pPr marL="487672" indent="-487672" algn="l" defTabSz="1300460" fontAlgn="base" hangingPunct="1">
              <a:spcBef>
                <a:spcPct val="0"/>
              </a:spcBef>
              <a:spcAft>
                <a:spcPct val="0"/>
              </a:spcAft>
              <a:buFontTx/>
              <a:buAutoNum type="arabicPeriod"/>
            </a:pPr>
            <a:r>
              <a:rPr lang="de-DE" sz="1991" b="0" kern="1200" dirty="0">
                <a:solidFill>
                  <a:srgbClr val="262626"/>
                </a:solidFill>
                <a:latin typeface="Arial" panose="020B0604020202020204"/>
              </a:rPr>
              <a:t>Informationsmacht</a:t>
            </a:r>
          </a:p>
        </p:txBody>
      </p:sp>
      <p:sp>
        <p:nvSpPr>
          <p:cNvPr id="11" name="Rechteck 10"/>
          <p:cNvSpPr/>
          <p:nvPr/>
        </p:nvSpPr>
        <p:spPr>
          <a:xfrm>
            <a:off x="981716" y="5338458"/>
            <a:ext cx="2390783" cy="12367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1991" b="0" kern="1200" dirty="0">
                <a:solidFill>
                  <a:srgbClr val="262626"/>
                </a:solidFill>
                <a:latin typeface="Arial" panose="020B0604020202020204"/>
              </a:rPr>
              <a:t>Die Einfluss-Adressaten zeigen das gewünschte Verhalten</a:t>
            </a:r>
          </a:p>
        </p:txBody>
      </p:sp>
      <p:sp>
        <p:nvSpPr>
          <p:cNvPr id="12" name="Rechteck 11"/>
          <p:cNvSpPr/>
          <p:nvPr/>
        </p:nvSpPr>
        <p:spPr>
          <a:xfrm>
            <a:off x="3491375" y="6963090"/>
            <a:ext cx="2390783" cy="123671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1991" b="0" kern="1200" dirty="0">
                <a:solidFill>
                  <a:srgbClr val="262626"/>
                </a:solidFill>
                <a:latin typeface="Arial" panose="020B0604020202020204"/>
              </a:rPr>
              <a:t>Bedürfnisse, Ziele, Wertvorstellungen,</a:t>
            </a:r>
          </a:p>
          <a:p>
            <a:pPr defTabSz="1300460" fontAlgn="base" hangingPunct="1">
              <a:spcBef>
                <a:spcPct val="0"/>
              </a:spcBef>
              <a:spcAft>
                <a:spcPct val="0"/>
              </a:spcAft>
            </a:pPr>
            <a:r>
              <a:rPr lang="de-DE" sz="1991" b="0" kern="1200" dirty="0">
                <a:solidFill>
                  <a:srgbClr val="262626"/>
                </a:solidFill>
                <a:latin typeface="Arial" panose="020B0604020202020204"/>
              </a:rPr>
              <a:t>Gegenmacht</a:t>
            </a:r>
          </a:p>
        </p:txBody>
      </p:sp>
      <p:sp>
        <p:nvSpPr>
          <p:cNvPr id="13" name="Flussdiagramm: Verzweigung 12"/>
          <p:cNvSpPr/>
          <p:nvPr/>
        </p:nvSpPr>
        <p:spPr>
          <a:xfrm>
            <a:off x="3870034" y="5326741"/>
            <a:ext cx="1622315" cy="1264196"/>
          </a:xfrm>
          <a:prstGeom prst="flowChartDecisio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fontAlgn="base" hangingPunct="1">
              <a:spcBef>
                <a:spcPct val="0"/>
              </a:spcBef>
              <a:spcAft>
                <a:spcPct val="0"/>
              </a:spcAft>
            </a:pPr>
            <a:r>
              <a:rPr lang="de-DE" sz="1991" b="0" kern="1200" dirty="0">
                <a:solidFill>
                  <a:prstClr val="white"/>
                </a:solidFill>
                <a:latin typeface="Arial" panose="020B0604020202020204"/>
              </a:rPr>
              <a:t>Ja / Nein</a:t>
            </a:r>
          </a:p>
        </p:txBody>
      </p:sp>
      <p:cxnSp>
        <p:nvCxnSpPr>
          <p:cNvPr id="14" name="Gerade Verbindung mit Pfeil 13"/>
          <p:cNvCxnSpPr>
            <a:stCxn id="13" idx="1"/>
            <a:endCxn id="11" idx="3"/>
          </p:cNvCxnSpPr>
          <p:nvPr/>
        </p:nvCxnSpPr>
        <p:spPr>
          <a:xfrm flipH="1" flipV="1">
            <a:off x="3372498" y="5956814"/>
            <a:ext cx="497536" cy="202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5989886" y="5338458"/>
            <a:ext cx="2628225" cy="125248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300460" fontAlgn="base" hangingPunct="1">
              <a:spcBef>
                <a:spcPct val="0"/>
              </a:spcBef>
              <a:spcAft>
                <a:spcPct val="0"/>
              </a:spcAft>
            </a:pPr>
            <a:r>
              <a:rPr lang="de-DE" sz="1991" b="0" kern="1200" dirty="0">
                <a:solidFill>
                  <a:srgbClr val="262626"/>
                </a:solidFill>
                <a:latin typeface="Arial" panose="020B0604020202020204"/>
              </a:rPr>
              <a:t>Die Einfluss-Adressaten widersetzen sich dem Einflussversuch</a:t>
            </a:r>
          </a:p>
        </p:txBody>
      </p:sp>
      <p:cxnSp>
        <p:nvCxnSpPr>
          <p:cNvPr id="16" name="Gerade Verbindung mit Pfeil 15"/>
          <p:cNvCxnSpPr>
            <a:stCxn id="13" idx="3"/>
            <a:endCxn id="15" idx="1"/>
          </p:cNvCxnSpPr>
          <p:nvPr/>
        </p:nvCxnSpPr>
        <p:spPr>
          <a:xfrm>
            <a:off x="5492349" y="5958840"/>
            <a:ext cx="497536" cy="5858"/>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Geschweifte Klammer rechts 16"/>
          <p:cNvSpPr/>
          <p:nvPr/>
        </p:nvSpPr>
        <p:spPr>
          <a:xfrm>
            <a:off x="10623663" y="2094204"/>
            <a:ext cx="386079" cy="2712027"/>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defTabSz="1300460" fontAlgn="base" hangingPunct="1">
              <a:spcBef>
                <a:spcPct val="0"/>
              </a:spcBef>
              <a:spcAft>
                <a:spcPct val="0"/>
              </a:spcAft>
            </a:pPr>
            <a:endParaRPr lang="de-DE" sz="3413" b="0" kern="1200">
              <a:solidFill>
                <a:srgbClr val="262626"/>
              </a:solidFill>
              <a:latin typeface="Arial" panose="020B0604020202020204"/>
            </a:endParaRPr>
          </a:p>
        </p:txBody>
      </p:sp>
      <p:sp>
        <p:nvSpPr>
          <p:cNvPr id="18" name="Geschweifte Klammer rechts 17"/>
          <p:cNvSpPr/>
          <p:nvPr/>
        </p:nvSpPr>
        <p:spPr>
          <a:xfrm>
            <a:off x="10630234" y="5145755"/>
            <a:ext cx="386079" cy="3073263"/>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defTabSz="1300460" fontAlgn="base" hangingPunct="1">
              <a:spcBef>
                <a:spcPct val="0"/>
              </a:spcBef>
              <a:spcAft>
                <a:spcPct val="0"/>
              </a:spcAft>
            </a:pPr>
            <a:endParaRPr lang="de-DE" sz="3413" b="0" kern="1200">
              <a:solidFill>
                <a:srgbClr val="262626"/>
              </a:solidFill>
              <a:latin typeface="Arial" panose="020B0604020202020204"/>
            </a:endParaRPr>
          </a:p>
        </p:txBody>
      </p:sp>
      <p:sp>
        <p:nvSpPr>
          <p:cNvPr id="19" name="Textfeld 18"/>
          <p:cNvSpPr txBox="1"/>
          <p:nvPr/>
        </p:nvSpPr>
        <p:spPr>
          <a:xfrm rot="16200000">
            <a:off x="10482096" y="3236221"/>
            <a:ext cx="1787669" cy="442557"/>
          </a:xfrm>
          <a:prstGeom prst="rect">
            <a:avLst/>
          </a:prstGeom>
          <a:noFill/>
        </p:spPr>
        <p:txBody>
          <a:bodyPr wrap="none" rtlCol="0">
            <a:spAutoFit/>
          </a:bodyPr>
          <a:lstStyle/>
          <a:p>
            <a:pPr algn="l" defTabSz="1300460" fontAlgn="base" hangingPunct="1">
              <a:spcBef>
                <a:spcPct val="0"/>
              </a:spcBef>
              <a:spcAft>
                <a:spcPct val="0"/>
              </a:spcAft>
            </a:pPr>
            <a:r>
              <a:rPr lang="de-DE" sz="2276" b="0" kern="1200" dirty="0">
                <a:solidFill>
                  <a:srgbClr val="262626"/>
                </a:solidFill>
                <a:latin typeface="Arial" charset="0"/>
                <a:ea typeface="+mn-ea"/>
                <a:cs typeface="+mn-cs"/>
              </a:rPr>
              <a:t>Beeinflusser</a:t>
            </a:r>
          </a:p>
        </p:txBody>
      </p:sp>
      <p:sp>
        <p:nvSpPr>
          <p:cNvPr id="20" name="Textfeld 19"/>
          <p:cNvSpPr txBox="1"/>
          <p:nvPr/>
        </p:nvSpPr>
        <p:spPr>
          <a:xfrm rot="16200000">
            <a:off x="10059067" y="6471669"/>
            <a:ext cx="2646878" cy="442557"/>
          </a:xfrm>
          <a:prstGeom prst="rect">
            <a:avLst/>
          </a:prstGeom>
          <a:noFill/>
        </p:spPr>
        <p:txBody>
          <a:bodyPr wrap="none" rtlCol="0">
            <a:spAutoFit/>
          </a:bodyPr>
          <a:lstStyle/>
          <a:p>
            <a:pPr algn="l" defTabSz="1300460" fontAlgn="base" hangingPunct="1">
              <a:spcBef>
                <a:spcPct val="0"/>
              </a:spcBef>
              <a:spcAft>
                <a:spcPct val="0"/>
              </a:spcAft>
            </a:pPr>
            <a:r>
              <a:rPr lang="de-DE" sz="2276" b="0" kern="1200" dirty="0">
                <a:solidFill>
                  <a:srgbClr val="262626"/>
                </a:solidFill>
                <a:latin typeface="Arial" charset="0"/>
                <a:ea typeface="+mn-ea"/>
                <a:cs typeface="+mn-cs"/>
              </a:rPr>
              <a:t>Einflussadressaten</a:t>
            </a:r>
          </a:p>
        </p:txBody>
      </p:sp>
      <p:cxnSp>
        <p:nvCxnSpPr>
          <p:cNvPr id="25" name="Gerade Verbindung mit Pfeil 24"/>
          <p:cNvCxnSpPr>
            <a:stCxn id="12" idx="0"/>
            <a:endCxn id="13" idx="2"/>
          </p:cNvCxnSpPr>
          <p:nvPr/>
        </p:nvCxnSpPr>
        <p:spPr>
          <a:xfrm flipH="1" flipV="1">
            <a:off x="4681192" y="6590939"/>
            <a:ext cx="5575" cy="37215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9" idx="2"/>
            <a:endCxn id="13" idx="0"/>
          </p:cNvCxnSpPr>
          <p:nvPr/>
        </p:nvCxnSpPr>
        <p:spPr>
          <a:xfrm flipH="1">
            <a:off x="4681192" y="4953923"/>
            <a:ext cx="5575" cy="372818"/>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stCxn id="8" idx="2"/>
            <a:endCxn id="9" idx="0"/>
          </p:cNvCxnSpPr>
          <p:nvPr/>
        </p:nvCxnSpPr>
        <p:spPr>
          <a:xfrm>
            <a:off x="4686767" y="3042437"/>
            <a:ext cx="0" cy="1418468"/>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winkelte Verbindung 39"/>
          <p:cNvCxnSpPr>
            <a:stCxn id="12" idx="3"/>
            <a:endCxn id="10" idx="2"/>
          </p:cNvCxnSpPr>
          <p:nvPr/>
        </p:nvCxnSpPr>
        <p:spPr>
          <a:xfrm flipV="1">
            <a:off x="5882157" y="4566232"/>
            <a:ext cx="2846820" cy="3015214"/>
          </a:xfrm>
          <a:prstGeom prst="bentConnector2">
            <a:avLst/>
          </a:prstGeom>
          <a:ln w="19050">
            <a:solidFill>
              <a:schemeClr val="tx2"/>
            </a:solidFill>
            <a:prstDash val="dash"/>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Gewinkelte Verbindung 43"/>
          <p:cNvCxnSpPr>
            <a:stCxn id="10" idx="2"/>
            <a:endCxn id="9" idx="3"/>
          </p:cNvCxnSpPr>
          <p:nvPr/>
        </p:nvCxnSpPr>
        <p:spPr>
          <a:xfrm rot="5400000">
            <a:off x="7234977" y="3213413"/>
            <a:ext cx="141183" cy="2846820"/>
          </a:xfrm>
          <a:prstGeom prst="bentConnector2">
            <a:avLst/>
          </a:prstGeom>
          <a:ln w="19050">
            <a:solidFill>
              <a:schemeClr val="tx2"/>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25515" y="8809625"/>
            <a:ext cx="5508239" cy="311175"/>
          </a:xfrm>
          <a:prstGeom prst="rect">
            <a:avLst/>
          </a:prstGeom>
          <a:noFill/>
        </p:spPr>
        <p:txBody>
          <a:bodyPr wrap="none" rtlCol="0">
            <a:spAutoFit/>
          </a:bodyPr>
          <a:lstStyle/>
          <a:p>
            <a:pPr algn="l" defTabSz="1300460" fontAlgn="base" hangingPunct="1">
              <a:spcBef>
                <a:spcPct val="0"/>
              </a:spcBef>
              <a:spcAft>
                <a:spcPct val="0"/>
              </a:spcAft>
            </a:pPr>
            <a:r>
              <a:rPr lang="de-DE" sz="1422" b="0" kern="1200" dirty="0">
                <a:solidFill>
                  <a:srgbClr val="262626"/>
                </a:solidFill>
                <a:latin typeface="Arial" charset="0"/>
                <a:ea typeface="+mn-ea"/>
                <a:cs typeface="+mn-cs"/>
              </a:rPr>
              <a:t>Eigene Darstellung nach: Schreyögg, G. / Koch, J. (2010), S. 266.</a:t>
            </a:r>
          </a:p>
        </p:txBody>
      </p:sp>
    </p:spTree>
    <p:extLst>
      <p:ext uri="{BB962C8B-B14F-4D97-AF65-F5344CB8AC3E}">
        <p14:creationId xmlns:p14="http://schemas.microsoft.com/office/powerpoint/2010/main" val="4074166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40</a:t>
            </a:fld>
            <a:endParaRPr lang="de-DE" b="0" kern="1200" dirty="0">
              <a:solidFill>
                <a:srgbClr val="717D87"/>
              </a:solidFill>
              <a:latin typeface="Arial" charset="0"/>
              <a:ea typeface="+mn-ea"/>
              <a:cs typeface="+mn-cs"/>
            </a:endParaRPr>
          </a:p>
        </p:txBody>
      </p:sp>
      <p:sp>
        <p:nvSpPr>
          <p:cNvPr id="10"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1" name="Datumsplatzhalter 3"/>
          <p:cNvSpPr>
            <a:spLocks noGrp="1"/>
          </p:cNvSpPr>
          <p:nvPr>
            <p:ph type="dt" sz="half" idx="12"/>
          </p:nvPr>
        </p:nvSpPr>
        <p:spPr>
          <a:ln/>
        </p:spPr>
        <p:txBody>
          <a:bodyPr/>
          <a:lstStyle/>
          <a:p>
            <a:pPr algn="l" defTabSz="1300460" fontAlgn="base" hangingPunct="1">
              <a:spcBef>
                <a:spcPct val="0"/>
              </a:spcBef>
              <a:spcAft>
                <a:spcPct val="0"/>
              </a:spcAft>
            </a:pPr>
            <a:fld id="{8AB61E86-DCA8-49E6-A6CD-DA796BA9BF4E}" type="datetime1">
              <a:rPr lang="de-DE" b="0" kern="1200">
                <a:solidFill>
                  <a:srgbClr val="717D87"/>
                </a:solidFill>
                <a:latin typeface="Arial" charset="0"/>
                <a:ea typeface="+mn-ea"/>
                <a:cs typeface="+mn-cs"/>
              </a:rPr>
              <a:pPr algn="l" defTabSz="1300460" fontAlgn="base" hangingPunct="1">
                <a:spcBef>
                  <a:spcPct val="0"/>
                </a:spcBef>
                <a:spcAft>
                  <a:spcPct val="0"/>
                </a:spcAft>
              </a:pPr>
              <a:t>17.06.2022</a:t>
            </a:fld>
            <a:endParaRPr lang="de-DE" b="0" kern="1200" dirty="0">
              <a:solidFill>
                <a:srgbClr val="717D87"/>
              </a:solidFill>
              <a:latin typeface="Arial" charset="0"/>
              <a:ea typeface="+mn-ea"/>
              <a:cs typeface="+mn-cs"/>
            </a:endParaRPr>
          </a:p>
        </p:txBody>
      </p:sp>
      <p:sp>
        <p:nvSpPr>
          <p:cNvPr id="6" name="Inhaltsplatzhalter 5"/>
          <p:cNvSpPr>
            <a:spLocks noGrp="1"/>
          </p:cNvSpPr>
          <p:nvPr>
            <p:ph idx="1"/>
          </p:nvPr>
        </p:nvSpPr>
        <p:spPr/>
        <p:txBody>
          <a:bodyPr/>
          <a:lstStyle/>
          <a:p>
            <a:pPr lvl="1" algn="l" eaLnBrk="0" hangingPunct="0"/>
            <a:r>
              <a:rPr lang="de-DE" altLang="de-DE" b="1" dirty="0">
                <a:solidFill>
                  <a:schemeClr val="accent1"/>
                </a:solidFill>
              </a:rPr>
              <a:t>Das </a:t>
            </a:r>
            <a:r>
              <a:rPr lang="de-DE" altLang="de-DE" b="1">
                <a:solidFill>
                  <a:schemeClr val="accent1"/>
                </a:solidFill>
              </a:rPr>
              <a:t>270° / 360° Feedback</a:t>
            </a:r>
            <a:endParaRPr lang="de-DE" altLang="de-DE" b="1" dirty="0">
              <a:solidFill>
                <a:schemeClr val="accent1"/>
              </a:solidFill>
            </a:endParaRPr>
          </a:p>
          <a:p>
            <a:pPr marL="406394" lvl="1" indent="-406394" algn="l" eaLnBrk="0" hangingPunct="0">
              <a:lnSpc>
                <a:spcPct val="114000"/>
              </a:lnSpc>
              <a:buSzPct val="100000"/>
              <a:buFont typeface="Wingdings" panose="05000000000000000000" pitchFamily="2" charset="2"/>
              <a:buChar char="§"/>
            </a:pPr>
            <a:r>
              <a:rPr lang="de-DE" altLang="de-DE" dirty="0"/>
              <a:t>liefert eine umfassende, am realen Verhalten </a:t>
            </a:r>
            <a:r>
              <a:rPr lang="de-DE" altLang="de-DE"/>
              <a:t>orientierte Beschreibung</a:t>
            </a:r>
            <a:r>
              <a:rPr lang="de-DE" altLang="de-DE" dirty="0"/>
              <a:t/>
            </a:r>
            <a:br>
              <a:rPr lang="de-DE" altLang="de-DE" dirty="0"/>
            </a:br>
            <a:r>
              <a:rPr lang="de-DE" altLang="de-DE" dirty="0"/>
              <a:t>von Stärken und Schwächen der Führungskräfte aus unterschiedlichen Perspektiven</a:t>
            </a:r>
          </a:p>
          <a:p>
            <a:pPr marL="406394" lvl="1" indent="-406394" algn="l" eaLnBrk="0" hangingPunct="0">
              <a:lnSpc>
                <a:spcPct val="114000"/>
              </a:lnSpc>
              <a:buSzPct val="100000"/>
              <a:buFont typeface="Wingdings" panose="05000000000000000000" pitchFamily="2" charset="2"/>
              <a:buChar char="§"/>
            </a:pPr>
            <a:r>
              <a:rPr lang="de-DE" altLang="de-DE" dirty="0"/>
              <a:t>erfasst relevante Situationen und sozialen Beziehungen im beruflichen Kontext und thematisiert sie mit ihren Unterschieden </a:t>
            </a:r>
            <a:r>
              <a:rPr lang="de-DE" altLang="de-DE"/>
              <a:t>und Widersprüchen</a:t>
            </a:r>
            <a:endParaRPr lang="de-DE" altLang="de-DE" dirty="0"/>
          </a:p>
          <a:p>
            <a:pPr marL="406394" lvl="1" indent="-406394" algn="l" eaLnBrk="0" hangingPunct="0">
              <a:lnSpc>
                <a:spcPct val="114000"/>
              </a:lnSpc>
              <a:buSzPct val="100000"/>
              <a:buFont typeface="Wingdings" panose="05000000000000000000" pitchFamily="2" charset="2"/>
              <a:buChar char="§"/>
            </a:pPr>
            <a:r>
              <a:rPr lang="de-DE" altLang="de-DE" dirty="0"/>
              <a:t>besitzt hohe inhaltliche Güte (Validität), da es direkt am Verhalten ansetzt und nicht auf theoretische Dispositionen abstrahiert („psychologisiert“)</a:t>
            </a:r>
          </a:p>
          <a:p>
            <a:pPr marL="406394" lvl="1" indent="-406394" algn="l" eaLnBrk="0" hangingPunct="0">
              <a:lnSpc>
                <a:spcPct val="114000"/>
              </a:lnSpc>
              <a:buSzPct val="100000"/>
              <a:buFont typeface="Wingdings" panose="05000000000000000000" pitchFamily="2" charset="2"/>
              <a:buChar char="§"/>
            </a:pPr>
            <a:r>
              <a:rPr lang="de-DE" altLang="de-DE" dirty="0"/>
              <a:t>hat eine hohe Akzeptanz durch seine Erfahrungsnähe, seine hohe methodische Transparenz und die Dialog-Möglichkeit</a:t>
            </a:r>
            <a:br>
              <a:rPr lang="de-DE" altLang="de-DE" dirty="0"/>
            </a:br>
            <a:r>
              <a:rPr lang="de-DE" altLang="de-DE" dirty="0"/>
              <a:t>besitzt eine hohe Kompatibilität zu anderen Verfahren zur Erarbeitung persönlicher Entwicklungspläne</a:t>
            </a:r>
          </a:p>
          <a:p>
            <a:pPr lvl="1" algn="l"/>
            <a:endParaRPr lang="de-DE" dirty="0"/>
          </a:p>
        </p:txBody>
      </p:sp>
      <p:sp>
        <p:nvSpPr>
          <p:cNvPr id="5" name="Titel 4"/>
          <p:cNvSpPr>
            <a:spLocks noGrp="1"/>
          </p:cNvSpPr>
          <p:nvPr>
            <p:ph type="title"/>
          </p:nvPr>
        </p:nvSpPr>
        <p:spPr/>
        <p:txBody>
          <a:bodyPr/>
          <a:lstStyle/>
          <a:p>
            <a:r>
              <a:rPr lang="de-DE" dirty="0"/>
              <a:t>Kommunikation: 360-Grad-Feedback</a:t>
            </a:r>
          </a:p>
        </p:txBody>
      </p:sp>
      <p:sp>
        <p:nvSpPr>
          <p:cNvPr id="7" name="Textplatzhalter 6"/>
          <p:cNvSpPr>
            <a:spLocks noGrp="1"/>
          </p:cNvSpPr>
          <p:nvPr>
            <p:ph type="body" sz="quarter" idx="13"/>
          </p:nvPr>
        </p:nvSpPr>
        <p:spPr/>
        <p:txBody>
          <a:bodyPr/>
          <a:lstStyle/>
          <a:p>
            <a:r>
              <a:rPr lang="de-DE" dirty="0"/>
              <a:t>Methodik</a:t>
            </a:r>
          </a:p>
          <a:p>
            <a:endParaRPr lang="de-DE" dirty="0"/>
          </a:p>
        </p:txBody>
      </p:sp>
    </p:spTree>
    <p:extLst>
      <p:ext uri="{BB962C8B-B14F-4D97-AF65-F5344CB8AC3E}">
        <p14:creationId xmlns:p14="http://schemas.microsoft.com/office/powerpoint/2010/main" val="231706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5444E37D-509B-4DF2-B448-D1029D4BDD5C}" type="slidenum">
              <a:rPr lang="en-US" b="0" kern="1200">
                <a:solidFill>
                  <a:srgbClr val="717D87"/>
                </a:solidFill>
                <a:latin typeface="Arial" charset="0"/>
                <a:ea typeface="+mn-ea"/>
                <a:cs typeface="+mn-cs"/>
              </a:rPr>
              <a:pPr defTabSz="1300460" fontAlgn="base" hangingPunct="1">
                <a:spcBef>
                  <a:spcPct val="0"/>
                </a:spcBef>
                <a:spcAft>
                  <a:spcPct val="0"/>
                </a:spcAft>
                <a:defRPr/>
              </a:pPr>
              <a:t>41</a:t>
            </a:fld>
            <a:endParaRPr lang="en-US" b="0" kern="1200">
              <a:solidFill>
                <a:srgbClr val="717D87"/>
              </a:solidFill>
              <a:latin typeface="Arial" charset="0"/>
              <a:ea typeface="+mn-ea"/>
              <a:cs typeface="+mn-cs"/>
            </a:endParaRPr>
          </a:p>
        </p:txBody>
      </p:sp>
      <p:sp>
        <p:nvSpPr>
          <p:cNvPr id="5" name="Fußzeilenplatzhalter 4"/>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endParaRPr lang="en-US" b="0" kern="1200" dirty="0">
              <a:solidFill>
                <a:srgbClr val="717D87"/>
              </a:solidFill>
              <a:latin typeface="Arial" charset="0"/>
              <a:ea typeface="+mn-ea"/>
              <a:cs typeface="+mn-cs"/>
            </a:endParaRPr>
          </a:p>
        </p:txBody>
      </p:sp>
      <p:sp>
        <p:nvSpPr>
          <p:cNvPr id="6" name="Datumsplatzhalter 5"/>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67171B2E-8961-421E-92E7-288F1A7BE6AA}"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en-US" b="0" kern="1200">
              <a:solidFill>
                <a:srgbClr val="717D87"/>
              </a:solidFill>
              <a:latin typeface="Arial" charset="0"/>
              <a:ea typeface="+mn-ea"/>
              <a:cs typeface="+mn-cs"/>
            </a:endParaRPr>
          </a:p>
        </p:txBody>
      </p:sp>
      <p:sp>
        <p:nvSpPr>
          <p:cNvPr id="7" name="Inhaltsplatzhalter 6"/>
          <p:cNvSpPr>
            <a:spLocks noGrp="1"/>
          </p:cNvSpPr>
          <p:nvPr>
            <p:ph idx="1"/>
          </p:nvPr>
        </p:nvSpPr>
        <p:spPr/>
        <p:txBody>
          <a:bodyPr/>
          <a:lstStyle/>
          <a:p>
            <a:pPr lvl="1" algn="l">
              <a:defRPr/>
            </a:pPr>
            <a:endParaRPr lang="de-DE" sz="1991" dirty="0"/>
          </a:p>
          <a:p>
            <a:pPr lvl="1" algn="l">
              <a:defRPr/>
            </a:pPr>
            <a:endParaRPr lang="de-DE" sz="1991" dirty="0"/>
          </a:p>
          <a:p>
            <a:pPr lvl="1" algn="l">
              <a:defRPr/>
            </a:pPr>
            <a:endParaRPr lang="de-DE" sz="1991" dirty="0"/>
          </a:p>
          <a:p>
            <a:pPr lvl="1" algn="l">
              <a:defRPr/>
            </a:pPr>
            <a:endParaRPr lang="de-DE" sz="1991" dirty="0"/>
          </a:p>
          <a:p>
            <a:pPr lvl="1" algn="l">
              <a:defRPr/>
            </a:pPr>
            <a:endParaRPr lang="de-DE" sz="1991" dirty="0"/>
          </a:p>
          <a:p>
            <a:pPr lvl="1" algn="l">
              <a:defRPr/>
            </a:pPr>
            <a:endParaRPr lang="de-DE" sz="1991" dirty="0"/>
          </a:p>
          <a:p>
            <a:pPr lvl="1" algn="l">
              <a:defRPr/>
            </a:pPr>
            <a:endParaRPr lang="de-DE" sz="1991" dirty="0"/>
          </a:p>
          <a:p>
            <a:pPr lvl="1" algn="l">
              <a:defRPr/>
            </a:pPr>
            <a:endParaRPr lang="de-DE" sz="1991" dirty="0"/>
          </a:p>
          <a:p>
            <a:pPr lvl="1" algn="l">
              <a:defRPr/>
            </a:pPr>
            <a:endParaRPr lang="de-DE" sz="1991" dirty="0"/>
          </a:p>
          <a:p>
            <a:pPr lvl="1" algn="l">
              <a:defRPr/>
            </a:pPr>
            <a:endParaRPr lang="de-DE" sz="1991" dirty="0"/>
          </a:p>
          <a:p>
            <a:pPr lvl="1" algn="l">
              <a:defRPr/>
            </a:pPr>
            <a:r>
              <a:rPr lang="de-DE" sz="2276" dirty="0"/>
              <a:t>Ziel ist, in einer Gruppendynamik den gemeinsamen Handlungsspielraum transparenter zu gestalten. Das Feld der </a:t>
            </a:r>
            <a:r>
              <a:rPr lang="de-DE" sz="2276" i="1" dirty="0"/>
              <a:t>öffentlichen Person </a:t>
            </a:r>
            <a:r>
              <a:rPr lang="de-DE" sz="2276" dirty="0"/>
              <a:t>soll dabei immer größer und die drei anderen Felder immer kleiner werden. Dies kann auf zwei sich ergänzenden Wegen erreicht werden:</a:t>
            </a:r>
          </a:p>
          <a:p>
            <a:pPr marL="406394" lvl="1" indent="-406394" algn="l">
              <a:buFont typeface="Wingdings" pitchFamily="2" charset="2"/>
              <a:buChar char="§"/>
              <a:defRPr/>
            </a:pPr>
            <a:r>
              <a:rPr lang="de-DE" sz="2276" dirty="0"/>
              <a:t>Sich preisgeben - Mitteilen persönlicher Geheimnisse (verringert den Aufwand für die Geheimhaltung und vergrößert so Freiheit und Handlungsspielraum)</a:t>
            </a:r>
          </a:p>
          <a:p>
            <a:pPr marL="406394" lvl="1" indent="-406394" algn="l">
              <a:buFont typeface="Wingdings" pitchFamily="2" charset="2"/>
              <a:buChar char="§"/>
              <a:defRPr/>
            </a:pPr>
            <a:r>
              <a:rPr lang="de-DE" sz="2276" dirty="0"/>
              <a:t>Beobachtungen mitteilen – Mitteilen von Beobachtungen über blinde Flecken direkt an den Betroffenen </a:t>
            </a:r>
            <a:r>
              <a:rPr lang="de-DE" sz="2276" dirty="0">
                <a:sym typeface="Wingdings" panose="05000000000000000000" pitchFamily="2" charset="2"/>
              </a:rPr>
              <a:t> FEEDBACK (Betroffener gewinnt Erkenntnisse über sich selbst und kann so seinen Handlungsspielraum bewusster gestalten)</a:t>
            </a:r>
            <a:endParaRPr lang="de-DE" sz="2276" dirty="0"/>
          </a:p>
        </p:txBody>
      </p:sp>
      <p:sp>
        <p:nvSpPr>
          <p:cNvPr id="438273" name="Titel 8"/>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360-Grad-Feedback</a:t>
            </a:r>
          </a:p>
        </p:txBody>
      </p:sp>
      <p:sp>
        <p:nvSpPr>
          <p:cNvPr id="438275" name="Textplatzhalter 10"/>
          <p:cNvSpPr>
            <a:spLocks noGrp="1"/>
          </p:cNvSpPr>
          <p:nvPr>
            <p:ph type="body" sz="quarter" idx="13"/>
          </p:nvPr>
        </p:nvSpPr>
        <p:spPr/>
        <p:txBody>
          <a:bodyPr/>
          <a:lstStyle/>
          <a:p>
            <a:r>
              <a:rPr lang="de-DE" dirty="0"/>
              <a:t>Theoretische Grundlage: </a:t>
            </a:r>
            <a:r>
              <a:rPr lang="de-DE" dirty="0" err="1"/>
              <a:t>Johari</a:t>
            </a:r>
            <a:r>
              <a:rPr lang="de-DE" dirty="0"/>
              <a:t>-Fenster</a:t>
            </a:r>
          </a:p>
        </p:txBody>
      </p:sp>
      <p:graphicFrame>
        <p:nvGraphicFramePr>
          <p:cNvPr id="13" name="Inhaltsplatzhalter 11"/>
          <p:cNvGraphicFramePr>
            <a:graphicFrameLocks/>
          </p:cNvGraphicFramePr>
          <p:nvPr/>
        </p:nvGraphicFramePr>
        <p:xfrm>
          <a:off x="36198" y="1527012"/>
          <a:ext cx="11826036" cy="3947541"/>
        </p:xfrm>
        <a:graphic>
          <a:graphicData uri="http://schemas.openxmlformats.org/drawingml/2006/table">
            <a:tbl>
              <a:tblPr firstRow="1" bandRow="1">
                <a:tableStyleId>{5C22544A-7EE6-4342-B048-85BDC9FD1C3A}</a:tableStyleId>
              </a:tblPr>
              <a:tblGrid>
                <a:gridCol w="3092962">
                  <a:extLst>
                    <a:ext uri="{9D8B030D-6E8A-4147-A177-3AD203B41FA5}">
                      <a16:colId xmlns:a16="http://schemas.microsoft.com/office/drawing/2014/main" xmlns="" val="20000"/>
                    </a:ext>
                  </a:extLst>
                </a:gridCol>
                <a:gridCol w="4366537">
                  <a:extLst>
                    <a:ext uri="{9D8B030D-6E8A-4147-A177-3AD203B41FA5}">
                      <a16:colId xmlns:a16="http://schemas.microsoft.com/office/drawing/2014/main" xmlns="" val="20001"/>
                    </a:ext>
                  </a:extLst>
                </a:gridCol>
                <a:gridCol w="4366537">
                  <a:extLst>
                    <a:ext uri="{9D8B030D-6E8A-4147-A177-3AD203B41FA5}">
                      <a16:colId xmlns:a16="http://schemas.microsoft.com/office/drawing/2014/main" xmlns="" val="20002"/>
                    </a:ext>
                  </a:extLst>
                </a:gridCol>
              </a:tblGrid>
              <a:tr h="390144">
                <a:tc>
                  <a:txBody>
                    <a:bodyPr/>
                    <a:lstStyle/>
                    <a:p>
                      <a:endParaRPr lang="de-DE" sz="1700" dirty="0">
                        <a:solidFill>
                          <a:schemeClr val="tx1"/>
                        </a:solidFill>
                      </a:endParaRPr>
                    </a:p>
                  </a:txBody>
                  <a:tcPr marL="130048" marR="130048" marT="65024" marB="6502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de-DE" sz="1700" dirty="0">
                          <a:solidFill>
                            <a:schemeClr val="tx1"/>
                          </a:solidFill>
                        </a:rPr>
                        <a:t>Mir bekannt</a:t>
                      </a: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de-DE" sz="1700" dirty="0">
                          <a:solidFill>
                            <a:schemeClr val="tx1"/>
                          </a:solidFill>
                        </a:rPr>
                        <a:t>Mir unbekannt</a:t>
                      </a: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950720">
                <a:tc>
                  <a:txBody>
                    <a:bodyPr/>
                    <a:lstStyle/>
                    <a:p>
                      <a:r>
                        <a:rPr lang="de-DE" sz="1700" b="1" dirty="0">
                          <a:solidFill>
                            <a:schemeClr val="tx1"/>
                          </a:solidFill>
                        </a:rPr>
                        <a:t>Anderen bekannt</a:t>
                      </a:r>
                    </a:p>
                  </a:txBody>
                  <a:tcPr marL="130048" marR="130048" marT="65024" marB="6502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Clr>
                          <a:schemeClr val="bg1"/>
                        </a:buClr>
                        <a:buFont typeface="Wingdings" panose="05000000000000000000" pitchFamily="2" charset="2"/>
                        <a:buNone/>
                      </a:pPr>
                      <a:r>
                        <a:rPr lang="de-DE" sz="1700" b="1" dirty="0">
                          <a:solidFill>
                            <a:schemeClr val="bg1"/>
                          </a:solidFill>
                        </a:rPr>
                        <a:t>Öffentliche Person</a:t>
                      </a:r>
                    </a:p>
                    <a:p>
                      <a:pPr marL="0" indent="0">
                        <a:buClr>
                          <a:schemeClr val="bg1"/>
                        </a:buClr>
                        <a:buFont typeface="Wingdings" panose="05000000000000000000" pitchFamily="2" charset="2"/>
                        <a:buNone/>
                      </a:pPr>
                      <a:endParaRPr lang="de-DE" sz="1700" b="1" dirty="0">
                        <a:solidFill>
                          <a:schemeClr val="bg1"/>
                        </a:solidFill>
                      </a:endParaRPr>
                    </a:p>
                    <a:p>
                      <a:pPr marL="285750" indent="-285750">
                        <a:buClr>
                          <a:schemeClr val="bg1"/>
                        </a:buClr>
                        <a:buFont typeface="Wingdings" panose="05000000000000000000" pitchFamily="2" charset="2"/>
                        <a:buChar char="§"/>
                      </a:pPr>
                      <a:r>
                        <a:rPr lang="de-DE" sz="1700" dirty="0">
                          <a:solidFill>
                            <a:schemeClr val="bg1"/>
                          </a:solidFill>
                        </a:rPr>
                        <a:t>Im</a:t>
                      </a:r>
                      <a:r>
                        <a:rPr lang="de-DE" sz="1700" baseline="0" dirty="0">
                          <a:solidFill>
                            <a:schemeClr val="bg1"/>
                          </a:solidFill>
                        </a:rPr>
                        <a:t> Vergleich mit den anderen Teilen meist eher klein</a:t>
                      </a:r>
                    </a:p>
                    <a:p>
                      <a:pPr marL="285750" indent="-285750">
                        <a:buClr>
                          <a:schemeClr val="bg1"/>
                        </a:buClr>
                        <a:buFont typeface="Wingdings" panose="05000000000000000000" pitchFamily="2" charset="2"/>
                        <a:buChar char="§"/>
                      </a:pPr>
                      <a:r>
                        <a:rPr lang="de-DE" sz="1700" baseline="0" dirty="0">
                          <a:solidFill>
                            <a:schemeClr val="bg1"/>
                          </a:solidFill>
                        </a:rPr>
                        <a:t>Hierzu zählen auch innere Merkmale (z. B. Wut, Ängste, etc.) soweit diese nach außen sichtbar werden</a:t>
                      </a: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de-DE" sz="1700" b="1" dirty="0"/>
                        <a:t>Blinder Fleck</a:t>
                      </a:r>
                    </a:p>
                    <a:p>
                      <a:endParaRPr lang="de-DE" sz="1700" b="1" dirty="0"/>
                    </a:p>
                    <a:p>
                      <a:pPr marL="171450" indent="-171450">
                        <a:buFont typeface="Wingdings" panose="05000000000000000000" pitchFamily="2" charset="2"/>
                        <a:buChar char="§"/>
                      </a:pPr>
                      <a:r>
                        <a:rPr lang="de-DE" sz="1700" dirty="0"/>
                        <a:t>Gegenstand</a:t>
                      </a:r>
                      <a:r>
                        <a:rPr lang="de-DE" sz="1700" baseline="0" dirty="0"/>
                        <a:t> von Feedback</a:t>
                      </a:r>
                      <a:endParaRPr lang="de-DE" sz="1700" dirty="0"/>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01"/>
                  </a:ext>
                </a:extLst>
              </a:tr>
              <a:tr h="1606677">
                <a:tc>
                  <a:txBody>
                    <a:bodyPr/>
                    <a:lstStyle/>
                    <a:p>
                      <a:r>
                        <a:rPr lang="de-DE" sz="1700" b="1" dirty="0">
                          <a:solidFill>
                            <a:schemeClr val="tx1"/>
                          </a:solidFill>
                        </a:rPr>
                        <a:t>Anderen unbekannt</a:t>
                      </a:r>
                    </a:p>
                  </a:txBody>
                  <a:tcPr marL="130048" marR="130048" marT="65024" marB="6502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700" b="1" dirty="0">
                          <a:solidFill>
                            <a:schemeClr val="bg1"/>
                          </a:solidFill>
                        </a:rPr>
                        <a:t>Mein Geheimnis</a:t>
                      </a:r>
                    </a:p>
                    <a:p>
                      <a:pPr marL="0" indent="0">
                        <a:buClr>
                          <a:schemeClr val="tx1"/>
                        </a:buClr>
                        <a:buFont typeface="Wingdings" panose="05000000000000000000" pitchFamily="2" charset="2"/>
                        <a:buNone/>
                      </a:pPr>
                      <a:endParaRPr lang="de-DE" sz="1700" dirty="0"/>
                    </a:p>
                    <a:p>
                      <a:pPr marL="285750" indent="-285750" algn="l" defTabSz="914400" rtl="0" eaLnBrk="1" latinLnBrk="0" hangingPunct="1">
                        <a:buClr>
                          <a:schemeClr val="bg1"/>
                        </a:buClr>
                        <a:buFont typeface="Wingdings" panose="05000000000000000000" pitchFamily="2" charset="2"/>
                        <a:buChar char="§"/>
                      </a:pPr>
                      <a:r>
                        <a:rPr lang="de-DE" sz="1700" kern="1200" dirty="0">
                          <a:solidFill>
                            <a:schemeClr val="bg1"/>
                          </a:solidFill>
                          <a:latin typeface="+mn-lt"/>
                          <a:ea typeface="+mn-ea"/>
                          <a:cs typeface="+mn-cs"/>
                        </a:rPr>
                        <a:t>Anderen nicht zugänglich oder aktiv verborgen</a:t>
                      </a: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71450" indent="-171450">
                        <a:buFont typeface="Wingdings" panose="05000000000000000000" pitchFamily="2" charset="2"/>
                        <a:buChar char="§"/>
                      </a:pPr>
                      <a:r>
                        <a:rPr lang="de-DE" sz="1700" b="1" dirty="0"/>
                        <a:t>Unbekanntes</a:t>
                      </a:r>
                    </a:p>
                    <a:p>
                      <a:endParaRPr lang="de-DE" sz="1700" dirty="0"/>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70589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0" y="3104445"/>
            <a:ext cx="11812693" cy="1761067"/>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defTabSz="1300460" fontAlgn="base" hangingPunct="1">
              <a:spcBef>
                <a:spcPct val="0"/>
              </a:spcBef>
              <a:spcAft>
                <a:spcPct val="0"/>
              </a:spcAft>
              <a:defRPr/>
            </a:pPr>
            <a:endParaRPr lang="de-DE" sz="3413" b="0" kern="1200">
              <a:solidFill>
                <a:prstClr val="white"/>
              </a:solidFill>
              <a:latin typeface="Arial" panose="020B0604020202020204"/>
            </a:endParaRPr>
          </a:p>
        </p:txBody>
      </p:sp>
      <p:sp>
        <p:nvSpPr>
          <p:cNvPr id="4" name="Foliennummernplatzhalter 3"/>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0E5AA248-77EB-42DC-BCB4-8D56A8F9FE2D}" type="slidenum">
              <a:rPr lang="en-US" b="0" kern="1200">
                <a:solidFill>
                  <a:srgbClr val="717D87"/>
                </a:solidFill>
                <a:latin typeface="Arial" charset="0"/>
                <a:ea typeface="+mn-ea"/>
                <a:cs typeface="+mn-cs"/>
              </a:rPr>
              <a:pPr defTabSz="1300460" fontAlgn="base" hangingPunct="1">
                <a:spcBef>
                  <a:spcPct val="0"/>
                </a:spcBef>
                <a:spcAft>
                  <a:spcPct val="0"/>
                </a:spcAft>
                <a:defRPr/>
              </a:pPr>
              <a:t>42</a:t>
            </a:fld>
            <a:endParaRPr lang="en-US" b="0" kern="1200">
              <a:solidFill>
                <a:srgbClr val="717D87"/>
              </a:solidFill>
              <a:latin typeface="Arial" charset="0"/>
              <a:ea typeface="+mn-ea"/>
              <a:cs typeface="+mn-cs"/>
            </a:endParaRPr>
          </a:p>
        </p:txBody>
      </p:sp>
      <p:sp>
        <p:nvSpPr>
          <p:cNvPr id="5" name="Fußzeilenplatzhalter 4"/>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endParaRPr lang="en-US" b="0" kern="1200" dirty="0">
              <a:solidFill>
                <a:srgbClr val="717D87"/>
              </a:solidFill>
              <a:latin typeface="Arial" charset="0"/>
              <a:ea typeface="+mn-ea"/>
              <a:cs typeface="+mn-cs"/>
            </a:endParaRPr>
          </a:p>
        </p:txBody>
      </p:sp>
      <p:sp>
        <p:nvSpPr>
          <p:cNvPr id="6" name="Datumsplatzhalter 5"/>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2B2D924A-DBF4-4C87-B6BD-22EF49AE6966}"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en-US" b="0" kern="1200">
              <a:solidFill>
                <a:srgbClr val="717D87"/>
              </a:solidFill>
              <a:latin typeface="Arial" charset="0"/>
              <a:ea typeface="+mn-ea"/>
              <a:cs typeface="+mn-cs"/>
            </a:endParaRPr>
          </a:p>
        </p:txBody>
      </p:sp>
      <p:sp>
        <p:nvSpPr>
          <p:cNvPr id="7" name="Inhaltsplatzhalter 6"/>
          <p:cNvSpPr>
            <a:spLocks noGrp="1"/>
          </p:cNvSpPr>
          <p:nvPr>
            <p:ph idx="1"/>
          </p:nvPr>
        </p:nvSpPr>
        <p:spPr/>
        <p:txBody>
          <a:bodyPr/>
          <a:lstStyle/>
          <a:p>
            <a:pPr lvl="1" algn="l">
              <a:defRPr/>
            </a:pPr>
            <a:r>
              <a:rPr lang="de-DE" dirty="0"/>
              <a:t>Hat als </a:t>
            </a:r>
            <a:r>
              <a:rPr lang="de-DE" b="1" dirty="0"/>
              <a:t>Personalentwicklungsinstrument</a:t>
            </a:r>
            <a:r>
              <a:rPr lang="de-DE" dirty="0"/>
              <a:t> und als Teil der Unternehmenskultur in den meisten Unternehmen eine Große Bedeutung. Feedback bietet einen Ausgangspunkt für die persönliche Entwicklung.</a:t>
            </a:r>
          </a:p>
          <a:p>
            <a:pPr lvl="1" algn="l">
              <a:defRPr/>
            </a:pPr>
            <a:endParaRPr lang="de-DE" dirty="0"/>
          </a:p>
          <a:p>
            <a:pPr lvl="1" algn="l">
              <a:defRPr/>
            </a:pPr>
            <a:r>
              <a:rPr lang="de-DE" i="1" dirty="0"/>
              <a:t>„Reaktion, die jemandem anzeigt, dass ein bestimmtes Verhalten, eine Äußerung o. Ä. vom Kommunikationspartner verstanden wird [und zu einer bestimmten Verhaltensweise oder -änderung geführt hat]; Rückkoppelung, Rückmeldung“ (Duden, 2014)</a:t>
            </a:r>
            <a:br>
              <a:rPr lang="de-DE" i="1" dirty="0"/>
            </a:br>
            <a:endParaRPr lang="de-DE" i="1" dirty="0"/>
          </a:p>
          <a:p>
            <a:pPr marL="406394" lvl="1" indent="-406394" algn="l">
              <a:buSzPct val="100000"/>
              <a:buFont typeface="Wingdings" pitchFamily="2" charset="2"/>
              <a:buChar char="§"/>
              <a:defRPr/>
            </a:pPr>
            <a:r>
              <a:rPr lang="de-DE" dirty="0"/>
              <a:t>Gilt als Oberbegriff für Lob und Kritik.</a:t>
            </a:r>
          </a:p>
          <a:p>
            <a:pPr marL="406394" lvl="1" indent="-406394" algn="l">
              <a:buSzPct val="100000"/>
              <a:buFont typeface="Wingdings" pitchFamily="2" charset="2"/>
              <a:buChar char="§"/>
              <a:defRPr/>
            </a:pPr>
            <a:r>
              <a:rPr lang="de-DE" dirty="0"/>
              <a:t>Rückkopplung zwischen mindestens zwei Personen oder Systemen</a:t>
            </a:r>
          </a:p>
          <a:p>
            <a:pPr marL="406394" lvl="1" indent="-406394" algn="l">
              <a:buSzPct val="100000"/>
              <a:buFont typeface="Wingdings" pitchFamily="2" charset="2"/>
              <a:buChar char="§"/>
              <a:defRPr/>
            </a:pPr>
            <a:r>
              <a:rPr lang="de-DE" dirty="0"/>
              <a:t>Hat eine verhaltenssteuernde oder verhaltensmodulierende Wirkung (es kann das Verhalten von Personen beeinflussen)</a:t>
            </a:r>
          </a:p>
          <a:p>
            <a:pPr marL="406394" lvl="1" indent="-406394" algn="l">
              <a:buSzPct val="100000"/>
              <a:buFont typeface="Wingdings" pitchFamily="2" charset="2"/>
              <a:buChar char="§"/>
              <a:defRPr/>
            </a:pPr>
            <a:r>
              <a:rPr lang="de-DE" dirty="0"/>
              <a:t>Wird von Individuen benötigt, um selbst Bewertungsmaßstäbe für das eigene Verhalten entwickeln zu können</a:t>
            </a:r>
          </a:p>
        </p:txBody>
      </p:sp>
      <p:sp>
        <p:nvSpPr>
          <p:cNvPr id="439298"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360-Grad-Feedback</a:t>
            </a:r>
          </a:p>
        </p:txBody>
      </p:sp>
      <p:sp>
        <p:nvSpPr>
          <p:cNvPr id="439300" name="Textplatzhalter 2"/>
          <p:cNvSpPr>
            <a:spLocks noGrp="1"/>
          </p:cNvSpPr>
          <p:nvPr>
            <p:ph type="body" sz="quarter" idx="13"/>
          </p:nvPr>
        </p:nvSpPr>
        <p:spPr/>
        <p:txBody>
          <a:bodyPr/>
          <a:lstStyle/>
          <a:p>
            <a:r>
              <a:rPr lang="de-DE"/>
              <a:t>Feedback</a:t>
            </a:r>
          </a:p>
        </p:txBody>
      </p:sp>
      <p:sp>
        <p:nvSpPr>
          <p:cNvPr id="2" name="Textfeld 1"/>
          <p:cNvSpPr txBox="1"/>
          <p:nvPr/>
        </p:nvSpPr>
        <p:spPr bwMode="auto">
          <a:xfrm>
            <a:off x="36198" y="8424349"/>
            <a:ext cx="12059418" cy="701589"/>
          </a:xfrm>
          <a:prstGeom prst="rect">
            <a:avLst/>
          </a:prstGeom>
          <a:noFill/>
          <a:ln w="12700">
            <a:noFill/>
          </a:ln>
          <a:effectLst/>
        </p:spPr>
        <p:txBody>
          <a:bodyPr vert="horz" wrap="square" lIns="51200" tIns="51200" rIns="51200" bIns="51200" numCol="1" rtlCol="0" anchor="t" anchorCtr="0" compatLnSpc="1">
            <a:prstTxWarp prst="textNoShape">
              <a:avLst/>
            </a:prstTxWarp>
            <a:noAutofit/>
          </a:bodyPr>
          <a:lstStyle/>
          <a:p>
            <a:pPr algn="l" defTabSz="1300460" fontAlgn="base" hangingPunct="1">
              <a:buClr>
                <a:srgbClr val="23A092"/>
              </a:buClr>
              <a:buSzPct val="80000"/>
            </a:pPr>
            <a:r>
              <a:rPr lang="de-DE" sz="1422" b="0" dirty="0">
                <a:solidFill>
                  <a:srgbClr val="262626"/>
                </a:solidFill>
                <a:latin typeface="Arial" panose="020B0604020202020204"/>
                <a:ea typeface="+mn-ea"/>
                <a:cs typeface="+mn-cs"/>
              </a:rPr>
              <a:t>Quelle: </a:t>
            </a:r>
            <a:r>
              <a:rPr lang="de-DE" sz="1422" b="0" dirty="0" err="1">
                <a:solidFill>
                  <a:srgbClr val="262626"/>
                </a:solidFill>
                <a:latin typeface="Arial" panose="020B0604020202020204"/>
                <a:ea typeface="+mn-ea"/>
                <a:cs typeface="+mn-cs"/>
              </a:rPr>
              <a:t>Hennlein</a:t>
            </a:r>
            <a:r>
              <a:rPr lang="de-DE" sz="1422" b="0" dirty="0">
                <a:solidFill>
                  <a:srgbClr val="262626"/>
                </a:solidFill>
                <a:latin typeface="Arial" panose="020B0604020202020204"/>
                <a:ea typeface="+mn-ea"/>
                <a:cs typeface="+mn-cs"/>
              </a:rPr>
              <a:t> &amp; Jöns (2008) S. 118. und</a:t>
            </a:r>
          </a:p>
          <a:p>
            <a:pPr algn="l" defTabSz="1300460" fontAlgn="base" hangingPunct="1">
              <a:buClr>
                <a:srgbClr val="23A092"/>
              </a:buClr>
              <a:buSzPct val="80000"/>
            </a:pPr>
            <a:r>
              <a:rPr lang="de-DE" sz="1422" b="0" dirty="0">
                <a:solidFill>
                  <a:srgbClr val="262626"/>
                </a:solidFill>
                <a:latin typeface="Arial" panose="020B0604020202020204"/>
                <a:ea typeface="+mn-ea"/>
                <a:cs typeface="+mn-cs"/>
              </a:rPr>
              <a:t>Bibliographisches Institut (2013): URL: http://www.duden.de/rechtschreibung/Feedback, Abruf am 26.01.2014.</a:t>
            </a:r>
          </a:p>
        </p:txBody>
      </p:sp>
    </p:spTree>
    <p:extLst>
      <p:ext uri="{BB962C8B-B14F-4D97-AF65-F5344CB8AC3E}">
        <p14:creationId xmlns:p14="http://schemas.microsoft.com/office/powerpoint/2010/main" val="3595833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EA64BFFD-0730-4211-BF94-95698E5F1C7D}" type="slidenum">
              <a:rPr lang="en-US" b="0" kern="1200">
                <a:solidFill>
                  <a:srgbClr val="717D87"/>
                </a:solidFill>
                <a:latin typeface="Arial" charset="0"/>
                <a:ea typeface="+mn-ea"/>
                <a:cs typeface="+mn-cs"/>
              </a:rPr>
              <a:pPr defTabSz="1300460" fontAlgn="base" hangingPunct="1">
                <a:spcBef>
                  <a:spcPct val="0"/>
                </a:spcBef>
                <a:spcAft>
                  <a:spcPct val="0"/>
                </a:spcAft>
                <a:defRPr/>
              </a:pPr>
              <a:t>43</a:t>
            </a:fld>
            <a:endParaRPr lang="en-US" b="0" kern="1200">
              <a:solidFill>
                <a:srgbClr val="717D87"/>
              </a:solidFill>
              <a:latin typeface="Arial" charset="0"/>
              <a:ea typeface="+mn-ea"/>
              <a:cs typeface="+mn-cs"/>
            </a:endParaRPr>
          </a:p>
        </p:txBody>
      </p:sp>
      <p:sp>
        <p:nvSpPr>
          <p:cNvPr id="5" name="Fußzeilenplatzhalter 4"/>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endParaRPr lang="en-US" b="0" kern="1200" dirty="0">
              <a:solidFill>
                <a:srgbClr val="717D87"/>
              </a:solidFill>
              <a:latin typeface="Arial" charset="0"/>
              <a:ea typeface="+mn-ea"/>
              <a:cs typeface="+mn-cs"/>
            </a:endParaRPr>
          </a:p>
        </p:txBody>
      </p:sp>
      <p:sp>
        <p:nvSpPr>
          <p:cNvPr id="6" name="Datumsplatzhalter 5"/>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BCE14D1C-8AD3-4EF0-A1CF-0EDB3621CA80}"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en-US" b="0" kern="1200">
              <a:solidFill>
                <a:srgbClr val="717D87"/>
              </a:solidFill>
              <a:latin typeface="Arial" charset="0"/>
              <a:ea typeface="+mn-ea"/>
              <a:cs typeface="+mn-cs"/>
            </a:endParaRPr>
          </a:p>
        </p:txBody>
      </p:sp>
      <p:sp>
        <p:nvSpPr>
          <p:cNvPr id="441346" name="Inhaltsplatzhalter 6"/>
          <p:cNvSpPr>
            <a:spLocks noGrp="1"/>
          </p:cNvSpPr>
          <p:nvPr>
            <p:ph idx="1"/>
          </p:nvPr>
        </p:nvSpPr>
        <p:spPr/>
        <p:txBody>
          <a:bodyPr/>
          <a:lstStyle/>
          <a:p>
            <a:pPr lvl="1" algn="l">
              <a:spcBef>
                <a:spcPct val="0"/>
              </a:spcBef>
              <a:buClr>
                <a:schemeClr val="tx2"/>
              </a:buClr>
            </a:pPr>
            <a:r>
              <a:rPr lang="de-DE" dirty="0"/>
              <a:t>Feedbacktechniken sind Methoden, die in der Personalentwicklung eingesetzt werden, um Personen Rückmeldung über ihr Verhalten und dessen Wirkung zu liefern. Feedback wird hauptsächlich mit zwei Zielsetzungen eingesetzt:</a:t>
            </a:r>
            <a:br>
              <a:rPr lang="de-DE" dirty="0"/>
            </a:br>
            <a:endParaRPr lang="de-DE" dirty="0"/>
          </a:p>
          <a:p>
            <a:pPr marL="388332" lvl="2" indent="-388332">
              <a:buClrTx/>
              <a:buFontTx/>
              <a:buAutoNum type="arabicPeriod"/>
            </a:pPr>
            <a:r>
              <a:rPr lang="de-DE" b="1" dirty="0">
                <a:solidFill>
                  <a:schemeClr val="accent1"/>
                </a:solidFill>
              </a:rPr>
              <a:t>Verstärkung erwünschten </a:t>
            </a:r>
            <a:r>
              <a:rPr lang="de-DE" b="1">
                <a:solidFill>
                  <a:schemeClr val="accent1"/>
                </a:solidFill>
              </a:rPr>
              <a:t>Verhaltens:</a:t>
            </a:r>
            <a:endParaRPr lang="de-DE" b="1" dirty="0">
              <a:solidFill>
                <a:schemeClr val="accent1"/>
              </a:solidFill>
            </a:endParaRPr>
          </a:p>
          <a:p>
            <a:pPr marL="406394" lvl="3" indent="-406394" algn="l">
              <a:spcBef>
                <a:spcPct val="0"/>
              </a:spcBef>
              <a:buClr>
                <a:schemeClr val="accent1"/>
              </a:buClr>
              <a:buSzPct val="100000"/>
              <a:buFont typeface="Wingdings" panose="05000000000000000000" pitchFamily="2" charset="2"/>
              <a:buChar char="§"/>
            </a:pPr>
            <a:r>
              <a:rPr lang="de-DE" dirty="0" err="1">
                <a:solidFill>
                  <a:schemeClr val="tx1"/>
                </a:solidFill>
              </a:rPr>
              <a:t>Auftretenswahrscheinlichkeit</a:t>
            </a:r>
            <a:r>
              <a:rPr lang="de-DE" dirty="0">
                <a:solidFill>
                  <a:schemeClr val="tx1"/>
                </a:solidFill>
              </a:rPr>
              <a:t> von erwünschtem Verhalten steigt, wenn es positive Folgen hat</a:t>
            </a:r>
          </a:p>
          <a:p>
            <a:pPr marL="406394" lvl="3" indent="-406394" algn="l">
              <a:spcBef>
                <a:spcPct val="0"/>
              </a:spcBef>
              <a:buClr>
                <a:schemeClr val="accent1"/>
              </a:buClr>
              <a:buSzPct val="100000"/>
              <a:buFont typeface="Wingdings" panose="05000000000000000000" pitchFamily="2" charset="2"/>
              <a:buChar char="§"/>
            </a:pPr>
            <a:r>
              <a:rPr lang="de-DE" dirty="0">
                <a:solidFill>
                  <a:schemeClr val="tx1"/>
                </a:solidFill>
              </a:rPr>
              <a:t>durch positive Rückmeldungen werden erwünschte Verhaltensweisen verstärkt und stabilisiert</a:t>
            </a:r>
          </a:p>
          <a:p>
            <a:pPr marL="799241" lvl="3" indent="-406394" algn="l">
              <a:spcBef>
                <a:spcPct val="0"/>
              </a:spcBef>
              <a:buClrTx/>
              <a:buFont typeface="Wingdings" pitchFamily="2" charset="2"/>
              <a:buChar char="à"/>
            </a:pPr>
            <a:endParaRPr lang="de-DE" dirty="0">
              <a:solidFill>
                <a:schemeClr val="tx1"/>
              </a:solidFill>
            </a:endParaRPr>
          </a:p>
          <a:p>
            <a:pPr marL="388332" lvl="2" indent="-388332">
              <a:buClrTx/>
              <a:buFontTx/>
              <a:buAutoNum type="arabicPeriod"/>
            </a:pPr>
            <a:r>
              <a:rPr lang="de-DE" b="1" dirty="0">
                <a:solidFill>
                  <a:schemeClr val="accent1"/>
                </a:solidFill>
              </a:rPr>
              <a:t>Korrektur unerwünschten Verhaltens:</a:t>
            </a:r>
          </a:p>
          <a:p>
            <a:pPr lvl="2"/>
            <a:r>
              <a:rPr lang="de-DE" dirty="0"/>
              <a:t>Feedback dient dazu, Abweichungen von Wunschverhalten zu verdeutlichen</a:t>
            </a:r>
          </a:p>
          <a:p>
            <a:pPr lvl="2"/>
            <a:r>
              <a:rPr lang="de-DE" dirty="0"/>
              <a:t>negatives Feedback führt leicht zu negativen emotionalen Reaktionen, hat aber eher eine leistungssteigernde Wirkung als positives Feedback</a:t>
            </a:r>
          </a:p>
        </p:txBody>
      </p:sp>
      <p:sp>
        <p:nvSpPr>
          <p:cNvPr id="441345"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360-Grad-Feedback</a:t>
            </a:r>
          </a:p>
        </p:txBody>
      </p:sp>
      <p:sp>
        <p:nvSpPr>
          <p:cNvPr id="441347" name="Textplatzhalter 2"/>
          <p:cNvSpPr>
            <a:spLocks noGrp="1"/>
          </p:cNvSpPr>
          <p:nvPr>
            <p:ph type="body" sz="quarter" idx="13"/>
          </p:nvPr>
        </p:nvSpPr>
        <p:spPr/>
        <p:txBody>
          <a:bodyPr/>
          <a:lstStyle/>
          <a:p>
            <a:r>
              <a:rPr lang="de-DE"/>
              <a:t>Ziel von Feedback</a:t>
            </a:r>
          </a:p>
        </p:txBody>
      </p:sp>
      <p:sp>
        <p:nvSpPr>
          <p:cNvPr id="8" name="Textfeld 7"/>
          <p:cNvSpPr txBox="1"/>
          <p:nvPr/>
        </p:nvSpPr>
        <p:spPr bwMode="auto">
          <a:xfrm>
            <a:off x="34526" y="8788503"/>
            <a:ext cx="11793973" cy="311175"/>
          </a:xfrm>
          <a:prstGeom prst="rect">
            <a:avLst/>
          </a:prstGeom>
          <a:noFill/>
          <a:ln w="12700">
            <a:noFill/>
          </a:ln>
          <a:effectLst/>
        </p:spPr>
        <p:txBody>
          <a:bodyPr wrap="square">
            <a:spAutoFit/>
          </a:bodyPr>
          <a:lstStyle/>
          <a:p>
            <a:pPr algn="l" defTabSz="1300460" fontAlgn="base" hangingPunct="1">
              <a:spcAft>
                <a:spcPts val="853"/>
              </a:spcAft>
              <a:buClr>
                <a:srgbClr val="23A092"/>
              </a:buClr>
              <a:buSzPct val="80000"/>
              <a:defRPr/>
            </a:pPr>
            <a:r>
              <a:rPr lang="de-DE" sz="1422" b="0" kern="1200" dirty="0">
                <a:solidFill>
                  <a:srgbClr val="262626"/>
                </a:solidFill>
                <a:latin typeface="Arial" charset="0"/>
                <a:ea typeface="+mn-ea"/>
                <a:cs typeface="+mn-cs"/>
              </a:rPr>
              <a:t>Vgl. </a:t>
            </a:r>
            <a:r>
              <a:rPr lang="de-DE" sz="1422" b="0" kern="1200" dirty="0" err="1">
                <a:solidFill>
                  <a:srgbClr val="262626"/>
                </a:solidFill>
                <a:latin typeface="Arial" charset="0"/>
                <a:ea typeface="+mn-ea"/>
                <a:cs typeface="+mn-cs"/>
              </a:rPr>
              <a:t>Demmerle</a:t>
            </a:r>
            <a:r>
              <a:rPr lang="de-DE" sz="1422" b="0" kern="1200" dirty="0">
                <a:solidFill>
                  <a:srgbClr val="262626"/>
                </a:solidFill>
                <a:latin typeface="Arial" charset="0"/>
                <a:ea typeface="+mn-ea"/>
                <a:cs typeface="+mn-cs"/>
              </a:rPr>
              <a:t>, C. / Schmidt, J. M. / Hess, M. / </a:t>
            </a:r>
            <a:r>
              <a:rPr lang="de-DE" sz="1422" b="0" kern="1200" dirty="0" err="1">
                <a:solidFill>
                  <a:srgbClr val="262626"/>
                </a:solidFill>
                <a:latin typeface="Arial" charset="0"/>
                <a:ea typeface="+mn-ea"/>
                <a:cs typeface="+mn-cs"/>
              </a:rPr>
              <a:t>Solga</a:t>
            </a:r>
            <a:r>
              <a:rPr lang="de-DE" sz="1422" b="0" kern="1200" dirty="0">
                <a:solidFill>
                  <a:srgbClr val="262626"/>
                </a:solidFill>
                <a:latin typeface="Arial" charset="0"/>
                <a:ea typeface="+mn-ea"/>
                <a:cs typeface="+mn-cs"/>
              </a:rPr>
              <a:t>, M. / </a:t>
            </a:r>
            <a:r>
              <a:rPr lang="de-DE" sz="1422" b="0" kern="1200" dirty="0" err="1">
                <a:solidFill>
                  <a:srgbClr val="262626"/>
                </a:solidFill>
                <a:latin typeface="Arial" charset="0"/>
                <a:ea typeface="+mn-ea"/>
                <a:cs typeface="+mn-cs"/>
              </a:rPr>
              <a:t>Ryschka</a:t>
            </a:r>
            <a:r>
              <a:rPr lang="de-DE" sz="1422" b="0" kern="1200" dirty="0">
                <a:solidFill>
                  <a:srgbClr val="262626"/>
                </a:solidFill>
                <a:latin typeface="Arial" charset="0"/>
                <a:ea typeface="+mn-ea"/>
                <a:cs typeface="+mn-cs"/>
              </a:rPr>
              <a:t>, J. (2011), S. 282.</a:t>
            </a:r>
            <a:endParaRPr lang="de-DE" sz="1422" b="0" dirty="0">
              <a:solidFill>
                <a:srgbClr val="262626"/>
              </a:solidFill>
              <a:latin typeface="Arial" panose="020B0604020202020204"/>
              <a:ea typeface="+mn-ea"/>
              <a:cs typeface="+mn-cs"/>
            </a:endParaRPr>
          </a:p>
        </p:txBody>
      </p:sp>
    </p:spTree>
    <p:extLst>
      <p:ext uri="{BB962C8B-B14F-4D97-AF65-F5344CB8AC3E}">
        <p14:creationId xmlns:p14="http://schemas.microsoft.com/office/powerpoint/2010/main" val="3490164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5FB7DEB6-C1F1-4ECA-B4A7-578BD0EFB3A2}" type="slidenum">
              <a:rPr lang="en-US" b="0" kern="1200">
                <a:solidFill>
                  <a:srgbClr val="717D87"/>
                </a:solidFill>
                <a:latin typeface="Arial" charset="0"/>
                <a:ea typeface="+mn-ea"/>
                <a:cs typeface="+mn-cs"/>
              </a:rPr>
              <a:pPr defTabSz="1300460" fontAlgn="base" hangingPunct="1">
                <a:spcBef>
                  <a:spcPct val="0"/>
                </a:spcBef>
                <a:spcAft>
                  <a:spcPct val="0"/>
                </a:spcAft>
                <a:defRPr/>
              </a:pPr>
              <a:t>44</a:t>
            </a:fld>
            <a:endParaRPr lang="en-US" b="0" kern="1200">
              <a:solidFill>
                <a:srgbClr val="717D87"/>
              </a:solidFill>
              <a:latin typeface="Arial" charset="0"/>
              <a:ea typeface="+mn-ea"/>
              <a:cs typeface="+mn-cs"/>
            </a:endParaRPr>
          </a:p>
        </p:txBody>
      </p:sp>
      <p:sp>
        <p:nvSpPr>
          <p:cNvPr id="5" name="Fußzeilenplatzhalter 4"/>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endParaRPr lang="en-US" b="0" kern="1200" dirty="0">
              <a:solidFill>
                <a:srgbClr val="717D87"/>
              </a:solidFill>
              <a:latin typeface="Arial" charset="0"/>
              <a:ea typeface="+mn-ea"/>
              <a:cs typeface="+mn-cs"/>
            </a:endParaRPr>
          </a:p>
        </p:txBody>
      </p:sp>
      <p:sp>
        <p:nvSpPr>
          <p:cNvPr id="6" name="Datumsplatzhalter 5"/>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D6B1158D-CBBD-4EF4-9437-49C1C65E5710}"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en-US" b="0" kern="1200">
              <a:solidFill>
                <a:srgbClr val="717D87"/>
              </a:solidFill>
              <a:latin typeface="Arial" charset="0"/>
              <a:ea typeface="+mn-ea"/>
              <a:cs typeface="+mn-cs"/>
            </a:endParaRPr>
          </a:p>
        </p:txBody>
      </p:sp>
      <p:sp>
        <p:nvSpPr>
          <p:cNvPr id="7" name="Inhaltsplatzhalter 6"/>
          <p:cNvSpPr>
            <a:spLocks noGrp="1"/>
          </p:cNvSpPr>
          <p:nvPr>
            <p:ph idx="1"/>
          </p:nvPr>
        </p:nvSpPr>
        <p:spPr/>
        <p:txBody>
          <a:bodyPr/>
          <a:lstStyle/>
          <a:p>
            <a:pPr lvl="1" algn="l">
              <a:defRPr/>
            </a:pPr>
            <a:r>
              <a:rPr lang="de-DE" dirty="0"/>
              <a:t>Feedback kann positives Handeln verstärken und zur Beseitigung negativen Handelns beitragen. Positive Effekte können z. B. sein:</a:t>
            </a:r>
          </a:p>
          <a:p>
            <a:pPr lvl="1" algn="l">
              <a:defRPr/>
            </a:pPr>
            <a:endParaRPr lang="de-DE" dirty="0"/>
          </a:p>
          <a:p>
            <a:pPr marL="406394" lvl="1" indent="-406394" algn="l">
              <a:buFont typeface="Wingdings" pitchFamily="2" charset="2"/>
              <a:buChar char="§"/>
              <a:defRPr/>
            </a:pPr>
            <a:r>
              <a:rPr lang="de-DE" dirty="0"/>
              <a:t>Bewirken von Verhaltensänderungen</a:t>
            </a:r>
          </a:p>
          <a:p>
            <a:pPr marL="406394" lvl="1" indent="-406394" algn="l">
              <a:buFont typeface="Wingdings" pitchFamily="2" charset="2"/>
              <a:buChar char="§"/>
              <a:defRPr/>
            </a:pPr>
            <a:r>
              <a:rPr lang="de-DE" dirty="0"/>
              <a:t>Konstruktive Hilfe zur Verbesserung der eigenen Leistung / Leistungssteigerung</a:t>
            </a:r>
          </a:p>
          <a:p>
            <a:pPr marL="406394" lvl="1" indent="-406394" algn="l">
              <a:buFont typeface="Wingdings" pitchFamily="2" charset="2"/>
              <a:buChar char="§"/>
              <a:defRPr/>
            </a:pPr>
            <a:r>
              <a:rPr lang="de-DE" dirty="0"/>
              <a:t>Verstehen der eigenen Außenwirkung</a:t>
            </a:r>
          </a:p>
          <a:p>
            <a:pPr marL="406394" lvl="1" indent="-406394" algn="l">
              <a:buFont typeface="Wingdings" pitchFamily="2" charset="2"/>
              <a:buChar char="§"/>
              <a:defRPr/>
            </a:pPr>
            <a:r>
              <a:rPr lang="de-DE" dirty="0"/>
              <a:t>Ausräumen von Missverständnissen</a:t>
            </a:r>
          </a:p>
          <a:p>
            <a:pPr>
              <a:defRPr/>
            </a:pPr>
            <a:endParaRPr lang="de-DE" dirty="0"/>
          </a:p>
          <a:p>
            <a:pPr lvl="1" algn="r">
              <a:defRPr/>
            </a:pPr>
            <a:endParaRPr lang="de-DE" sz="1422" dirty="0"/>
          </a:p>
          <a:p>
            <a:pPr lvl="1" algn="r">
              <a:defRPr/>
            </a:pPr>
            <a:endParaRPr lang="de-DE" sz="1422" dirty="0"/>
          </a:p>
          <a:p>
            <a:pPr lvl="1" algn="r">
              <a:defRPr/>
            </a:pPr>
            <a:endParaRPr lang="de-DE" sz="1422" dirty="0"/>
          </a:p>
          <a:p>
            <a:pPr lvl="1" algn="r">
              <a:defRPr/>
            </a:pPr>
            <a:endParaRPr lang="de-DE" sz="1422" dirty="0"/>
          </a:p>
          <a:p>
            <a:pPr lvl="1" algn="r">
              <a:defRPr/>
            </a:pPr>
            <a:endParaRPr lang="de-DE" sz="1422" dirty="0"/>
          </a:p>
          <a:p>
            <a:pPr lvl="1" algn="r">
              <a:defRPr/>
            </a:pPr>
            <a:endParaRPr lang="de-DE" sz="1422" dirty="0"/>
          </a:p>
          <a:p>
            <a:pPr lvl="1" algn="r">
              <a:defRPr/>
            </a:pPr>
            <a:endParaRPr lang="de-DE" sz="1422" dirty="0"/>
          </a:p>
          <a:p>
            <a:pPr>
              <a:defRPr/>
            </a:pPr>
            <a:endParaRPr lang="de-DE" dirty="0"/>
          </a:p>
        </p:txBody>
      </p:sp>
      <p:sp>
        <p:nvSpPr>
          <p:cNvPr id="443393"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360-Grad-Feedback</a:t>
            </a:r>
          </a:p>
        </p:txBody>
      </p:sp>
      <p:sp>
        <p:nvSpPr>
          <p:cNvPr id="443395" name="Textplatzhalter 2"/>
          <p:cNvSpPr>
            <a:spLocks noGrp="1"/>
          </p:cNvSpPr>
          <p:nvPr>
            <p:ph type="body" sz="quarter" idx="13"/>
          </p:nvPr>
        </p:nvSpPr>
        <p:spPr/>
        <p:txBody>
          <a:bodyPr/>
          <a:lstStyle/>
          <a:p>
            <a:r>
              <a:rPr lang="de-DE"/>
              <a:t>Nutzen von Feedback</a:t>
            </a:r>
          </a:p>
        </p:txBody>
      </p:sp>
    </p:spTree>
    <p:extLst>
      <p:ext uri="{BB962C8B-B14F-4D97-AF65-F5344CB8AC3E}">
        <p14:creationId xmlns:p14="http://schemas.microsoft.com/office/powerpoint/2010/main" val="4048052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6D107141-931B-40B7-B2CD-4C6A10E4B06B}" type="slidenum">
              <a:rPr lang="en-US" b="0" kern="1200">
                <a:solidFill>
                  <a:srgbClr val="717D87"/>
                </a:solidFill>
                <a:latin typeface="Arial" charset="0"/>
                <a:ea typeface="+mn-ea"/>
                <a:cs typeface="+mn-cs"/>
              </a:rPr>
              <a:pPr defTabSz="1300460" fontAlgn="base" hangingPunct="1">
                <a:spcBef>
                  <a:spcPct val="0"/>
                </a:spcBef>
                <a:spcAft>
                  <a:spcPct val="0"/>
                </a:spcAft>
                <a:defRPr/>
              </a:pPr>
              <a:t>45</a:t>
            </a:fld>
            <a:endParaRPr lang="en-US" b="0" kern="1200">
              <a:solidFill>
                <a:srgbClr val="717D87"/>
              </a:solidFill>
              <a:latin typeface="Arial" charset="0"/>
              <a:ea typeface="+mn-ea"/>
              <a:cs typeface="+mn-cs"/>
            </a:endParaRPr>
          </a:p>
        </p:txBody>
      </p:sp>
      <p:sp>
        <p:nvSpPr>
          <p:cNvPr id="5" name="Fußzeilenplatzhalter 4"/>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endParaRPr lang="en-US" b="0" kern="1200" dirty="0">
              <a:solidFill>
                <a:srgbClr val="717D87"/>
              </a:solidFill>
              <a:latin typeface="Arial" charset="0"/>
              <a:ea typeface="+mn-ea"/>
              <a:cs typeface="+mn-cs"/>
            </a:endParaRPr>
          </a:p>
        </p:txBody>
      </p:sp>
      <p:sp>
        <p:nvSpPr>
          <p:cNvPr id="6" name="Datumsplatzhalter 5"/>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338244B4-7F8A-4FE4-91A5-0494D3135B70}"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en-US" b="0" kern="1200">
              <a:solidFill>
                <a:srgbClr val="717D87"/>
              </a:solidFill>
              <a:latin typeface="Arial" charset="0"/>
              <a:ea typeface="+mn-ea"/>
              <a:cs typeface="+mn-cs"/>
            </a:endParaRPr>
          </a:p>
        </p:txBody>
      </p:sp>
      <p:sp>
        <p:nvSpPr>
          <p:cNvPr id="7" name="Inhaltsplatzhalter 6"/>
          <p:cNvSpPr>
            <a:spLocks noGrp="1"/>
          </p:cNvSpPr>
          <p:nvPr>
            <p:ph idx="1"/>
          </p:nvPr>
        </p:nvSpPr>
        <p:spPr/>
        <p:txBody>
          <a:bodyPr/>
          <a:lstStyle/>
          <a:p>
            <a:pPr marL="406394" lvl="1" indent="-406394" algn="l">
              <a:buFont typeface="Wingdings" pitchFamily="2" charset="2"/>
              <a:buChar char="§"/>
              <a:defRPr/>
            </a:pPr>
            <a:r>
              <a:rPr lang="de-DE" dirty="0"/>
              <a:t>In der Praxis wird Feedback zu selten oder falsch angewendet.</a:t>
            </a:r>
            <a:br>
              <a:rPr lang="de-DE" dirty="0"/>
            </a:br>
            <a:endParaRPr lang="de-DE" dirty="0"/>
          </a:p>
          <a:p>
            <a:pPr marL="406394" lvl="1" indent="-406394" algn="l">
              <a:buFont typeface="Wingdings" pitchFamily="2" charset="2"/>
              <a:buChar char="§"/>
              <a:defRPr/>
            </a:pPr>
            <a:r>
              <a:rPr lang="de-DE" dirty="0"/>
              <a:t>Die Herausforderung beim Feedback: Kaum jemand lässt sich gerne kritisieren.</a:t>
            </a:r>
            <a:br>
              <a:rPr lang="de-DE" dirty="0"/>
            </a:br>
            <a:endParaRPr lang="de-DE" dirty="0"/>
          </a:p>
          <a:p>
            <a:pPr marL="792468" lvl="4" indent="-406394">
              <a:defRPr/>
            </a:pPr>
            <a:r>
              <a:rPr lang="de-DE" b="0" dirty="0">
                <a:solidFill>
                  <a:schemeClr val="tx1"/>
                </a:solidFill>
              </a:rPr>
              <a:t>Mitarbeiter lassen sich an ihrer Leistung messen, ungern hören sie, dass etwas an ihrem Verhalten nicht stimmt.</a:t>
            </a:r>
          </a:p>
          <a:p>
            <a:pPr marL="792468" lvl="4" indent="-406394">
              <a:defRPr/>
            </a:pPr>
            <a:r>
              <a:rPr lang="de-DE" b="0" dirty="0">
                <a:solidFill>
                  <a:schemeClr val="tx1"/>
                </a:solidFill>
              </a:rPr>
              <a:t>Kritik am eigenen Verhalten beinhaltet immer, dass man etwas falsch gemacht hat oder etwas besser tun könnte.</a:t>
            </a:r>
          </a:p>
          <a:p>
            <a:pPr marL="792468" lvl="4" indent="-406394">
              <a:defRPr/>
            </a:pPr>
            <a:r>
              <a:rPr lang="de-DE" b="0" dirty="0">
                <a:solidFill>
                  <a:schemeClr val="tx1"/>
                </a:solidFill>
              </a:rPr>
              <a:t>Klares und wertschätzendes Feedback ist jedoch Grundvoraussetzung, um Zusammenarbeit zu verbessern und Konflikte zu lösen.</a:t>
            </a:r>
          </a:p>
          <a:p>
            <a:pPr lvl="4">
              <a:defRPr/>
            </a:pPr>
            <a:endParaRPr lang="de-DE" dirty="0"/>
          </a:p>
          <a:p>
            <a:pPr>
              <a:defRPr/>
            </a:pPr>
            <a:endParaRPr lang="de-DE" dirty="0"/>
          </a:p>
        </p:txBody>
      </p:sp>
      <p:sp>
        <p:nvSpPr>
          <p:cNvPr id="444417"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360-Grad-Feedback</a:t>
            </a:r>
          </a:p>
        </p:txBody>
      </p:sp>
      <p:sp>
        <p:nvSpPr>
          <p:cNvPr id="444419" name="Textplatzhalter 2"/>
          <p:cNvSpPr>
            <a:spLocks noGrp="1"/>
          </p:cNvSpPr>
          <p:nvPr>
            <p:ph type="body" sz="quarter" idx="13"/>
          </p:nvPr>
        </p:nvSpPr>
        <p:spPr/>
        <p:txBody>
          <a:bodyPr/>
          <a:lstStyle/>
          <a:p>
            <a:r>
              <a:rPr lang="de-DE"/>
              <a:t>Schwierigkeiten in Bezug auf Feedback</a:t>
            </a:r>
          </a:p>
        </p:txBody>
      </p:sp>
    </p:spTree>
    <p:extLst>
      <p:ext uri="{BB962C8B-B14F-4D97-AF65-F5344CB8AC3E}">
        <p14:creationId xmlns:p14="http://schemas.microsoft.com/office/powerpoint/2010/main" val="41919728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CFE4EAAA-BE0D-4360-A123-8BA3DC65BE56}" type="slidenum">
              <a:rPr lang="en-US" b="0" kern="1200">
                <a:solidFill>
                  <a:srgbClr val="717D87"/>
                </a:solidFill>
                <a:latin typeface="Arial" charset="0"/>
                <a:ea typeface="+mn-ea"/>
                <a:cs typeface="+mn-cs"/>
              </a:rPr>
              <a:pPr defTabSz="1300460" fontAlgn="base" hangingPunct="1">
                <a:spcBef>
                  <a:spcPct val="0"/>
                </a:spcBef>
                <a:spcAft>
                  <a:spcPct val="0"/>
                </a:spcAft>
                <a:defRPr/>
              </a:pPr>
              <a:t>46</a:t>
            </a:fld>
            <a:endParaRPr lang="en-US" b="0" kern="1200">
              <a:solidFill>
                <a:srgbClr val="717D87"/>
              </a:solidFill>
              <a:latin typeface="Arial" charset="0"/>
              <a:ea typeface="+mn-ea"/>
              <a:cs typeface="+mn-cs"/>
            </a:endParaRPr>
          </a:p>
        </p:txBody>
      </p:sp>
      <p:sp>
        <p:nvSpPr>
          <p:cNvPr id="5" name="Fußzeilenplatzhalter 4"/>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endParaRPr lang="en-US" b="0" kern="1200" dirty="0">
              <a:solidFill>
                <a:srgbClr val="717D87"/>
              </a:solidFill>
              <a:latin typeface="Arial" charset="0"/>
              <a:ea typeface="+mn-ea"/>
              <a:cs typeface="+mn-cs"/>
            </a:endParaRPr>
          </a:p>
        </p:txBody>
      </p:sp>
      <p:sp>
        <p:nvSpPr>
          <p:cNvPr id="6" name="Datumsplatzhalter 5"/>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614EC64F-1F89-4D20-8456-A272372AEEBF}"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en-US" b="0" kern="1200">
              <a:solidFill>
                <a:srgbClr val="717D87"/>
              </a:solidFill>
              <a:latin typeface="Arial" charset="0"/>
              <a:ea typeface="+mn-ea"/>
              <a:cs typeface="+mn-cs"/>
            </a:endParaRPr>
          </a:p>
        </p:txBody>
      </p:sp>
      <p:sp>
        <p:nvSpPr>
          <p:cNvPr id="445442" name="Inhaltsplatzhalter 9"/>
          <p:cNvSpPr>
            <a:spLocks noGrp="1"/>
          </p:cNvSpPr>
          <p:nvPr>
            <p:ph idx="1"/>
          </p:nvPr>
        </p:nvSpPr>
        <p:spPr>
          <a:xfrm>
            <a:off x="36198" y="1381760"/>
            <a:ext cx="6827447" cy="7647989"/>
          </a:xfrm>
        </p:spPr>
        <p:txBody>
          <a:bodyPr/>
          <a:lstStyle/>
          <a:p>
            <a:pPr marL="372528" indent="-372528"/>
            <a:r>
              <a:rPr lang="de-DE" dirty="0">
                <a:solidFill>
                  <a:schemeClr val="accent1"/>
                </a:solidFill>
              </a:rPr>
              <a:t>Feedback geben</a:t>
            </a:r>
          </a:p>
          <a:p>
            <a:pPr marL="372528" lvl="1" indent="-372528" algn="l">
              <a:spcBef>
                <a:spcPct val="0"/>
              </a:spcBef>
              <a:buFont typeface="Wingdings" pitchFamily="2" charset="2"/>
              <a:buChar char="§"/>
            </a:pPr>
            <a:r>
              <a:rPr lang="de-DE" dirty="0"/>
              <a:t>Nur dann Feedback geben, wenn dies auch erwünscht ist</a:t>
            </a:r>
          </a:p>
          <a:p>
            <a:pPr marL="372528" lvl="1" indent="-372528" algn="l">
              <a:spcBef>
                <a:spcPct val="0"/>
              </a:spcBef>
              <a:buFont typeface="Wingdings" pitchFamily="2" charset="2"/>
              <a:buChar char="§"/>
            </a:pPr>
            <a:r>
              <a:rPr lang="de-DE" dirty="0"/>
              <a:t>Auf der Wahrnehmungsebene bleiben, statt zu interpretieren und zu bewerten</a:t>
            </a:r>
          </a:p>
          <a:p>
            <a:pPr marL="372528" lvl="1" indent="-372528" algn="l">
              <a:spcBef>
                <a:spcPct val="0"/>
              </a:spcBef>
              <a:buFont typeface="Wingdings" pitchFamily="2" charset="2"/>
              <a:buChar char="§"/>
            </a:pPr>
            <a:r>
              <a:rPr lang="de-DE" dirty="0"/>
              <a:t>Klar und konkret formulieren, ohne zu verallgemeinern</a:t>
            </a:r>
          </a:p>
          <a:p>
            <a:pPr marL="372528" lvl="1" indent="-372528" algn="l">
              <a:spcBef>
                <a:spcPct val="0"/>
              </a:spcBef>
              <a:buFont typeface="Wingdings" pitchFamily="2" charset="2"/>
              <a:buChar char="§"/>
            </a:pPr>
            <a:r>
              <a:rPr lang="de-DE" dirty="0"/>
              <a:t>Feedback ausschließlich auf konkrete Beobachtungen und veränderbares Verhalten beziehen</a:t>
            </a:r>
          </a:p>
          <a:p>
            <a:pPr marL="372528" lvl="1" indent="-372528" algn="l">
              <a:spcBef>
                <a:spcPct val="0"/>
              </a:spcBef>
              <a:buFont typeface="Wingdings" pitchFamily="2" charset="2"/>
              <a:buChar char="§"/>
            </a:pPr>
            <a:r>
              <a:rPr lang="de-DE" dirty="0"/>
              <a:t>Angemessen und positiv formulieren</a:t>
            </a:r>
          </a:p>
          <a:p>
            <a:pPr marL="372528" lvl="1" indent="-372528" algn="l">
              <a:spcBef>
                <a:spcPct val="0"/>
              </a:spcBef>
              <a:buFont typeface="Wingdings" pitchFamily="2" charset="2"/>
              <a:buChar char="§"/>
            </a:pPr>
            <a:r>
              <a:rPr lang="de-DE" dirty="0"/>
              <a:t>Feedback einfühlsam vermitteln</a:t>
            </a:r>
          </a:p>
          <a:p>
            <a:pPr marL="372528" lvl="1" indent="-372528" algn="l">
              <a:spcBef>
                <a:spcPct val="0"/>
              </a:spcBef>
              <a:buFont typeface="Wingdings" pitchFamily="2" charset="2"/>
              <a:buChar char="§"/>
            </a:pPr>
            <a:r>
              <a:rPr lang="de-DE" dirty="0"/>
              <a:t>Sandwich-Taktik: Negatives Feedback zwischen positivem Feedback </a:t>
            </a:r>
            <a:r>
              <a:rPr lang="de-DE"/>
              <a:t>platzieren.</a:t>
            </a:r>
            <a:endParaRPr lang="de-DE" dirty="0"/>
          </a:p>
        </p:txBody>
      </p:sp>
      <p:sp>
        <p:nvSpPr>
          <p:cNvPr id="445441" name="Titel 7"/>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360-Grad-Feedback</a:t>
            </a:r>
          </a:p>
        </p:txBody>
      </p:sp>
      <p:sp>
        <p:nvSpPr>
          <p:cNvPr id="445443" name="Textplatzhalter 8"/>
          <p:cNvSpPr>
            <a:spLocks noGrp="1"/>
          </p:cNvSpPr>
          <p:nvPr>
            <p:ph type="body" sz="quarter" idx="13"/>
          </p:nvPr>
        </p:nvSpPr>
        <p:spPr/>
        <p:txBody>
          <a:bodyPr/>
          <a:lstStyle/>
          <a:p>
            <a:r>
              <a:rPr lang="de-DE"/>
              <a:t>Grundsätzliche Verhaltensregeln in Feedbacksituationen</a:t>
            </a:r>
          </a:p>
        </p:txBody>
      </p:sp>
      <p:sp>
        <p:nvSpPr>
          <p:cNvPr id="11" name="Inhaltsplatzhalter 10"/>
          <p:cNvSpPr>
            <a:spLocks noGrp="1"/>
          </p:cNvSpPr>
          <p:nvPr>
            <p:ph idx="4294967295"/>
          </p:nvPr>
        </p:nvSpPr>
        <p:spPr>
          <a:xfrm>
            <a:off x="7109743" y="1381761"/>
            <a:ext cx="5895057" cy="7942862"/>
          </a:xfrm>
        </p:spPr>
        <p:txBody>
          <a:bodyPr/>
          <a:lstStyle/>
          <a:p>
            <a:pPr marL="0" indent="0">
              <a:spcAft>
                <a:spcPts val="853"/>
              </a:spcAft>
              <a:buNone/>
              <a:defRPr/>
            </a:pPr>
            <a:r>
              <a:rPr lang="de-DE" sz="2844" b="1" dirty="0">
                <a:solidFill>
                  <a:schemeClr val="accent1"/>
                </a:solidFill>
              </a:rPr>
              <a:t>Feedback empfangen</a:t>
            </a:r>
          </a:p>
          <a:p>
            <a:pPr marL="406394" lvl="1">
              <a:spcBef>
                <a:spcPts val="0"/>
              </a:spcBef>
              <a:spcAft>
                <a:spcPts val="853"/>
              </a:spcAft>
              <a:buClr>
                <a:srgbClr val="23A092"/>
              </a:buClr>
              <a:buSzPct val="80000"/>
              <a:buFont typeface="Wingdings" pitchFamily="2" charset="2"/>
              <a:buChar char="§"/>
              <a:defRPr/>
            </a:pPr>
            <a:r>
              <a:rPr lang="de-DE" sz="2560" dirty="0"/>
              <a:t>Ruhig zuhören</a:t>
            </a:r>
          </a:p>
          <a:p>
            <a:pPr marL="406394" lvl="1">
              <a:spcBef>
                <a:spcPts val="0"/>
              </a:spcBef>
              <a:spcAft>
                <a:spcPts val="853"/>
              </a:spcAft>
              <a:buClr>
                <a:srgbClr val="23A092"/>
              </a:buClr>
              <a:buSzPct val="80000"/>
              <a:buFont typeface="Wingdings" pitchFamily="2" charset="2"/>
              <a:buChar char="§"/>
              <a:defRPr/>
            </a:pPr>
            <a:r>
              <a:rPr lang="de-DE" sz="2560" dirty="0"/>
              <a:t>Nachfragen, wenn etwas unklar ist</a:t>
            </a:r>
          </a:p>
          <a:p>
            <a:pPr marL="406394" lvl="1">
              <a:spcBef>
                <a:spcPts val="0"/>
              </a:spcBef>
              <a:spcAft>
                <a:spcPts val="853"/>
              </a:spcAft>
              <a:buClr>
                <a:srgbClr val="23A092"/>
              </a:buClr>
              <a:buSzPct val="80000"/>
              <a:buFont typeface="Wingdings" pitchFamily="2" charset="2"/>
              <a:buChar char="§"/>
              <a:defRPr/>
            </a:pPr>
            <a:r>
              <a:rPr lang="de-DE" sz="2560" dirty="0"/>
              <a:t>Nicht rechtfertigend oder verteidigend reagieren</a:t>
            </a:r>
          </a:p>
          <a:p>
            <a:pPr marL="406394" lvl="1">
              <a:spcBef>
                <a:spcPts val="0"/>
              </a:spcBef>
              <a:spcAft>
                <a:spcPts val="853"/>
              </a:spcAft>
              <a:buClr>
                <a:srgbClr val="23A092"/>
              </a:buClr>
              <a:buSzPct val="80000"/>
              <a:buFont typeface="Wingdings" pitchFamily="2" charset="2"/>
              <a:buChar char="§"/>
              <a:defRPr/>
            </a:pPr>
            <a:r>
              <a:rPr lang="de-DE" sz="2560" dirty="0"/>
              <a:t>Feedback überprüfen und entscheiden, was annehmbar ist</a:t>
            </a:r>
          </a:p>
          <a:p>
            <a:pPr lvl="1" algn="r">
              <a:defRPr/>
            </a:pPr>
            <a:endParaRPr lang="de-DE" sz="1422" dirty="0"/>
          </a:p>
          <a:p>
            <a:pPr lvl="1" algn="r">
              <a:defRPr/>
            </a:pPr>
            <a:endParaRPr lang="de-DE" sz="1422" dirty="0"/>
          </a:p>
          <a:p>
            <a:pPr lvl="1" algn="r">
              <a:defRPr/>
            </a:pPr>
            <a:endParaRPr lang="de-DE" sz="1422" dirty="0"/>
          </a:p>
          <a:p>
            <a:pPr lvl="1" algn="r">
              <a:defRPr/>
            </a:pPr>
            <a:endParaRPr lang="de-DE" sz="1422" dirty="0"/>
          </a:p>
          <a:p>
            <a:pPr lvl="1" algn="r">
              <a:defRPr/>
            </a:pPr>
            <a:endParaRPr lang="de-DE" sz="1422" dirty="0"/>
          </a:p>
          <a:p>
            <a:pPr lvl="1" algn="r">
              <a:defRPr/>
            </a:pPr>
            <a:endParaRPr lang="de-DE" sz="1422" dirty="0"/>
          </a:p>
          <a:p>
            <a:pPr lvl="1" algn="r">
              <a:defRPr/>
            </a:pPr>
            <a:endParaRPr lang="de-DE" sz="1422" dirty="0"/>
          </a:p>
          <a:p>
            <a:pPr lvl="1" algn="r">
              <a:defRPr/>
            </a:pPr>
            <a:endParaRPr lang="de-DE" sz="1422" dirty="0"/>
          </a:p>
          <a:p>
            <a:pPr lvl="1" algn="r">
              <a:defRPr/>
            </a:pPr>
            <a:endParaRPr lang="de-DE" sz="1422" dirty="0"/>
          </a:p>
          <a:p>
            <a:pPr lvl="1" algn="r">
              <a:defRPr/>
            </a:pPr>
            <a:endParaRPr lang="de-DE" sz="1422" dirty="0"/>
          </a:p>
          <a:p>
            <a:pPr lvl="1" algn="r">
              <a:defRPr/>
            </a:pPr>
            <a:endParaRPr lang="de-DE" sz="1422" dirty="0"/>
          </a:p>
          <a:p>
            <a:pPr marL="1300460" lvl="2" indent="0">
              <a:buNone/>
              <a:defRPr/>
            </a:pPr>
            <a:endParaRPr lang="de-DE" dirty="0"/>
          </a:p>
        </p:txBody>
      </p:sp>
      <p:sp>
        <p:nvSpPr>
          <p:cNvPr id="445448" name="Rechteck 1"/>
          <p:cNvSpPr>
            <a:spLocks noChangeArrowheads="1"/>
          </p:cNvSpPr>
          <p:nvPr/>
        </p:nvSpPr>
        <p:spPr bwMode="auto">
          <a:xfrm>
            <a:off x="36198" y="8774997"/>
            <a:ext cx="11792302" cy="311175"/>
          </a:xfrm>
          <a:prstGeom prst="rect">
            <a:avLst/>
          </a:prstGeom>
          <a:noFill/>
          <a:ln w="9525">
            <a:noFill/>
            <a:miter lim="800000"/>
            <a:headEnd/>
            <a:tailEnd/>
          </a:ln>
        </p:spPr>
        <p:txBody>
          <a:bodyPr wrap="square">
            <a:spAutoFit/>
          </a:bodyPr>
          <a:lstStyle/>
          <a:p>
            <a:pPr lvl="1" indent="0" algn="l" defTabSz="1300460" fontAlgn="base" hangingPunct="1">
              <a:spcBef>
                <a:spcPct val="0"/>
              </a:spcBef>
              <a:spcAft>
                <a:spcPct val="0"/>
              </a:spcAft>
            </a:pPr>
            <a:r>
              <a:rPr lang="de-DE" sz="1422" b="0" kern="1200" dirty="0">
                <a:solidFill>
                  <a:srgbClr val="262626"/>
                </a:solidFill>
                <a:latin typeface="Arial" charset="0"/>
                <a:ea typeface="+mn-ea"/>
                <a:cs typeface="+mn-cs"/>
              </a:rPr>
              <a:t>In Anlehnung an: Strass, U. (o. </a:t>
            </a:r>
            <a:r>
              <a:rPr lang="de-DE" sz="1422" b="0" kern="1200">
                <a:solidFill>
                  <a:srgbClr val="262626"/>
                </a:solidFill>
                <a:latin typeface="Arial" charset="0"/>
                <a:ea typeface="+mn-ea"/>
                <a:cs typeface="+mn-cs"/>
              </a:rPr>
              <a:t>J.) </a:t>
            </a:r>
            <a:r>
              <a:rPr lang="de-DE" sz="1422" b="0" kern="1200" dirty="0">
                <a:solidFill>
                  <a:srgbClr val="262626"/>
                </a:solidFill>
                <a:latin typeface="Arial" charset="0"/>
                <a:ea typeface="+mn-ea"/>
                <a:cs typeface="+mn-cs"/>
              </a:rPr>
              <a:t>Abrufbar unter: </a:t>
            </a:r>
            <a:r>
              <a:rPr lang="de-DE" sz="1422" b="0" kern="1200" dirty="0">
                <a:solidFill>
                  <a:srgbClr val="262626"/>
                </a:solidFill>
                <a:latin typeface="Arial" charset="0"/>
                <a:ea typeface="+mn-ea"/>
                <a:cs typeface="+mn-cs"/>
                <a:hlinkClick r:id="rId3"/>
              </a:rPr>
              <a:t>http://www.uwestrass.de/feedback.gif</a:t>
            </a:r>
            <a:r>
              <a:rPr lang="de-DE" sz="1422" b="0" kern="1200" dirty="0">
                <a:solidFill>
                  <a:srgbClr val="262626"/>
                </a:solidFill>
                <a:latin typeface="Arial" charset="0"/>
                <a:ea typeface="+mn-ea"/>
                <a:cs typeface="+mn-cs"/>
              </a:rPr>
              <a:t>, Abruf am 01.02.2014.</a:t>
            </a:r>
          </a:p>
        </p:txBody>
      </p:sp>
    </p:spTree>
    <p:extLst>
      <p:ext uri="{BB962C8B-B14F-4D97-AF65-F5344CB8AC3E}">
        <p14:creationId xmlns:p14="http://schemas.microsoft.com/office/powerpoint/2010/main" val="24311642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B8E34F36-E1C0-42D2-BAC6-10A6E9AF981F}" type="slidenum">
              <a:rPr lang="de-DE" b="0" kern="1200">
                <a:solidFill>
                  <a:srgbClr val="717D87"/>
                </a:solidFill>
                <a:latin typeface="Arial" charset="0"/>
                <a:ea typeface="+mn-ea"/>
                <a:cs typeface="+mn-cs"/>
              </a:rPr>
              <a:pPr defTabSz="1300460" fontAlgn="base" hangingPunct="1">
                <a:spcBef>
                  <a:spcPct val="0"/>
                </a:spcBef>
                <a:spcAft>
                  <a:spcPct val="0"/>
                </a:spcAft>
                <a:defRPr/>
              </a:pPr>
              <a:t>47</a:t>
            </a:fld>
            <a:endParaRPr lang="de-DE" b="0" kern="1200" dirty="0">
              <a:solidFill>
                <a:srgbClr val="717D87"/>
              </a:solidFill>
              <a:latin typeface="Arial" charset="0"/>
              <a:ea typeface="+mn-ea"/>
              <a:cs typeface="+mn-cs"/>
            </a:endParaRPr>
          </a:p>
        </p:txBody>
      </p:sp>
      <p:sp>
        <p:nvSpPr>
          <p:cNvPr id="5" name="Fußzeilenplatzhalter 4"/>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6" name="Datumsplatzhalter 5"/>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45EB8974-F87C-4BD0-B6E5-60F8F7F6B551}"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7" name="Inhaltsplatzhalter 6"/>
          <p:cNvSpPr>
            <a:spLocks noGrp="1"/>
          </p:cNvSpPr>
          <p:nvPr>
            <p:ph idx="1"/>
          </p:nvPr>
        </p:nvSpPr>
        <p:spPr>
          <a:prstGeom prst="rect">
            <a:avLst/>
          </a:prstGeom>
        </p:spPr>
        <p:txBody>
          <a:bodyPr/>
          <a:lstStyle/>
          <a:p>
            <a:pPr marL="406394" indent="-406394">
              <a:spcBef>
                <a:spcPts val="853"/>
              </a:spcBef>
              <a:buBlip>
                <a:blip r:embed="rId3"/>
              </a:buBlip>
              <a:defRPr/>
            </a:pPr>
            <a:endParaRPr lang="de-DE" sz="2276" b="0" dirty="0">
              <a:solidFill>
                <a:schemeClr val="tx1"/>
              </a:solidFill>
            </a:endParaRPr>
          </a:p>
          <a:p>
            <a:pPr marL="406394" indent="-406394">
              <a:spcBef>
                <a:spcPts val="853"/>
              </a:spcBef>
              <a:buBlip>
                <a:blip r:embed="rId3"/>
              </a:buBlip>
              <a:defRPr/>
            </a:pPr>
            <a:endParaRPr lang="de-DE" sz="2276" b="0" dirty="0">
              <a:solidFill>
                <a:schemeClr val="tx1"/>
              </a:solidFill>
            </a:endParaRPr>
          </a:p>
          <a:p>
            <a:pPr marL="406394" indent="-406394">
              <a:spcBef>
                <a:spcPts val="853"/>
              </a:spcBef>
              <a:buBlip>
                <a:blip r:embed="rId3"/>
              </a:buBlip>
              <a:defRPr/>
            </a:pPr>
            <a:endParaRPr lang="de-DE" sz="2276" b="0" dirty="0">
              <a:solidFill>
                <a:schemeClr val="tx1"/>
              </a:solidFill>
            </a:endParaRPr>
          </a:p>
          <a:p>
            <a:pPr marL="406394" indent="-406394">
              <a:spcBef>
                <a:spcPts val="853"/>
              </a:spcBef>
              <a:buFont typeface="Wingdings" panose="05000000000000000000" pitchFamily="2" charset="2"/>
              <a:buChar char="§"/>
              <a:defRPr/>
            </a:pPr>
            <a:r>
              <a:rPr lang="de-DE" sz="2276" b="0" dirty="0">
                <a:solidFill>
                  <a:schemeClr val="tx1"/>
                </a:solidFill>
              </a:rPr>
              <a:t>Ich-Botschaften verwenden	</a:t>
            </a:r>
          </a:p>
          <a:p>
            <a:pPr marL="406394" indent="-406394">
              <a:spcBef>
                <a:spcPts val="853"/>
              </a:spcBef>
              <a:buFont typeface="Wingdings" panose="05000000000000000000" pitchFamily="2" charset="2"/>
              <a:buChar char="§"/>
              <a:defRPr/>
            </a:pPr>
            <a:r>
              <a:rPr lang="de-DE" sz="2276" b="0" dirty="0">
                <a:solidFill>
                  <a:schemeClr val="tx1"/>
                </a:solidFill>
              </a:rPr>
              <a:t>Beschreibend, nicht wertend</a:t>
            </a:r>
          </a:p>
          <a:p>
            <a:pPr marL="406394" indent="-406394">
              <a:spcBef>
                <a:spcPts val="853"/>
              </a:spcBef>
              <a:buFont typeface="Wingdings" panose="05000000000000000000" pitchFamily="2" charset="2"/>
              <a:buChar char="§"/>
              <a:defRPr/>
            </a:pPr>
            <a:r>
              <a:rPr lang="de-DE" sz="2276" b="0" dirty="0">
                <a:solidFill>
                  <a:schemeClr val="tx1"/>
                </a:solidFill>
              </a:rPr>
              <a:t>Am richtigen Ort</a:t>
            </a:r>
          </a:p>
          <a:p>
            <a:pPr marL="406394" indent="-406394">
              <a:spcBef>
                <a:spcPts val="853"/>
              </a:spcBef>
              <a:buFont typeface="Wingdings" panose="05000000000000000000" pitchFamily="2" charset="2"/>
              <a:buChar char="§"/>
              <a:defRPr/>
            </a:pPr>
            <a:r>
              <a:rPr lang="de-DE" sz="2276" b="0" dirty="0">
                <a:solidFill>
                  <a:schemeClr val="tx1"/>
                </a:solidFill>
              </a:rPr>
              <a:t>Zur richtigen Zeit</a:t>
            </a:r>
          </a:p>
          <a:p>
            <a:pPr marL="406394" indent="-406394">
              <a:spcBef>
                <a:spcPts val="853"/>
              </a:spcBef>
              <a:buFont typeface="Wingdings" panose="05000000000000000000" pitchFamily="2" charset="2"/>
              <a:buChar char="§"/>
              <a:defRPr/>
            </a:pPr>
            <a:r>
              <a:rPr lang="de-DE" sz="2276" b="0">
                <a:solidFill>
                  <a:schemeClr val="tx1"/>
                </a:solidFill>
              </a:rPr>
              <a:t>Passend / bezogen </a:t>
            </a:r>
            <a:r>
              <a:rPr lang="de-DE" sz="2276" b="0" dirty="0">
                <a:solidFill>
                  <a:schemeClr val="tx1"/>
                </a:solidFill>
              </a:rPr>
              <a:t>auf die Situation</a:t>
            </a:r>
          </a:p>
          <a:p>
            <a:pPr marL="406394" indent="-406394">
              <a:spcBef>
                <a:spcPts val="853"/>
              </a:spcBef>
              <a:buFont typeface="Wingdings" panose="05000000000000000000" pitchFamily="2" charset="2"/>
              <a:buChar char="§"/>
              <a:defRPr/>
            </a:pPr>
            <a:r>
              <a:rPr lang="de-DE" sz="2276" b="0" dirty="0">
                <a:solidFill>
                  <a:schemeClr val="tx1"/>
                </a:solidFill>
              </a:rPr>
              <a:t>Konkret, nicht allgemein</a:t>
            </a:r>
          </a:p>
          <a:p>
            <a:pPr marL="406394" indent="-406394">
              <a:spcBef>
                <a:spcPts val="853"/>
              </a:spcBef>
              <a:buFont typeface="Wingdings" panose="05000000000000000000" pitchFamily="2" charset="2"/>
              <a:buChar char="§"/>
              <a:defRPr/>
            </a:pPr>
            <a:r>
              <a:rPr lang="de-DE" sz="2276" b="0" dirty="0">
                <a:solidFill>
                  <a:schemeClr val="tx1"/>
                </a:solidFill>
              </a:rPr>
              <a:t>Angemessen</a:t>
            </a:r>
          </a:p>
          <a:p>
            <a:pPr marL="406394" indent="-406394">
              <a:spcBef>
                <a:spcPts val="853"/>
              </a:spcBef>
              <a:buFont typeface="Wingdings" panose="05000000000000000000" pitchFamily="2" charset="2"/>
              <a:buChar char="§"/>
              <a:defRPr/>
            </a:pPr>
            <a:r>
              <a:rPr lang="de-DE" sz="2276" b="0" dirty="0">
                <a:solidFill>
                  <a:schemeClr val="tx1"/>
                </a:solidFill>
              </a:rPr>
              <a:t>Wertschätzend</a:t>
            </a:r>
          </a:p>
          <a:p>
            <a:pPr marL="406394" indent="-406394">
              <a:spcBef>
                <a:spcPts val="853"/>
              </a:spcBef>
              <a:buFont typeface="Wingdings" panose="05000000000000000000" pitchFamily="2" charset="2"/>
              <a:buChar char="§"/>
              <a:defRPr/>
            </a:pPr>
            <a:r>
              <a:rPr lang="de-DE" sz="2276" b="0" dirty="0">
                <a:solidFill>
                  <a:schemeClr val="tx1"/>
                </a:solidFill>
              </a:rPr>
              <a:t>Umkehrbar</a:t>
            </a:r>
          </a:p>
          <a:p>
            <a:pPr algn="just">
              <a:spcBef>
                <a:spcPts val="853"/>
              </a:spcBef>
              <a:defRPr/>
            </a:pPr>
            <a:endParaRPr lang="de-DE" sz="2560" b="0" dirty="0">
              <a:solidFill>
                <a:schemeClr val="tx1"/>
              </a:solidFill>
            </a:endParaRPr>
          </a:p>
        </p:txBody>
      </p:sp>
      <p:sp>
        <p:nvSpPr>
          <p:cNvPr id="446467"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360-Grad-Feedback</a:t>
            </a:r>
          </a:p>
        </p:txBody>
      </p:sp>
      <p:sp>
        <p:nvSpPr>
          <p:cNvPr id="446468" name="Textplatzhalter 2"/>
          <p:cNvSpPr>
            <a:spLocks noGrp="1"/>
          </p:cNvSpPr>
          <p:nvPr>
            <p:ph type="body" sz="quarter" idx="13"/>
          </p:nvPr>
        </p:nvSpPr>
        <p:spPr/>
        <p:txBody>
          <a:bodyPr/>
          <a:lstStyle/>
          <a:p>
            <a:r>
              <a:rPr lang="de-DE"/>
              <a:t>Checkliste: Feedback geben</a:t>
            </a:r>
          </a:p>
        </p:txBody>
      </p:sp>
      <p:sp>
        <p:nvSpPr>
          <p:cNvPr id="446466" name="Inhaltsplatzhalter 7"/>
          <p:cNvSpPr>
            <a:spLocks noGrp="1"/>
          </p:cNvSpPr>
          <p:nvPr>
            <p:ph idx="4294967295"/>
          </p:nvPr>
        </p:nvSpPr>
        <p:spPr>
          <a:xfrm>
            <a:off x="6193795" y="2953175"/>
            <a:ext cx="5836355" cy="7647094"/>
          </a:xfrm>
          <a:prstGeom prst="rect">
            <a:avLst/>
          </a:prstGeom>
        </p:spPr>
        <p:txBody>
          <a:bodyPr/>
          <a:lstStyle/>
          <a:p>
            <a:pPr>
              <a:spcBef>
                <a:spcPts val="853"/>
              </a:spcBef>
              <a:spcAft>
                <a:spcPts val="853"/>
              </a:spcAft>
              <a:buClr>
                <a:schemeClr val="accent1"/>
              </a:buClr>
              <a:buFont typeface="Wingdings" panose="05000000000000000000" pitchFamily="2" charset="2"/>
              <a:buChar char="§"/>
            </a:pPr>
            <a:r>
              <a:rPr lang="de-DE" sz="2276" dirty="0"/>
              <a:t>Nichts Unabänderliches ansprechen</a:t>
            </a:r>
          </a:p>
          <a:p>
            <a:pPr>
              <a:spcBef>
                <a:spcPts val="853"/>
              </a:spcBef>
              <a:spcAft>
                <a:spcPts val="853"/>
              </a:spcAft>
              <a:buClr>
                <a:schemeClr val="accent1"/>
              </a:buClr>
              <a:buFont typeface="Wingdings" panose="05000000000000000000" pitchFamily="2" charset="2"/>
              <a:buChar char="§"/>
            </a:pPr>
            <a:r>
              <a:rPr lang="de-DE" sz="2276" dirty="0"/>
              <a:t>Keine Änderung fordern</a:t>
            </a:r>
          </a:p>
          <a:p>
            <a:pPr>
              <a:spcBef>
                <a:spcPts val="853"/>
              </a:spcBef>
              <a:spcAft>
                <a:spcPts val="853"/>
              </a:spcAft>
              <a:buClr>
                <a:schemeClr val="accent1"/>
              </a:buClr>
              <a:buFont typeface="Wingdings" panose="05000000000000000000" pitchFamily="2" charset="2"/>
              <a:buChar char="§"/>
            </a:pPr>
            <a:r>
              <a:rPr lang="de-DE" sz="2276" dirty="0"/>
              <a:t>Erbeten, nicht aufzwingen</a:t>
            </a:r>
          </a:p>
          <a:p>
            <a:pPr>
              <a:spcBef>
                <a:spcPts val="853"/>
              </a:spcBef>
              <a:spcAft>
                <a:spcPts val="853"/>
              </a:spcAft>
              <a:buClr>
                <a:schemeClr val="accent1"/>
              </a:buClr>
              <a:buFont typeface="Wingdings" panose="05000000000000000000" pitchFamily="2" charset="2"/>
              <a:buChar char="§"/>
            </a:pPr>
            <a:r>
              <a:rPr lang="de-DE" sz="2276" dirty="0"/>
              <a:t>Klar und genau formuliert</a:t>
            </a:r>
          </a:p>
          <a:p>
            <a:pPr>
              <a:spcBef>
                <a:spcPts val="853"/>
              </a:spcBef>
              <a:spcAft>
                <a:spcPts val="853"/>
              </a:spcAft>
              <a:buClr>
                <a:schemeClr val="accent1"/>
              </a:buClr>
              <a:buFont typeface="Wingdings" panose="05000000000000000000" pitchFamily="2" charset="2"/>
              <a:buChar char="§"/>
            </a:pPr>
            <a:r>
              <a:rPr lang="de-DE" sz="2276" dirty="0"/>
              <a:t>Sachlich richtig</a:t>
            </a:r>
          </a:p>
          <a:p>
            <a:pPr>
              <a:spcBef>
                <a:spcPts val="853"/>
              </a:spcBef>
              <a:spcAft>
                <a:spcPts val="853"/>
              </a:spcAft>
              <a:buClr>
                <a:schemeClr val="accent1"/>
              </a:buClr>
              <a:buFont typeface="Wingdings" panose="05000000000000000000" pitchFamily="2" charset="2"/>
              <a:buChar char="§"/>
            </a:pPr>
            <a:r>
              <a:rPr lang="de-DE" sz="2276" dirty="0"/>
              <a:t>Nicht zu viel auf einmal</a:t>
            </a:r>
          </a:p>
          <a:p>
            <a:pPr>
              <a:spcBef>
                <a:spcPts val="853"/>
              </a:spcBef>
              <a:spcAft>
                <a:spcPts val="853"/>
              </a:spcAft>
              <a:buClr>
                <a:schemeClr val="accent1"/>
              </a:buClr>
              <a:buFont typeface="Wingdings" panose="05000000000000000000" pitchFamily="2" charset="2"/>
              <a:buChar char="§"/>
            </a:pPr>
            <a:r>
              <a:rPr lang="de-DE" sz="2276" dirty="0"/>
              <a:t>Neue Informationen geben</a:t>
            </a:r>
          </a:p>
          <a:p>
            <a:pPr>
              <a:spcBef>
                <a:spcPts val="853"/>
              </a:spcBef>
              <a:spcAft>
                <a:spcPts val="853"/>
              </a:spcAft>
              <a:buClr>
                <a:schemeClr val="accent1"/>
              </a:buClr>
              <a:buFont typeface="Wingdings" panose="05000000000000000000" pitchFamily="2" charset="2"/>
              <a:buChar char="§"/>
            </a:pPr>
            <a:r>
              <a:rPr lang="de-DE" sz="2276" dirty="0"/>
              <a:t>Bereitschaft des Empfängers sollte vorhanden sein</a:t>
            </a:r>
          </a:p>
          <a:p>
            <a:pPr>
              <a:spcBef>
                <a:spcPts val="853"/>
              </a:spcBef>
              <a:spcAft>
                <a:spcPts val="853"/>
              </a:spcAft>
              <a:buClr>
                <a:schemeClr val="accent1"/>
              </a:buClr>
              <a:buFont typeface="Wingdings" panose="05000000000000000000" pitchFamily="2" charset="2"/>
              <a:buChar char="§"/>
            </a:pPr>
            <a:r>
              <a:rPr lang="de-DE" sz="2276"/>
              <a:t>Nicht zu / nur </a:t>
            </a:r>
            <a:r>
              <a:rPr lang="de-DE" sz="2276" dirty="0"/>
              <a:t>negativ formulieren</a:t>
            </a:r>
          </a:p>
        </p:txBody>
      </p:sp>
      <p:sp>
        <p:nvSpPr>
          <p:cNvPr id="446472" name="Rechteck 8"/>
          <p:cNvSpPr>
            <a:spLocks noChangeArrowheads="1"/>
          </p:cNvSpPr>
          <p:nvPr/>
        </p:nvSpPr>
        <p:spPr bwMode="auto">
          <a:xfrm>
            <a:off x="15806" y="1214685"/>
            <a:ext cx="11871396" cy="1493229"/>
          </a:xfrm>
          <a:prstGeom prst="rect">
            <a:avLst/>
          </a:prstGeom>
          <a:solidFill>
            <a:schemeClr val="bg1"/>
          </a:solidFill>
          <a:ln w="9525">
            <a:noFill/>
            <a:miter lim="800000"/>
            <a:headEnd/>
            <a:tailEnd/>
          </a:ln>
        </p:spPr>
        <p:txBody>
          <a:bodyPr>
            <a:spAutoFit/>
          </a:bodyPr>
          <a:lstStyle/>
          <a:p>
            <a:pPr algn="just" defTabSz="1300460" fontAlgn="base" hangingPunct="1">
              <a:spcBef>
                <a:spcPct val="0"/>
              </a:spcBef>
              <a:spcAft>
                <a:spcPct val="0"/>
              </a:spcAft>
            </a:pPr>
            <a:r>
              <a:rPr lang="de-DE" sz="2276" b="0" kern="1200" dirty="0">
                <a:solidFill>
                  <a:srgbClr val="262626"/>
                </a:solidFill>
                <a:latin typeface="Arial" charset="0"/>
                <a:ea typeface="+mn-ea"/>
                <a:cs typeface="+mn-cs"/>
              </a:rPr>
              <a:t>Motivation und Leistungsbereitschaft der Mitarbeiter </a:t>
            </a:r>
            <a:r>
              <a:rPr lang="de-DE" sz="2276" b="0" kern="1200">
                <a:solidFill>
                  <a:srgbClr val="262626"/>
                </a:solidFill>
                <a:latin typeface="Arial" charset="0"/>
                <a:ea typeface="+mn-ea"/>
                <a:cs typeface="+mn-cs"/>
              </a:rPr>
              <a:t>hängen u. a</a:t>
            </a:r>
            <a:r>
              <a:rPr lang="de-DE" sz="2276" b="0" kern="1200" dirty="0">
                <a:solidFill>
                  <a:srgbClr val="262626"/>
                </a:solidFill>
                <a:latin typeface="Arial" charset="0"/>
                <a:ea typeface="+mn-ea"/>
                <a:cs typeface="+mn-cs"/>
              </a:rPr>
              <a:t>. auch von der Quantität und Qualität der Rückmeldungen durch die Führungskraft ab. Welche </a:t>
            </a:r>
            <a:r>
              <a:rPr lang="de-DE" sz="2276" kern="1200" dirty="0">
                <a:solidFill>
                  <a:srgbClr val="262626"/>
                </a:solidFill>
                <a:latin typeface="Arial" charset="0"/>
                <a:ea typeface="+mn-ea"/>
                <a:cs typeface="+mn-cs"/>
              </a:rPr>
              <a:t>erfolgskritische Aspekte beim Feedback-Geben</a:t>
            </a:r>
            <a:r>
              <a:rPr lang="de-DE" sz="2276" b="0" kern="1200" dirty="0">
                <a:solidFill>
                  <a:srgbClr val="262626"/>
                </a:solidFill>
                <a:latin typeface="Arial" charset="0"/>
                <a:ea typeface="+mn-ea"/>
                <a:cs typeface="+mn-cs"/>
              </a:rPr>
              <a:t> erfüllt sein müssen, fasst nachfolgende Checkliste </a:t>
            </a:r>
            <a:r>
              <a:rPr lang="de-DE" sz="2276" b="0" kern="1200">
                <a:solidFill>
                  <a:srgbClr val="262626"/>
                </a:solidFill>
                <a:latin typeface="Arial" charset="0"/>
                <a:ea typeface="+mn-ea"/>
                <a:cs typeface="+mn-cs"/>
              </a:rPr>
              <a:t>zusammen:</a:t>
            </a:r>
            <a:endParaRPr lang="de-DE" sz="2276" b="0" kern="1200" dirty="0">
              <a:solidFill>
                <a:srgbClr val="262626"/>
              </a:solidFill>
              <a:latin typeface="Arial" charset="0"/>
              <a:ea typeface="+mn-ea"/>
              <a:cs typeface="+mn-cs"/>
            </a:endParaRPr>
          </a:p>
        </p:txBody>
      </p:sp>
    </p:spTree>
    <p:extLst>
      <p:ext uri="{BB962C8B-B14F-4D97-AF65-F5344CB8AC3E}">
        <p14:creationId xmlns:p14="http://schemas.microsoft.com/office/powerpoint/2010/main" val="2256389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48</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2" name="Datumsplatzhalter 4"/>
          <p:cNvSpPr>
            <a:spLocks noGrp="1"/>
          </p:cNvSpPr>
          <p:nvPr>
            <p:ph type="dt" sz="half" idx="12"/>
          </p:nvPr>
        </p:nvSpPr>
        <p:spPr/>
        <p:txBody>
          <a:bodyPr/>
          <a:lstStyle/>
          <a:p>
            <a:pPr algn="l" defTabSz="1300460" fontAlgn="base" hangingPunct="1">
              <a:spcBef>
                <a:spcPct val="0"/>
              </a:spcBef>
              <a:spcAft>
                <a:spcPct val="0"/>
              </a:spcAft>
              <a:defRPr/>
            </a:pPr>
            <a:fld id="{EE2FC9CF-D2E6-4E6C-A59A-83EDDF8285FB}"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6" name="Inhaltsplatzhalter 5"/>
          <p:cNvSpPr>
            <a:spLocks noGrp="1"/>
          </p:cNvSpPr>
          <p:nvPr>
            <p:ph idx="1"/>
          </p:nvPr>
        </p:nvSpPr>
        <p:spPr/>
        <p:txBody>
          <a:bodyPr/>
          <a:lstStyle/>
          <a:p>
            <a:r>
              <a:rPr lang="de-DE" altLang="de-DE" dirty="0">
                <a:solidFill>
                  <a:srgbClr val="00998A"/>
                </a:solidFill>
              </a:rPr>
              <a:t>Rechtsgrundlagen I</a:t>
            </a:r>
          </a:p>
          <a:p>
            <a:pPr lvl="1" algn="l">
              <a:spcBef>
                <a:spcPts val="1707"/>
              </a:spcBef>
              <a:buSzTx/>
            </a:pPr>
            <a:r>
              <a:rPr lang="de-DE" altLang="de-DE" dirty="0">
                <a:solidFill>
                  <a:srgbClr val="262626"/>
                </a:solidFill>
              </a:rPr>
              <a:t>Ist der Arbeitnehmer verpflichtet, am Beurteilungsgespräch teilzunehmen?</a:t>
            </a:r>
          </a:p>
          <a:p>
            <a:pPr marL="0" lvl="2" indent="0">
              <a:spcAft>
                <a:spcPts val="853"/>
              </a:spcAft>
              <a:buClr>
                <a:srgbClr val="00998A"/>
              </a:buClr>
              <a:buSzPct val="90000"/>
              <a:buNone/>
            </a:pPr>
            <a:r>
              <a:rPr lang="de-DE" altLang="de-DE" dirty="0">
                <a:solidFill>
                  <a:srgbClr val="262626"/>
                </a:solidFill>
              </a:rPr>
              <a:t>Verpflichtung besteht</a:t>
            </a:r>
          </a:p>
          <a:p>
            <a:pPr marL="383816" lvl="2" indent="-383816">
              <a:spcAft>
                <a:spcPts val="853"/>
              </a:spcAft>
              <a:buClr>
                <a:srgbClr val="00998A"/>
              </a:buClr>
              <a:buSzPct val="90000"/>
            </a:pPr>
            <a:r>
              <a:rPr lang="de-DE" altLang="de-DE" dirty="0">
                <a:solidFill>
                  <a:srgbClr val="262626"/>
                </a:solidFill>
              </a:rPr>
              <a:t>aus arbeitsvertraglicher Nebenpflicht</a:t>
            </a:r>
            <a:br>
              <a:rPr lang="de-DE" altLang="de-DE" dirty="0">
                <a:solidFill>
                  <a:srgbClr val="262626"/>
                </a:solidFill>
              </a:rPr>
            </a:br>
            <a:r>
              <a:rPr lang="de-DE" altLang="de-DE" dirty="0">
                <a:solidFill>
                  <a:srgbClr val="262626"/>
                </a:solidFill>
              </a:rPr>
              <a:t>(Treuepflicht, Direktionsrecht)</a:t>
            </a:r>
          </a:p>
          <a:p>
            <a:pPr marL="383816" lvl="2" indent="-383816">
              <a:spcAft>
                <a:spcPts val="853"/>
              </a:spcAft>
              <a:buClr>
                <a:srgbClr val="00998A"/>
              </a:buClr>
              <a:buSzPct val="90000"/>
            </a:pPr>
            <a:r>
              <a:rPr lang="de-DE" altLang="de-DE" dirty="0">
                <a:solidFill>
                  <a:srgbClr val="262626"/>
                </a:solidFill>
              </a:rPr>
              <a:t>aus Betriebsvereinbarung, sofern eine solche besteht</a:t>
            </a:r>
          </a:p>
          <a:p>
            <a:pPr marL="383816" lvl="2" indent="-383816">
              <a:spcAft>
                <a:spcPts val="853"/>
              </a:spcAft>
              <a:buClr>
                <a:srgbClr val="00998A"/>
              </a:buClr>
              <a:buSzPct val="90000"/>
            </a:pPr>
            <a:r>
              <a:rPr lang="de-DE" altLang="de-DE" dirty="0">
                <a:solidFill>
                  <a:srgbClr val="262626"/>
                </a:solidFill>
              </a:rPr>
              <a:t>aus Tarifvertrag, sofern darin eine Regelung enthalten ist &amp; Arbeitnehmer sowie Arbeitgeber tarifgebunden sind</a:t>
            </a:r>
          </a:p>
          <a:p>
            <a:pPr lvl="1" algn="l">
              <a:spcBef>
                <a:spcPts val="1707"/>
              </a:spcBef>
              <a:buSzTx/>
            </a:pPr>
            <a:endParaRPr lang="de-DE" altLang="de-DE" dirty="0">
              <a:solidFill>
                <a:srgbClr val="262626"/>
              </a:solidFill>
            </a:endParaRPr>
          </a:p>
          <a:p>
            <a:endParaRPr lang="de-DE" altLang="de-DE" dirty="0">
              <a:solidFill>
                <a:srgbClr val="00998A"/>
              </a:solidFill>
            </a:endParaRPr>
          </a:p>
          <a:p>
            <a:endParaRPr lang="de-DE" dirty="0"/>
          </a:p>
        </p:txBody>
      </p:sp>
      <p:sp>
        <p:nvSpPr>
          <p:cNvPr id="5" name="Titel 4"/>
          <p:cNvSpPr>
            <a:spLocks noGrp="1"/>
          </p:cNvSpPr>
          <p:nvPr>
            <p:ph type="title"/>
          </p:nvPr>
        </p:nvSpPr>
        <p:spPr/>
        <p:txBody>
          <a:bodyPr/>
          <a:lstStyle/>
          <a:p>
            <a:r>
              <a:rPr lang="de-DE" dirty="0"/>
              <a:t>Kommunikation: 360-Grad-Feedback</a:t>
            </a:r>
          </a:p>
        </p:txBody>
      </p:sp>
      <p:sp>
        <p:nvSpPr>
          <p:cNvPr id="7" name="Textplatzhalter 6"/>
          <p:cNvSpPr>
            <a:spLocks noGrp="1"/>
          </p:cNvSpPr>
          <p:nvPr>
            <p:ph type="body" sz="quarter" idx="13"/>
          </p:nvPr>
        </p:nvSpPr>
        <p:spPr/>
        <p:txBody>
          <a:bodyPr/>
          <a:lstStyle/>
          <a:p>
            <a:r>
              <a:rPr lang="de-DE" dirty="0"/>
              <a:t>Rechtliche Beurteilung von Beurteilungen</a:t>
            </a:r>
          </a:p>
        </p:txBody>
      </p:sp>
    </p:spTree>
    <p:extLst>
      <p:ext uri="{BB962C8B-B14F-4D97-AF65-F5344CB8AC3E}">
        <p14:creationId xmlns:p14="http://schemas.microsoft.com/office/powerpoint/2010/main" val="6539028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49</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2" name="Datumsplatzhalter 4"/>
          <p:cNvSpPr>
            <a:spLocks noGrp="1"/>
          </p:cNvSpPr>
          <p:nvPr>
            <p:ph type="dt" sz="half" idx="12"/>
          </p:nvPr>
        </p:nvSpPr>
        <p:spPr/>
        <p:txBody>
          <a:bodyPr/>
          <a:lstStyle/>
          <a:p>
            <a:pPr algn="l" defTabSz="1300460" fontAlgn="base" hangingPunct="1">
              <a:spcBef>
                <a:spcPct val="0"/>
              </a:spcBef>
              <a:spcAft>
                <a:spcPct val="0"/>
              </a:spcAft>
              <a:defRPr/>
            </a:pPr>
            <a:fld id="{5801DC03-3CC3-45D3-B96A-C7AEF5B71256}"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6" name="Inhaltsplatzhalter 5"/>
          <p:cNvSpPr>
            <a:spLocks noGrp="1"/>
          </p:cNvSpPr>
          <p:nvPr>
            <p:ph idx="1"/>
          </p:nvPr>
        </p:nvSpPr>
        <p:spPr/>
        <p:txBody>
          <a:bodyPr/>
          <a:lstStyle/>
          <a:p>
            <a:r>
              <a:rPr lang="de-DE" altLang="de-DE" dirty="0">
                <a:solidFill>
                  <a:srgbClr val="00998A"/>
                </a:solidFill>
              </a:rPr>
              <a:t>Rechtsgrundlagen II</a:t>
            </a:r>
          </a:p>
          <a:p>
            <a:pPr lvl="1" algn="l">
              <a:spcBef>
                <a:spcPts val="1707"/>
              </a:spcBef>
              <a:buSzTx/>
            </a:pPr>
            <a:r>
              <a:rPr lang="de-DE" altLang="de-DE" dirty="0">
                <a:solidFill>
                  <a:srgbClr val="262626"/>
                </a:solidFill>
              </a:rPr>
              <a:t>Ist der Arbeitgeber verpflichtet, auf Wunsch des Arbeitnehmers ein Beurteilungsgespräch durchzuführen?</a:t>
            </a:r>
          </a:p>
          <a:p>
            <a:pPr marL="0" lvl="2" indent="0">
              <a:spcAft>
                <a:spcPts val="853"/>
              </a:spcAft>
              <a:buClr>
                <a:srgbClr val="00998A"/>
              </a:buClr>
              <a:buSzPct val="90000"/>
              <a:buNone/>
            </a:pPr>
            <a:r>
              <a:rPr lang="de-DE" altLang="de-DE" dirty="0">
                <a:solidFill>
                  <a:srgbClr val="262626"/>
                </a:solidFill>
              </a:rPr>
              <a:t>Verpflichtung besteht</a:t>
            </a:r>
          </a:p>
          <a:p>
            <a:pPr marL="383816" lvl="2" indent="-383816">
              <a:spcAft>
                <a:spcPts val="853"/>
              </a:spcAft>
              <a:buClr>
                <a:srgbClr val="00998A"/>
              </a:buClr>
              <a:buSzPct val="90000"/>
            </a:pPr>
            <a:r>
              <a:rPr lang="de-DE" altLang="de-DE" dirty="0">
                <a:solidFill>
                  <a:srgbClr val="262626"/>
                </a:solidFill>
              </a:rPr>
              <a:t>aus § 82 Abs. 2 BetrVG</a:t>
            </a:r>
          </a:p>
          <a:p>
            <a:pPr marL="383816" lvl="2" indent="-383816">
              <a:spcAft>
                <a:spcPts val="853"/>
              </a:spcAft>
              <a:buClr>
                <a:srgbClr val="00998A"/>
              </a:buClr>
              <a:buSzPct val="90000"/>
            </a:pPr>
            <a:r>
              <a:rPr lang="de-DE" altLang="de-DE" dirty="0">
                <a:solidFill>
                  <a:srgbClr val="262626"/>
                </a:solidFill>
              </a:rPr>
              <a:t>aus Betriebsvereinbarung, falls vorhanden</a:t>
            </a:r>
          </a:p>
          <a:p>
            <a:pPr marL="383816" lvl="2" indent="-383816">
              <a:spcAft>
                <a:spcPts val="853"/>
              </a:spcAft>
              <a:buClr>
                <a:srgbClr val="00998A"/>
              </a:buClr>
              <a:buSzPct val="90000"/>
            </a:pPr>
            <a:r>
              <a:rPr lang="de-DE" altLang="de-DE" dirty="0">
                <a:solidFill>
                  <a:srgbClr val="262626"/>
                </a:solidFill>
              </a:rPr>
              <a:t>aus Tarifvertrag, falls Regelung enthalten</a:t>
            </a:r>
          </a:p>
          <a:p>
            <a:endParaRPr lang="de-DE" altLang="de-DE" dirty="0">
              <a:solidFill>
                <a:srgbClr val="262626"/>
              </a:solidFill>
              <a:latin typeface="Arial" panose="020B0604020202020204" pitchFamily="34" charset="0"/>
            </a:endParaRPr>
          </a:p>
          <a:p>
            <a:pPr lvl="1" algn="l">
              <a:spcBef>
                <a:spcPts val="1707"/>
              </a:spcBef>
              <a:buSzTx/>
            </a:pPr>
            <a:endParaRPr lang="de-DE" altLang="de-DE" dirty="0">
              <a:solidFill>
                <a:srgbClr val="262626"/>
              </a:solidFill>
            </a:endParaRPr>
          </a:p>
          <a:p>
            <a:endParaRPr lang="de-DE" altLang="de-DE" dirty="0">
              <a:solidFill>
                <a:srgbClr val="00998A"/>
              </a:solidFill>
            </a:endParaRPr>
          </a:p>
          <a:p>
            <a:endParaRPr lang="de-DE" dirty="0"/>
          </a:p>
        </p:txBody>
      </p:sp>
      <p:sp>
        <p:nvSpPr>
          <p:cNvPr id="5" name="Titel 4"/>
          <p:cNvSpPr>
            <a:spLocks noGrp="1"/>
          </p:cNvSpPr>
          <p:nvPr>
            <p:ph type="title"/>
          </p:nvPr>
        </p:nvSpPr>
        <p:spPr/>
        <p:txBody>
          <a:bodyPr/>
          <a:lstStyle/>
          <a:p>
            <a:r>
              <a:rPr lang="de-DE" dirty="0"/>
              <a:t>Kommunikation: 360-Grad-Feedback</a:t>
            </a:r>
          </a:p>
        </p:txBody>
      </p:sp>
      <p:sp>
        <p:nvSpPr>
          <p:cNvPr id="7" name="Textplatzhalter 6"/>
          <p:cNvSpPr>
            <a:spLocks noGrp="1"/>
          </p:cNvSpPr>
          <p:nvPr>
            <p:ph type="body" sz="quarter" idx="13"/>
          </p:nvPr>
        </p:nvSpPr>
        <p:spPr/>
        <p:txBody>
          <a:bodyPr/>
          <a:lstStyle/>
          <a:p>
            <a:r>
              <a:rPr lang="de-DE" dirty="0"/>
              <a:t>Rechtliche Beurteilung von Beurteilungen</a:t>
            </a:r>
          </a:p>
          <a:p>
            <a:endParaRPr lang="de-DE" dirty="0"/>
          </a:p>
        </p:txBody>
      </p:sp>
    </p:spTree>
    <p:extLst>
      <p:ext uri="{BB962C8B-B14F-4D97-AF65-F5344CB8AC3E}">
        <p14:creationId xmlns:p14="http://schemas.microsoft.com/office/powerpoint/2010/main" val="1218760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5</a:t>
            </a:fld>
            <a:endParaRPr lang="de-DE" b="0" kern="1200" dirty="0">
              <a:solidFill>
                <a:srgbClr val="717D87"/>
              </a:solidFill>
              <a:latin typeface="Arial" charset="0"/>
              <a:ea typeface="+mn-ea"/>
              <a:cs typeface="+mn-cs"/>
            </a:endParaRP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5DB5DE44-25B7-48DC-BD80-882FAEBFF042}"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Titel 4"/>
          <p:cNvSpPr>
            <a:spLocks noGrp="1"/>
          </p:cNvSpPr>
          <p:nvPr>
            <p:ph type="title"/>
          </p:nvPr>
        </p:nvSpPr>
        <p:spPr/>
        <p:txBody>
          <a:bodyPr/>
          <a:lstStyle/>
          <a:p>
            <a:r>
              <a:rPr lang="de-DE" dirty="0"/>
              <a:t>Macht: Kommunikative Konstruktion von Beziehungen</a:t>
            </a:r>
          </a:p>
        </p:txBody>
      </p:sp>
      <p:sp>
        <p:nvSpPr>
          <p:cNvPr id="7" name="Textplatzhalter 6"/>
          <p:cNvSpPr>
            <a:spLocks noGrp="1"/>
          </p:cNvSpPr>
          <p:nvPr>
            <p:ph type="body" sz="quarter" idx="13"/>
          </p:nvPr>
        </p:nvSpPr>
        <p:spPr/>
        <p:txBody>
          <a:bodyPr/>
          <a:lstStyle/>
          <a:p>
            <a:r>
              <a:rPr lang="de-DE" dirty="0"/>
              <a:t>Macht als Beschreibung einer Führungsbeziehung</a:t>
            </a:r>
          </a:p>
          <a:p>
            <a:endParaRPr lang="de-DE" dirty="0"/>
          </a:p>
        </p:txBody>
      </p:sp>
      <p:sp>
        <p:nvSpPr>
          <p:cNvPr id="11" name="Inhaltsplatzhalter 6"/>
          <p:cNvSpPr>
            <a:spLocks noGrp="1"/>
          </p:cNvSpPr>
          <p:nvPr>
            <p:ph idx="1"/>
          </p:nvPr>
        </p:nvSpPr>
        <p:spPr>
          <a:xfrm>
            <a:off x="36198" y="1381760"/>
            <a:ext cx="12080775" cy="7647989"/>
          </a:xfrm>
        </p:spPr>
        <p:txBody>
          <a:bodyPr/>
          <a:lstStyle/>
          <a:p>
            <a:r>
              <a:rPr lang="de-DE" dirty="0"/>
              <a:t>Führung als Ausübung von Macht</a:t>
            </a:r>
          </a:p>
          <a:p>
            <a:pPr marL="792468" lvl="2" indent="-406394"/>
            <a:r>
              <a:rPr lang="de-DE" dirty="0"/>
              <a:t>Macht als Kontrolle von „Unsicherheitszonen“:</a:t>
            </a:r>
          </a:p>
          <a:p>
            <a:pPr marL="1176285" lvl="4" indent="-406394"/>
            <a:r>
              <a:rPr lang="de-DE" dirty="0"/>
              <a:t>Kontrolle von etwas, was dem anderen wichtig ist und</a:t>
            </a:r>
          </a:p>
          <a:p>
            <a:pPr marL="1176285" lvl="4" indent="-406394"/>
            <a:r>
              <a:rPr lang="de-DE" dirty="0"/>
              <a:t>was der andere ggf. nicht wirklich beurteilen kann</a:t>
            </a:r>
          </a:p>
          <a:p>
            <a:r>
              <a:rPr lang="de-DE" dirty="0"/>
              <a:t>Macht beschreibt die </a:t>
            </a:r>
            <a:r>
              <a:rPr lang="de-DE"/>
              <a:t>(Führungs)Beziehung</a:t>
            </a:r>
            <a:endParaRPr lang="de-DE" dirty="0"/>
          </a:p>
          <a:p>
            <a:pPr marL="792468" lvl="2" indent="-406394"/>
            <a:r>
              <a:rPr lang="de-DE" dirty="0"/>
              <a:t>Macht ist nicht als Eigenschaft an die Person des Mächtigen gebunden.</a:t>
            </a:r>
          </a:p>
          <a:p>
            <a:pPr marL="792468" lvl="2" indent="-406394"/>
            <a:r>
              <a:rPr lang="de-DE" dirty="0"/>
              <a:t>Macht entsteht durch „Einlassen“ des Machtlosen auf den Einflussversuch des Mächtigen.</a:t>
            </a:r>
          </a:p>
          <a:p>
            <a:pPr marL="792468" lvl="2" indent="-406394"/>
            <a:r>
              <a:rPr lang="de-DE" dirty="0"/>
              <a:t>Macht kennt (theoretisch denkbare) Alternativen in der Handlung des Machtlosen (Machtausübung = Zwang).</a:t>
            </a:r>
          </a:p>
          <a:p>
            <a:r>
              <a:rPr lang="de-DE" dirty="0"/>
              <a:t>Macht wird oft subtil, symbolisch vermittelt</a:t>
            </a:r>
          </a:p>
          <a:p>
            <a:pPr marL="792468" lvl="2" indent="-406394"/>
            <a:r>
              <a:rPr lang="de-DE" dirty="0"/>
              <a:t>über Privilegien</a:t>
            </a:r>
          </a:p>
          <a:p>
            <a:pPr marL="792468" lvl="2" indent="-406394"/>
            <a:r>
              <a:rPr lang="de-DE" dirty="0"/>
              <a:t>durch Räumlichkeiten, zur Verfügung stehende Ressourcen, Architektur …</a:t>
            </a:r>
          </a:p>
        </p:txBody>
      </p:sp>
      <p:sp>
        <p:nvSpPr>
          <p:cNvPr id="8" name="Fußzeilenplatzhalter 2"/>
          <p:cNvSpPr>
            <a:spLocks noGrp="1"/>
          </p:cNvSpPr>
          <p:nvPr>
            <p:ph type="ftr" sz="quarter" idx="11"/>
          </p:nvPr>
        </p:nvSpPr>
        <p:spPr>
          <a:xfrm>
            <a:off x="2546774" y="9346696"/>
            <a:ext cx="7911253" cy="402822"/>
          </a:xfr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Tree>
    <p:extLst>
      <p:ext uri="{BB962C8B-B14F-4D97-AF65-F5344CB8AC3E}">
        <p14:creationId xmlns:p14="http://schemas.microsoft.com/office/powerpoint/2010/main" val="38979880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50</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1" name="Datumsplatzhalter 4"/>
          <p:cNvSpPr>
            <a:spLocks noGrp="1"/>
          </p:cNvSpPr>
          <p:nvPr>
            <p:ph type="dt" sz="half" idx="12"/>
          </p:nvPr>
        </p:nvSpPr>
        <p:spPr/>
        <p:txBody>
          <a:bodyPr/>
          <a:lstStyle/>
          <a:p>
            <a:pPr algn="l" defTabSz="1300460" fontAlgn="base" hangingPunct="1">
              <a:spcBef>
                <a:spcPct val="0"/>
              </a:spcBef>
              <a:spcAft>
                <a:spcPct val="0"/>
              </a:spcAft>
              <a:defRPr/>
            </a:pPr>
            <a:fld id="{EA37424D-B215-4F47-84A0-CB1D9E60BF9F}"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4" name="Inhaltsplatzhalter 3"/>
          <p:cNvSpPr>
            <a:spLocks noGrp="1"/>
          </p:cNvSpPr>
          <p:nvPr>
            <p:ph idx="1"/>
          </p:nvPr>
        </p:nvSpPr>
        <p:spPr/>
        <p:txBody>
          <a:bodyPr/>
          <a:lstStyle/>
          <a:p>
            <a:r>
              <a:rPr lang="de-DE" altLang="de-DE" dirty="0">
                <a:solidFill>
                  <a:srgbClr val="00998A"/>
                </a:solidFill>
              </a:rPr>
              <a:t>Mitbestimmungsrechte I</a:t>
            </a:r>
          </a:p>
          <a:p>
            <a:pPr marL="383816" lvl="2" indent="-383816">
              <a:buClr>
                <a:srgbClr val="00998A"/>
              </a:buClr>
              <a:buSzPct val="90000"/>
            </a:pPr>
            <a:r>
              <a:rPr lang="de-DE" altLang="de-DE" dirty="0">
                <a:solidFill>
                  <a:srgbClr val="262626"/>
                </a:solidFill>
              </a:rPr>
              <a:t>Ziele des Systems (Personalplanung, -entwicklung, -abbau)</a:t>
            </a:r>
          </a:p>
          <a:p>
            <a:pPr marL="383816" lvl="2" indent="-383816">
              <a:buClr>
                <a:srgbClr val="00998A"/>
              </a:buClr>
              <a:buSzPct val="90000"/>
            </a:pPr>
            <a:r>
              <a:rPr lang="de-DE" altLang="de-DE" dirty="0">
                <a:solidFill>
                  <a:srgbClr val="262626"/>
                </a:solidFill>
              </a:rPr>
              <a:t>Verfahren (Beurteiler, Anlässe)</a:t>
            </a:r>
          </a:p>
          <a:p>
            <a:pPr marL="383816" lvl="2" indent="-383816">
              <a:buClr>
                <a:srgbClr val="00998A"/>
              </a:buClr>
              <a:buSzPct val="90000"/>
            </a:pPr>
            <a:r>
              <a:rPr lang="de-DE" altLang="de-DE" dirty="0">
                <a:solidFill>
                  <a:srgbClr val="262626"/>
                </a:solidFill>
              </a:rPr>
              <a:t>Beurteilungskriterien (Gewichtung, Definition)</a:t>
            </a:r>
          </a:p>
          <a:p>
            <a:pPr marL="383816" lvl="2" indent="-383816">
              <a:buClr>
                <a:srgbClr val="00998A"/>
              </a:buClr>
              <a:buSzPct val="90000"/>
            </a:pPr>
            <a:r>
              <a:rPr lang="de-DE" altLang="de-DE" dirty="0">
                <a:solidFill>
                  <a:srgbClr val="262626"/>
                </a:solidFill>
              </a:rPr>
              <a:t>Beurteilungsmethoden (Test, Beobachtung)</a:t>
            </a:r>
          </a:p>
          <a:p>
            <a:pPr marL="383816" lvl="2" indent="-383816">
              <a:buClr>
                <a:srgbClr val="00998A"/>
              </a:buClr>
              <a:buSzPct val="90000"/>
            </a:pPr>
            <a:r>
              <a:rPr lang="de-DE" altLang="de-DE" dirty="0">
                <a:solidFill>
                  <a:srgbClr val="262626"/>
                </a:solidFill>
              </a:rPr>
              <a:t>Beurteilungsmaßstäbe (Skalierung)</a:t>
            </a:r>
          </a:p>
          <a:p>
            <a:pPr marL="383816" lvl="2" indent="-383816">
              <a:buClr>
                <a:srgbClr val="00998A"/>
              </a:buClr>
              <a:buSzPct val="90000"/>
            </a:pPr>
            <a:r>
              <a:rPr lang="de-DE" altLang="de-DE" dirty="0">
                <a:solidFill>
                  <a:srgbClr val="262626"/>
                </a:solidFill>
              </a:rPr>
              <a:t>Beurteilungsgespräch (Durchführung, Gestaltung)</a:t>
            </a:r>
          </a:p>
          <a:p>
            <a:pPr marL="383816" lvl="2" indent="-383816">
              <a:buClr>
                <a:srgbClr val="00998A"/>
              </a:buClr>
              <a:buSzPct val="90000"/>
            </a:pPr>
            <a:r>
              <a:rPr lang="de-DE" altLang="de-DE" dirty="0">
                <a:solidFill>
                  <a:srgbClr val="262626"/>
                </a:solidFill>
              </a:rPr>
              <a:t>Aufbewahrung (Dauer, Personalakte, Personalinformationssystem)</a:t>
            </a:r>
          </a:p>
          <a:p>
            <a:pPr marL="383816" lvl="2" indent="-383816">
              <a:buClr>
                <a:srgbClr val="00998A"/>
              </a:buClr>
              <a:buSzPct val="90000"/>
            </a:pPr>
            <a:r>
              <a:rPr lang="de-DE" altLang="de-DE" dirty="0">
                <a:solidFill>
                  <a:srgbClr val="262626"/>
                </a:solidFill>
              </a:rPr>
              <a:t>Konfliktlösungsmechanismen (paritätischer Ausschuss)</a:t>
            </a:r>
          </a:p>
          <a:p>
            <a:endParaRPr lang="de-DE" altLang="de-DE" dirty="0">
              <a:solidFill>
                <a:srgbClr val="00998A"/>
              </a:solidFill>
            </a:endParaRPr>
          </a:p>
          <a:p>
            <a:endParaRPr lang="de-DE" dirty="0"/>
          </a:p>
        </p:txBody>
      </p:sp>
      <p:sp>
        <p:nvSpPr>
          <p:cNvPr id="5" name="Titel 4"/>
          <p:cNvSpPr>
            <a:spLocks noGrp="1"/>
          </p:cNvSpPr>
          <p:nvPr>
            <p:ph type="title"/>
          </p:nvPr>
        </p:nvSpPr>
        <p:spPr/>
        <p:txBody>
          <a:bodyPr/>
          <a:lstStyle/>
          <a:p>
            <a:r>
              <a:rPr lang="de-DE" dirty="0"/>
              <a:t>Kommunikation: 360-Grad-Feedback</a:t>
            </a:r>
          </a:p>
        </p:txBody>
      </p:sp>
      <p:sp>
        <p:nvSpPr>
          <p:cNvPr id="7" name="Textplatzhalter 6"/>
          <p:cNvSpPr>
            <a:spLocks noGrp="1"/>
          </p:cNvSpPr>
          <p:nvPr>
            <p:ph type="body" sz="quarter" idx="13"/>
          </p:nvPr>
        </p:nvSpPr>
        <p:spPr/>
        <p:txBody>
          <a:bodyPr/>
          <a:lstStyle/>
          <a:p>
            <a:r>
              <a:rPr lang="de-DE" dirty="0"/>
              <a:t>Rechtliche Beurteilung von Beurteilungen</a:t>
            </a:r>
          </a:p>
        </p:txBody>
      </p:sp>
    </p:spTree>
    <p:extLst>
      <p:ext uri="{BB962C8B-B14F-4D97-AF65-F5344CB8AC3E}">
        <p14:creationId xmlns:p14="http://schemas.microsoft.com/office/powerpoint/2010/main" val="38353881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51</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11" name="Datumsplatzhalter 4"/>
          <p:cNvSpPr>
            <a:spLocks noGrp="1"/>
          </p:cNvSpPr>
          <p:nvPr>
            <p:ph type="dt" sz="half" idx="12"/>
          </p:nvPr>
        </p:nvSpPr>
        <p:spPr/>
        <p:txBody>
          <a:bodyPr/>
          <a:lstStyle/>
          <a:p>
            <a:pPr algn="l" defTabSz="1300460" fontAlgn="base" hangingPunct="1">
              <a:spcBef>
                <a:spcPct val="0"/>
              </a:spcBef>
              <a:spcAft>
                <a:spcPct val="0"/>
              </a:spcAft>
              <a:defRPr/>
            </a:pPr>
            <a:fld id="{3221E4B7-9F42-4EE0-AF52-2CDC2961E7BD}"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4" name="Inhaltsplatzhalter 3"/>
          <p:cNvSpPr>
            <a:spLocks noGrp="1"/>
          </p:cNvSpPr>
          <p:nvPr>
            <p:ph idx="1"/>
          </p:nvPr>
        </p:nvSpPr>
        <p:spPr/>
        <p:txBody>
          <a:bodyPr/>
          <a:lstStyle/>
          <a:p>
            <a:r>
              <a:rPr lang="de-DE" altLang="de-DE" dirty="0">
                <a:solidFill>
                  <a:srgbClr val="00998A"/>
                </a:solidFill>
              </a:rPr>
              <a:t>Mitbestimmungsrechte II</a:t>
            </a:r>
          </a:p>
          <a:p>
            <a:pPr marL="383816" lvl="2" indent="-383816">
              <a:buClr>
                <a:srgbClr val="00998A"/>
              </a:buClr>
              <a:buSzPct val="90000"/>
            </a:pPr>
            <a:r>
              <a:rPr lang="de-DE" altLang="de-DE" dirty="0">
                <a:solidFill>
                  <a:srgbClr val="262626"/>
                </a:solidFill>
              </a:rPr>
              <a:t>Einführungsentscheidung (kein Initiativrecht) ist mitbestimmungsfrei</a:t>
            </a:r>
          </a:p>
          <a:p>
            <a:pPr marL="383816" lvl="2" indent="-383816">
              <a:buClr>
                <a:srgbClr val="00998A"/>
              </a:buClr>
              <a:buSzPct val="90000"/>
            </a:pPr>
            <a:endParaRPr lang="de-DE" altLang="de-DE" dirty="0">
              <a:solidFill>
                <a:srgbClr val="262626"/>
              </a:solidFill>
            </a:endParaRPr>
          </a:p>
          <a:p>
            <a:pPr marL="383816" lvl="2" indent="-383816">
              <a:buClr>
                <a:srgbClr val="00998A"/>
              </a:buClr>
              <a:buSzPct val="90000"/>
            </a:pPr>
            <a:r>
              <a:rPr lang="de-DE" altLang="de-DE" dirty="0">
                <a:solidFill>
                  <a:srgbClr val="262626"/>
                </a:solidFill>
              </a:rPr>
              <a:t>konkrete Beurteilung des einzelnen Mitarbeiters ist mitbestimmungsfrei</a:t>
            </a:r>
          </a:p>
          <a:p>
            <a:pPr marL="383816" lvl="2" indent="-383816">
              <a:buClr>
                <a:srgbClr val="00998A"/>
              </a:buClr>
              <a:buSzPct val="90000"/>
            </a:pPr>
            <a:endParaRPr lang="de-DE" altLang="de-DE" dirty="0">
              <a:solidFill>
                <a:srgbClr val="262626"/>
              </a:solidFill>
            </a:endParaRPr>
          </a:p>
          <a:p>
            <a:pPr marL="383816" lvl="2" indent="-383816">
              <a:buClr>
                <a:srgbClr val="00998A"/>
              </a:buClr>
              <a:buSzPct val="90000"/>
            </a:pPr>
            <a:r>
              <a:rPr lang="de-DE" altLang="de-DE" dirty="0">
                <a:solidFill>
                  <a:srgbClr val="262626"/>
                </a:solidFill>
              </a:rPr>
              <a:t>Bestimmung der Arbeitsanforderungen </a:t>
            </a:r>
            <a:r>
              <a:rPr lang="de-DE" altLang="de-DE">
                <a:solidFill>
                  <a:srgbClr val="262626"/>
                </a:solidFill>
              </a:rPr>
              <a:t>(z. B</a:t>
            </a:r>
            <a:r>
              <a:rPr lang="de-DE" altLang="de-DE" dirty="0">
                <a:solidFill>
                  <a:srgbClr val="262626"/>
                </a:solidFill>
              </a:rPr>
              <a:t>. Stellenbeschreibung) ist mitbestimmungsfrei</a:t>
            </a:r>
          </a:p>
          <a:p>
            <a:endParaRPr lang="de-DE" altLang="de-DE" dirty="0">
              <a:solidFill>
                <a:srgbClr val="00998A"/>
              </a:solidFill>
            </a:endParaRPr>
          </a:p>
          <a:p>
            <a:endParaRPr lang="de-DE" dirty="0"/>
          </a:p>
        </p:txBody>
      </p:sp>
      <p:sp>
        <p:nvSpPr>
          <p:cNvPr id="5" name="Titel 4"/>
          <p:cNvSpPr>
            <a:spLocks noGrp="1"/>
          </p:cNvSpPr>
          <p:nvPr>
            <p:ph type="title"/>
          </p:nvPr>
        </p:nvSpPr>
        <p:spPr/>
        <p:txBody>
          <a:bodyPr/>
          <a:lstStyle/>
          <a:p>
            <a:r>
              <a:rPr lang="de-DE" dirty="0"/>
              <a:t>Kommunikation: 360-Grad-Feedback</a:t>
            </a:r>
          </a:p>
        </p:txBody>
      </p:sp>
      <p:sp>
        <p:nvSpPr>
          <p:cNvPr id="7" name="Textplatzhalter 6"/>
          <p:cNvSpPr>
            <a:spLocks noGrp="1"/>
          </p:cNvSpPr>
          <p:nvPr>
            <p:ph type="body" sz="quarter" idx="13"/>
          </p:nvPr>
        </p:nvSpPr>
        <p:spPr/>
        <p:txBody>
          <a:bodyPr/>
          <a:lstStyle/>
          <a:p>
            <a:r>
              <a:rPr lang="de-DE" dirty="0"/>
              <a:t>Rechtliche Beurteilung von Beurteilungen</a:t>
            </a:r>
          </a:p>
          <a:p>
            <a:endParaRPr lang="de-DE" dirty="0"/>
          </a:p>
        </p:txBody>
      </p:sp>
    </p:spTree>
    <p:extLst>
      <p:ext uri="{BB962C8B-B14F-4D97-AF65-F5344CB8AC3E}">
        <p14:creationId xmlns:p14="http://schemas.microsoft.com/office/powerpoint/2010/main" val="38495844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52</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8" name="Datumsplatzhalter 4"/>
          <p:cNvSpPr>
            <a:spLocks noGrp="1"/>
          </p:cNvSpPr>
          <p:nvPr>
            <p:ph type="dt" sz="half" idx="12"/>
          </p:nvPr>
        </p:nvSpPr>
        <p:spPr/>
        <p:txBody>
          <a:bodyPr/>
          <a:lstStyle/>
          <a:p>
            <a:pPr algn="l" defTabSz="1300460" fontAlgn="base" hangingPunct="1">
              <a:spcBef>
                <a:spcPct val="0"/>
              </a:spcBef>
              <a:spcAft>
                <a:spcPct val="0"/>
              </a:spcAft>
              <a:defRPr/>
            </a:pPr>
            <a:fld id="{010AD6F5-D1FF-4CEE-B27F-EAA297110C12}"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6" name="Inhaltsplatzhalter 5"/>
          <p:cNvSpPr>
            <a:spLocks noGrp="1"/>
          </p:cNvSpPr>
          <p:nvPr>
            <p:ph idx="1"/>
          </p:nvPr>
        </p:nvSpPr>
        <p:spPr/>
        <p:txBody>
          <a:bodyPr/>
          <a:lstStyle/>
          <a:p>
            <a:pPr marL="406394" indent="-406394">
              <a:lnSpc>
                <a:spcPct val="114000"/>
              </a:lnSpc>
              <a:spcBef>
                <a:spcPts val="853"/>
              </a:spcBef>
              <a:buFont typeface="Wingdings" panose="05000000000000000000" pitchFamily="2" charset="2"/>
              <a:buChar char="§"/>
            </a:pPr>
            <a:r>
              <a:rPr lang="de-DE" sz="2560" b="0" dirty="0">
                <a:solidFill>
                  <a:schemeClr val="tx1"/>
                </a:solidFill>
              </a:rPr>
              <a:t>Erfolgsbeteiligungssysteme können freiwillig und einmalig angeboten werden, Zusage unter Vorbehalt („Betriebliche Übung“)</a:t>
            </a:r>
          </a:p>
          <a:p>
            <a:pPr marL="406394" indent="-406394">
              <a:lnSpc>
                <a:spcPct val="114000"/>
              </a:lnSpc>
              <a:spcBef>
                <a:spcPts val="853"/>
              </a:spcBef>
              <a:buFont typeface="Wingdings" panose="05000000000000000000" pitchFamily="2" charset="2"/>
              <a:buChar char="§"/>
            </a:pPr>
            <a:r>
              <a:rPr lang="de-DE" sz="2560" b="0" dirty="0">
                <a:solidFill>
                  <a:schemeClr val="tx1"/>
                </a:solidFill>
              </a:rPr>
              <a:t>Wenn Bestandteil des individuellen Arbeitsvertrages: Änderung nur mit Zustimmung des MA oder Änderungskündigung</a:t>
            </a:r>
          </a:p>
          <a:p>
            <a:pPr marL="406394" indent="-406394">
              <a:lnSpc>
                <a:spcPct val="114000"/>
              </a:lnSpc>
              <a:spcBef>
                <a:spcPts val="853"/>
              </a:spcBef>
              <a:buFont typeface="Wingdings" panose="05000000000000000000" pitchFamily="2" charset="2"/>
              <a:buChar char="§"/>
            </a:pPr>
            <a:r>
              <a:rPr lang="de-DE" sz="2560" b="0" dirty="0">
                <a:solidFill>
                  <a:schemeClr val="tx1"/>
                </a:solidFill>
              </a:rPr>
              <a:t>Häufig: Betriebsvereinbarung zwischen Geschäftsleitung und Betriebsrat (§ 77 BetrVG)</a:t>
            </a:r>
          </a:p>
          <a:p>
            <a:endParaRPr lang="de-DE" dirty="0"/>
          </a:p>
        </p:txBody>
      </p:sp>
      <p:sp>
        <p:nvSpPr>
          <p:cNvPr id="5" name="Titel 4"/>
          <p:cNvSpPr>
            <a:spLocks noGrp="1"/>
          </p:cNvSpPr>
          <p:nvPr>
            <p:ph type="title"/>
          </p:nvPr>
        </p:nvSpPr>
        <p:spPr/>
        <p:txBody>
          <a:bodyPr/>
          <a:lstStyle/>
          <a:p>
            <a:r>
              <a:rPr lang="de-DE" dirty="0"/>
              <a:t>Kommunikation: 360-Grad-Feedback</a:t>
            </a:r>
          </a:p>
        </p:txBody>
      </p:sp>
      <p:sp>
        <p:nvSpPr>
          <p:cNvPr id="7" name="Textplatzhalter 6"/>
          <p:cNvSpPr>
            <a:spLocks noGrp="1"/>
          </p:cNvSpPr>
          <p:nvPr>
            <p:ph type="body" sz="quarter" idx="13"/>
          </p:nvPr>
        </p:nvSpPr>
        <p:spPr/>
        <p:txBody>
          <a:bodyPr/>
          <a:lstStyle/>
          <a:p>
            <a:r>
              <a:rPr lang="de-DE" dirty="0"/>
              <a:t>Rechtliche Beurteilung</a:t>
            </a:r>
          </a:p>
        </p:txBody>
      </p:sp>
    </p:spTree>
    <p:extLst>
      <p:ext uri="{BB962C8B-B14F-4D97-AF65-F5344CB8AC3E}">
        <p14:creationId xmlns:p14="http://schemas.microsoft.com/office/powerpoint/2010/main" val="3561838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DE" dirty="0"/>
              <a:t>Mitarbeitergespräche</a:t>
            </a:r>
          </a:p>
        </p:txBody>
      </p:sp>
      <p:sp>
        <p:nvSpPr>
          <p:cNvPr id="3" name="Inhaltsplatzhalter 2"/>
          <p:cNvSpPr>
            <a:spLocks noGrp="1"/>
          </p:cNvSpPr>
          <p:nvPr>
            <p:ph idx="1"/>
          </p:nvPr>
        </p:nvSpPr>
        <p:spPr/>
        <p:txBody>
          <a:bodyPr/>
          <a:lstStyle/>
          <a:p>
            <a:r>
              <a:rPr lang="de-DE" dirty="0"/>
              <a:t>Kommunikation</a:t>
            </a:r>
          </a:p>
        </p:txBody>
      </p:sp>
    </p:spTree>
    <p:extLst>
      <p:ext uri="{BB962C8B-B14F-4D97-AF65-F5344CB8AC3E}">
        <p14:creationId xmlns:p14="http://schemas.microsoft.com/office/powerpoint/2010/main" val="3117051711"/>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52170FE8-19D5-4C36-8056-5F4BE0969995}" type="slidenum">
              <a:rPr lang="de-DE" b="0" kern="1200">
                <a:solidFill>
                  <a:srgbClr val="717D87"/>
                </a:solidFill>
                <a:latin typeface="Arial" charset="0"/>
                <a:ea typeface="+mn-ea"/>
                <a:cs typeface="+mn-cs"/>
              </a:rPr>
              <a:pPr defTabSz="1300460" fontAlgn="base" hangingPunct="1">
                <a:spcBef>
                  <a:spcPct val="0"/>
                </a:spcBef>
                <a:spcAft>
                  <a:spcPct val="0"/>
                </a:spcAft>
                <a:defRPr/>
              </a:pPr>
              <a:t>54</a:t>
            </a:fld>
            <a:endParaRPr lang="de-DE" b="0" kern="1200" dirty="0">
              <a:solidFill>
                <a:srgbClr val="717D87"/>
              </a:solidFill>
              <a:latin typeface="Arial" charset="0"/>
              <a:ea typeface="+mn-ea"/>
              <a:cs typeface="+mn-cs"/>
            </a:endParaRPr>
          </a:p>
        </p:txBody>
      </p:sp>
      <p:sp>
        <p:nvSpPr>
          <p:cNvPr id="5" name="Fußzeilenplatzhalter 4"/>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6" name="Datumsplatzhalter 5"/>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43724749-9FD4-4967-BE37-D4D22AA45344}"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7" name="Inhaltsplatzhalter 6"/>
          <p:cNvSpPr>
            <a:spLocks noGrp="1"/>
          </p:cNvSpPr>
          <p:nvPr>
            <p:ph idx="1"/>
          </p:nvPr>
        </p:nvSpPr>
        <p:spPr/>
        <p:txBody>
          <a:bodyPr/>
          <a:lstStyle/>
          <a:p>
            <a:pPr>
              <a:spcAft>
                <a:spcPts val="1707"/>
              </a:spcAft>
              <a:defRPr/>
            </a:pPr>
            <a:r>
              <a:rPr lang="de-DE" sz="2560" b="0" dirty="0">
                <a:solidFill>
                  <a:schemeClr val="tx1"/>
                </a:solidFill>
              </a:rPr>
              <a:t>Mitarbeitergespräche erfüllen unter anderem folgende</a:t>
            </a:r>
            <a:r>
              <a:rPr lang="de-DE" sz="2560" dirty="0">
                <a:solidFill>
                  <a:schemeClr val="tx1"/>
                </a:solidFill>
              </a:rPr>
              <a:t> </a:t>
            </a:r>
            <a:r>
              <a:rPr lang="de-DE" sz="2560"/>
              <a:t>Funktionen</a:t>
            </a:r>
            <a:r>
              <a:rPr lang="de-DE" sz="2560" b="0">
                <a:solidFill>
                  <a:schemeClr val="tx1"/>
                </a:solidFill>
              </a:rPr>
              <a:t>:</a:t>
            </a:r>
            <a:r>
              <a:rPr lang="de-DE" sz="2560" dirty="0">
                <a:solidFill>
                  <a:schemeClr val="tx1"/>
                </a:solidFill>
              </a:rPr>
              <a:t/>
            </a:r>
            <a:br>
              <a:rPr lang="de-DE" sz="2560" dirty="0">
                <a:solidFill>
                  <a:schemeClr val="tx1"/>
                </a:solidFill>
              </a:rPr>
            </a:br>
            <a:endParaRPr lang="de-DE" sz="2560" dirty="0">
              <a:solidFill>
                <a:schemeClr val="tx1"/>
              </a:solidFill>
            </a:endParaRPr>
          </a:p>
          <a:p>
            <a:pPr marL="386075" indent="-386075">
              <a:spcBef>
                <a:spcPts val="0"/>
              </a:spcBef>
              <a:buFont typeface="+mj-lt"/>
              <a:buAutoNum type="arabicPeriod"/>
              <a:defRPr/>
            </a:pPr>
            <a:r>
              <a:rPr lang="de-DE" sz="2560" b="0" dirty="0">
                <a:solidFill>
                  <a:schemeClr val="tx1"/>
                </a:solidFill>
              </a:rPr>
              <a:t>Rückmeldung des Vorgesetzten über das gezeigte Leistungsverhalten geben</a:t>
            </a:r>
          </a:p>
          <a:p>
            <a:pPr marL="386075" indent="-386075">
              <a:spcBef>
                <a:spcPts val="0"/>
              </a:spcBef>
              <a:buFont typeface="+mj-lt"/>
              <a:buAutoNum type="arabicPeriod"/>
              <a:defRPr/>
            </a:pPr>
            <a:r>
              <a:rPr lang="de-DE" sz="2560" b="0" dirty="0">
                <a:solidFill>
                  <a:schemeClr val="tx1"/>
                </a:solidFill>
              </a:rPr>
              <a:t>Entwicklungserfordernisse und -möglichkeiten aufzeigen</a:t>
            </a:r>
          </a:p>
          <a:p>
            <a:pPr marL="386075" indent="-386075">
              <a:spcBef>
                <a:spcPts val="0"/>
              </a:spcBef>
              <a:buFont typeface="+mj-lt"/>
              <a:buAutoNum type="arabicPeriod"/>
              <a:defRPr/>
            </a:pPr>
            <a:r>
              <a:rPr lang="de-DE" sz="2560" b="0" dirty="0">
                <a:solidFill>
                  <a:schemeClr val="tx1"/>
                </a:solidFill>
              </a:rPr>
              <a:t>verbindliche Zielsetzungen für den nächsten Beurteilungszeitraum vereinbaren</a:t>
            </a:r>
          </a:p>
          <a:p>
            <a:pPr marL="386075" indent="-386075">
              <a:spcBef>
                <a:spcPts val="0"/>
              </a:spcBef>
              <a:buFont typeface="+mj-lt"/>
              <a:buAutoNum type="arabicPeriod"/>
              <a:defRPr/>
            </a:pPr>
            <a:r>
              <a:rPr lang="de-DE" sz="2560" b="0" dirty="0">
                <a:solidFill>
                  <a:schemeClr val="tx1"/>
                </a:solidFill>
              </a:rPr>
              <a:t>Beratung und Orientierung des Mitarbeiters in Karrierefragen</a:t>
            </a:r>
          </a:p>
          <a:p>
            <a:pPr marL="386075" indent="-386075">
              <a:spcBef>
                <a:spcPts val="0"/>
              </a:spcBef>
              <a:buFont typeface="+mj-lt"/>
              <a:buAutoNum type="arabicPeriod"/>
              <a:defRPr/>
            </a:pPr>
            <a:r>
              <a:rPr lang="de-DE" sz="2560" b="0" dirty="0">
                <a:solidFill>
                  <a:schemeClr val="tx1"/>
                </a:solidFill>
              </a:rPr>
              <a:t>Ermöglichung von Partizipation</a:t>
            </a:r>
          </a:p>
          <a:p>
            <a:pPr marL="386075" indent="-386075">
              <a:spcBef>
                <a:spcPts val="0"/>
              </a:spcBef>
              <a:buFont typeface="+mj-lt"/>
              <a:buAutoNum type="arabicPeriod"/>
              <a:defRPr/>
            </a:pPr>
            <a:r>
              <a:rPr lang="de-DE" sz="2560" b="0" dirty="0">
                <a:solidFill>
                  <a:schemeClr val="tx1"/>
                </a:solidFill>
              </a:rPr>
              <a:t>Schaffung von Transparenz in Leistungsbeurteilungs- und Entlohnungsfragen</a:t>
            </a:r>
          </a:p>
        </p:txBody>
      </p:sp>
      <p:sp>
        <p:nvSpPr>
          <p:cNvPr id="431105"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Mitarbeitergespräche</a:t>
            </a:r>
          </a:p>
        </p:txBody>
      </p:sp>
      <p:sp>
        <p:nvSpPr>
          <p:cNvPr id="431107" name="Textplatzhalter 2"/>
          <p:cNvSpPr>
            <a:spLocks noGrp="1"/>
          </p:cNvSpPr>
          <p:nvPr>
            <p:ph type="body" sz="quarter" idx="13"/>
          </p:nvPr>
        </p:nvSpPr>
        <p:spPr/>
        <p:txBody>
          <a:bodyPr/>
          <a:lstStyle/>
          <a:p>
            <a:r>
              <a:rPr lang="de-DE"/>
              <a:t>Das Mitarbeitergespräch</a:t>
            </a:r>
          </a:p>
        </p:txBody>
      </p:sp>
      <p:sp>
        <p:nvSpPr>
          <p:cNvPr id="8" name="Textfeld 7"/>
          <p:cNvSpPr txBox="1"/>
          <p:nvPr/>
        </p:nvSpPr>
        <p:spPr bwMode="auto">
          <a:xfrm>
            <a:off x="36198" y="8775548"/>
            <a:ext cx="4152054" cy="311175"/>
          </a:xfrm>
          <a:prstGeom prst="rect">
            <a:avLst/>
          </a:prstGeom>
          <a:noFill/>
          <a:ln w="12700">
            <a:noFill/>
          </a:ln>
          <a:effectLst/>
        </p:spPr>
        <p:txBody>
          <a:bodyPr>
            <a:spAutoFit/>
          </a:bodyPr>
          <a:lstStyle/>
          <a:p>
            <a:pPr algn="l" defTabSz="1300460" fontAlgn="base" hangingPunct="1">
              <a:spcAft>
                <a:spcPts val="853"/>
              </a:spcAft>
              <a:buClr>
                <a:srgbClr val="23A092"/>
              </a:buClr>
              <a:buSzPct val="80000"/>
              <a:defRPr/>
            </a:pPr>
            <a:r>
              <a:rPr lang="de-DE" sz="1422" b="0" dirty="0">
                <a:solidFill>
                  <a:srgbClr val="262626"/>
                </a:solidFill>
                <a:latin typeface="Arial" panose="020B0604020202020204"/>
                <a:ea typeface="+mn-ea"/>
                <a:cs typeface="+mn-cs"/>
              </a:rPr>
              <a:t>Quelle: </a:t>
            </a:r>
            <a:r>
              <a:rPr lang="de-DE" sz="1422" b="0" kern="1200" dirty="0" err="1">
                <a:solidFill>
                  <a:srgbClr val="262626"/>
                </a:solidFill>
                <a:latin typeface="Arial" charset="0"/>
                <a:ea typeface="+mn-ea"/>
                <a:cs typeface="+mn-cs"/>
              </a:rPr>
              <a:t>Berthel</a:t>
            </a:r>
            <a:r>
              <a:rPr lang="de-DE" sz="1422" b="0" kern="1200" dirty="0">
                <a:solidFill>
                  <a:srgbClr val="262626"/>
                </a:solidFill>
                <a:latin typeface="Arial" charset="0"/>
                <a:ea typeface="+mn-ea"/>
                <a:cs typeface="+mn-cs"/>
              </a:rPr>
              <a:t> / Becker (2010), S. 415</a:t>
            </a:r>
            <a:r>
              <a:rPr lang="de-DE" sz="1422" b="0" dirty="0">
                <a:solidFill>
                  <a:srgbClr val="262626"/>
                </a:solidFill>
                <a:latin typeface="Arial" panose="020B0604020202020204"/>
                <a:ea typeface="+mn-ea"/>
                <a:cs typeface="+mn-cs"/>
              </a:rPr>
              <a:t>.</a:t>
            </a:r>
          </a:p>
        </p:txBody>
      </p:sp>
    </p:spTree>
    <p:extLst>
      <p:ext uri="{BB962C8B-B14F-4D97-AF65-F5344CB8AC3E}">
        <p14:creationId xmlns:p14="http://schemas.microsoft.com/office/powerpoint/2010/main" val="39733433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F524C94D-4F09-446B-A24C-3AE75C42A519}" type="slidenum">
              <a:rPr lang="de-DE" b="0" kern="1200">
                <a:solidFill>
                  <a:srgbClr val="717D87"/>
                </a:solidFill>
                <a:latin typeface="Arial" charset="0"/>
                <a:ea typeface="+mn-ea"/>
                <a:cs typeface="+mn-cs"/>
              </a:rPr>
              <a:pPr defTabSz="1300460" fontAlgn="base" hangingPunct="1">
                <a:spcBef>
                  <a:spcPct val="0"/>
                </a:spcBef>
                <a:spcAft>
                  <a:spcPct val="0"/>
                </a:spcAft>
                <a:defRPr/>
              </a:pPr>
              <a:t>55</a:t>
            </a:fld>
            <a:endParaRPr lang="de-DE" b="0" kern="1200" dirty="0">
              <a:solidFill>
                <a:srgbClr val="717D87"/>
              </a:solidFill>
              <a:latin typeface="Arial" charset="0"/>
              <a:ea typeface="+mn-ea"/>
              <a:cs typeface="+mn-cs"/>
            </a:endParaRPr>
          </a:p>
        </p:txBody>
      </p:sp>
      <p:sp>
        <p:nvSpPr>
          <p:cNvPr id="5" name="Fußzeilenplatzhalter 4"/>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6" name="Datumsplatzhalter 5"/>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38B255A4-A570-458B-A4B7-947092D3AB2A}"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433153"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Mitarbeitergespräche</a:t>
            </a:r>
          </a:p>
        </p:txBody>
      </p:sp>
      <p:sp>
        <p:nvSpPr>
          <p:cNvPr id="433154" name="Textplatzhalter 2"/>
          <p:cNvSpPr>
            <a:spLocks noGrp="1"/>
          </p:cNvSpPr>
          <p:nvPr>
            <p:ph type="body" sz="quarter" idx="13"/>
          </p:nvPr>
        </p:nvSpPr>
        <p:spPr/>
        <p:txBody>
          <a:bodyPr/>
          <a:lstStyle/>
          <a:p>
            <a:r>
              <a:rPr lang="de-DE"/>
              <a:t>Das Mitarbeitergespräch in fünf Phasen</a:t>
            </a:r>
          </a:p>
        </p:txBody>
      </p:sp>
      <p:grpSp>
        <p:nvGrpSpPr>
          <p:cNvPr id="433158" name="Gruppieren 22"/>
          <p:cNvGrpSpPr>
            <a:grpSpLocks/>
          </p:cNvGrpSpPr>
          <p:nvPr/>
        </p:nvGrpSpPr>
        <p:grpSpPr bwMode="auto">
          <a:xfrm>
            <a:off x="153529" y="1476648"/>
            <a:ext cx="11708836" cy="2395502"/>
            <a:chOff x="107949" y="1987062"/>
            <a:chExt cx="8232684" cy="1441938"/>
          </a:xfrm>
        </p:grpSpPr>
        <p:sp>
          <p:nvSpPr>
            <p:cNvPr id="20" name="Rechteck 19"/>
            <p:cNvSpPr/>
            <p:nvPr/>
          </p:nvSpPr>
          <p:spPr>
            <a:xfrm>
              <a:off x="107949" y="1987062"/>
              <a:ext cx="1849418" cy="144193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276" kern="1200" dirty="0">
                  <a:solidFill>
                    <a:prstClr val="white"/>
                  </a:solidFill>
                  <a:latin typeface="Arial" panose="020B0604020202020204"/>
                </a:rPr>
                <a:t>1. Gesprächs-eröffnung</a:t>
              </a:r>
            </a:p>
          </p:txBody>
        </p:sp>
        <p:sp>
          <p:nvSpPr>
            <p:cNvPr id="21" name="Rechteck 20"/>
            <p:cNvSpPr/>
            <p:nvPr/>
          </p:nvSpPr>
          <p:spPr>
            <a:xfrm>
              <a:off x="1957367" y="1987062"/>
              <a:ext cx="3192427" cy="14419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Begrüßung, Anwärmen, etwas persönliches</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„Small Talk“ – kurz und knapp</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kern="1200" dirty="0">
                  <a:solidFill>
                    <a:srgbClr val="262626"/>
                  </a:solidFill>
                  <a:latin typeface="Arial" panose="020B0604020202020204"/>
                </a:rPr>
                <a:t>Ziel:</a:t>
              </a:r>
              <a:r>
                <a:rPr lang="de-DE" sz="1991" b="0" kern="1200" dirty="0">
                  <a:solidFill>
                    <a:srgbClr val="262626"/>
                  </a:solidFill>
                  <a:latin typeface="Arial" panose="020B0604020202020204"/>
                </a:rPr>
                <a:t> möglichst freundliche Atmosphäre schaffen</a:t>
              </a:r>
            </a:p>
          </p:txBody>
        </p:sp>
        <p:sp>
          <p:nvSpPr>
            <p:cNvPr id="22" name="Rechteck 21"/>
            <p:cNvSpPr/>
            <p:nvPr/>
          </p:nvSpPr>
          <p:spPr>
            <a:xfrm>
              <a:off x="5149793" y="1987062"/>
              <a:ext cx="3190840" cy="14419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Ich-Botschaften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Blickkontakt</a:t>
              </a:r>
            </a:p>
          </p:txBody>
        </p:sp>
      </p:grpSp>
      <p:grpSp>
        <p:nvGrpSpPr>
          <p:cNvPr id="433159" name="Gruppieren 23"/>
          <p:cNvGrpSpPr>
            <a:grpSpLocks/>
          </p:cNvGrpSpPr>
          <p:nvPr/>
        </p:nvGrpSpPr>
        <p:grpSpPr bwMode="auto">
          <a:xfrm>
            <a:off x="153529" y="3996328"/>
            <a:ext cx="11708836" cy="2395502"/>
            <a:chOff x="107949" y="1987062"/>
            <a:chExt cx="8232684" cy="1441938"/>
          </a:xfrm>
        </p:grpSpPr>
        <p:sp>
          <p:nvSpPr>
            <p:cNvPr id="25" name="Rechteck 24"/>
            <p:cNvSpPr/>
            <p:nvPr/>
          </p:nvSpPr>
          <p:spPr>
            <a:xfrm>
              <a:off x="107949" y="1987062"/>
              <a:ext cx="1849418" cy="144193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276" kern="1200" dirty="0">
                  <a:solidFill>
                    <a:prstClr val="white"/>
                  </a:solidFill>
                  <a:latin typeface="Arial" panose="020B0604020202020204"/>
                </a:rPr>
                <a:t>2. Orientierung</a:t>
              </a:r>
            </a:p>
          </p:txBody>
        </p:sp>
        <p:sp>
          <p:nvSpPr>
            <p:cNvPr id="26" name="Rechteck 25"/>
            <p:cNvSpPr/>
            <p:nvPr/>
          </p:nvSpPr>
          <p:spPr>
            <a:xfrm>
              <a:off x="1957367" y="1987062"/>
              <a:ext cx="3192427" cy="14419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Überblick über Themen, Sinn und Zweck und Dauer des Gesprächs</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Wie wird vorgegangen? Spielregeln, Vertraulichkeit</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kern="1200" dirty="0">
                  <a:solidFill>
                    <a:srgbClr val="262626"/>
                  </a:solidFill>
                  <a:latin typeface="Arial" panose="020B0604020202020204"/>
                </a:rPr>
                <a:t>Ziel: </a:t>
              </a:r>
              <a:r>
                <a:rPr lang="de-DE" sz="1991" b="0" kern="1200" dirty="0">
                  <a:solidFill>
                    <a:srgbClr val="262626"/>
                  </a:solidFill>
                  <a:latin typeface="Arial" panose="020B0604020202020204"/>
                </a:rPr>
                <a:t>Konzentration auf das Wesentliche</a:t>
              </a:r>
            </a:p>
          </p:txBody>
        </p:sp>
        <p:sp>
          <p:nvSpPr>
            <p:cNvPr id="27" name="Rechteck 26"/>
            <p:cNvSpPr/>
            <p:nvPr/>
          </p:nvSpPr>
          <p:spPr>
            <a:xfrm>
              <a:off x="5149793" y="1987062"/>
              <a:ext cx="3190840" cy="14419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Strukturierter kurzer Überblick, evtl. mit kleiner Skizze oder schriftlichen Stichworten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Offene Fragen nach Ergänzungen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Evtl. Verständnisfragen stellen</a:t>
              </a:r>
            </a:p>
          </p:txBody>
        </p:sp>
      </p:grpSp>
      <p:grpSp>
        <p:nvGrpSpPr>
          <p:cNvPr id="433160" name="Gruppieren 27"/>
          <p:cNvGrpSpPr>
            <a:grpSpLocks/>
          </p:cNvGrpSpPr>
          <p:nvPr/>
        </p:nvGrpSpPr>
        <p:grpSpPr bwMode="auto">
          <a:xfrm>
            <a:off x="153529" y="6516009"/>
            <a:ext cx="11708836" cy="2397760"/>
            <a:chOff x="107949" y="1987062"/>
            <a:chExt cx="8232684" cy="1441938"/>
          </a:xfrm>
        </p:grpSpPr>
        <p:sp>
          <p:nvSpPr>
            <p:cNvPr id="29" name="Rechteck 28"/>
            <p:cNvSpPr/>
            <p:nvPr/>
          </p:nvSpPr>
          <p:spPr>
            <a:xfrm>
              <a:off x="107949" y="1987062"/>
              <a:ext cx="1849418" cy="144193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276" kern="1200" dirty="0">
                  <a:solidFill>
                    <a:prstClr val="white"/>
                  </a:solidFill>
                  <a:latin typeface="Arial" panose="020B0604020202020204"/>
                </a:rPr>
                <a:t>3.a Rückblick auf das Umfeld</a:t>
              </a:r>
            </a:p>
          </p:txBody>
        </p:sp>
        <p:sp>
          <p:nvSpPr>
            <p:cNvPr id="30" name="Rechteck 29"/>
            <p:cNvSpPr/>
            <p:nvPr/>
          </p:nvSpPr>
          <p:spPr>
            <a:xfrm>
              <a:off x="1957367" y="1987062"/>
              <a:ext cx="3192427" cy="14419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Arbeitsziele und Aufgaben: Besonderheiten / Veränderungen?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Erfolge und Abweichungen analysieren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Allgemeine Erwartungen darstellen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kern="1200" dirty="0">
                  <a:solidFill>
                    <a:srgbClr val="262626"/>
                  </a:solidFill>
                  <a:latin typeface="Arial" panose="020B0604020202020204"/>
                </a:rPr>
                <a:t>Ziel: </a:t>
              </a:r>
              <a:r>
                <a:rPr lang="de-DE" sz="1991" b="0" kern="1200" dirty="0">
                  <a:solidFill>
                    <a:srgbClr val="262626"/>
                  </a:solidFill>
                  <a:latin typeface="Arial" panose="020B0604020202020204"/>
                </a:rPr>
                <a:t>Sach- und Aufgabenorientierung als Basis</a:t>
              </a:r>
            </a:p>
          </p:txBody>
        </p:sp>
        <p:sp>
          <p:nvSpPr>
            <p:cNvPr id="31" name="Rechteck 30"/>
            <p:cNvSpPr/>
            <p:nvPr/>
          </p:nvSpPr>
          <p:spPr>
            <a:xfrm>
              <a:off x="5149793" y="1987062"/>
              <a:ext cx="3190840" cy="14419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Offene und geschlossene Fragen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Aktiv zuhören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Ich-Botschaften, Feedback mit 4-W-Modell, Sachliche Darstellung von Beobachtungen, Beispiele</a:t>
              </a:r>
            </a:p>
          </p:txBody>
        </p:sp>
      </p:grpSp>
      <p:sp>
        <p:nvSpPr>
          <p:cNvPr id="32" name="Abgerundetes Rechteck 31"/>
          <p:cNvSpPr/>
          <p:nvPr/>
        </p:nvSpPr>
        <p:spPr>
          <a:xfrm>
            <a:off x="311574" y="1304995"/>
            <a:ext cx="2235200" cy="550898"/>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560" kern="1200" dirty="0">
                <a:solidFill>
                  <a:sysClr val="windowText" lastClr="000000"/>
                </a:solidFill>
                <a:latin typeface="Arial" panose="020B0604020202020204"/>
              </a:rPr>
              <a:t>Phase</a:t>
            </a:r>
          </a:p>
        </p:txBody>
      </p:sp>
      <p:sp>
        <p:nvSpPr>
          <p:cNvPr id="33" name="Abgerundetes Rechteck 32"/>
          <p:cNvSpPr/>
          <p:nvPr/>
        </p:nvSpPr>
        <p:spPr>
          <a:xfrm>
            <a:off x="2941885" y="1304995"/>
            <a:ext cx="4235591" cy="550898"/>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560" kern="1200" dirty="0">
                <a:solidFill>
                  <a:sysClr val="windowText" lastClr="000000"/>
                </a:solidFill>
                <a:latin typeface="Arial" panose="020B0604020202020204"/>
              </a:rPr>
              <a:t>Inhalte &amp; Ziele</a:t>
            </a:r>
          </a:p>
        </p:txBody>
      </p:sp>
      <p:sp>
        <p:nvSpPr>
          <p:cNvPr id="34" name="Abgerundetes Rechteck 33"/>
          <p:cNvSpPr/>
          <p:nvPr/>
        </p:nvSpPr>
        <p:spPr>
          <a:xfrm>
            <a:off x="7475503" y="1298223"/>
            <a:ext cx="4235591" cy="550898"/>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560" kern="1200" dirty="0">
                <a:solidFill>
                  <a:sysClr val="windowText" lastClr="000000"/>
                </a:solidFill>
                <a:latin typeface="Arial" panose="020B0604020202020204"/>
              </a:rPr>
              <a:t>Gesprächstechniken</a:t>
            </a:r>
          </a:p>
        </p:txBody>
      </p:sp>
      <p:sp>
        <p:nvSpPr>
          <p:cNvPr id="36" name="Textfeld 35"/>
          <p:cNvSpPr txBox="1"/>
          <p:nvPr/>
        </p:nvSpPr>
        <p:spPr bwMode="auto">
          <a:xfrm>
            <a:off x="36196" y="8933755"/>
            <a:ext cx="6721333" cy="311175"/>
          </a:xfrm>
          <a:prstGeom prst="rect">
            <a:avLst/>
          </a:prstGeom>
          <a:noFill/>
          <a:ln w="12700">
            <a:noFill/>
          </a:ln>
          <a:effectLst/>
        </p:spPr>
        <p:txBody>
          <a:bodyPr wrap="square">
            <a:spAutoFit/>
          </a:bodyPr>
          <a:lstStyle/>
          <a:p>
            <a:pPr algn="l" defTabSz="1300460" fontAlgn="base" hangingPunct="1">
              <a:spcAft>
                <a:spcPts val="853"/>
              </a:spcAft>
              <a:buClr>
                <a:srgbClr val="23A092"/>
              </a:buClr>
              <a:buSzPct val="80000"/>
              <a:defRPr/>
            </a:pPr>
            <a:r>
              <a:rPr lang="de-DE" sz="1422" b="0" dirty="0">
                <a:solidFill>
                  <a:srgbClr val="262626"/>
                </a:solidFill>
                <a:latin typeface="Arial" panose="020B0604020202020204"/>
                <a:ea typeface="+mn-ea"/>
                <a:cs typeface="+mn-cs"/>
              </a:rPr>
              <a:t>Eigene Darstellung nach Bartscher / Stöckl / Träger (2012): S. 296.</a:t>
            </a:r>
          </a:p>
        </p:txBody>
      </p:sp>
    </p:spTree>
    <p:extLst>
      <p:ext uri="{BB962C8B-B14F-4D97-AF65-F5344CB8AC3E}">
        <p14:creationId xmlns:p14="http://schemas.microsoft.com/office/powerpoint/2010/main" val="2269017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D3389901-AE31-4C0B-855A-780FDE511D13}" type="slidenum">
              <a:rPr lang="de-DE" b="0" kern="1200">
                <a:solidFill>
                  <a:srgbClr val="717D87"/>
                </a:solidFill>
                <a:latin typeface="Arial" charset="0"/>
                <a:ea typeface="+mn-ea"/>
                <a:cs typeface="+mn-cs"/>
              </a:rPr>
              <a:pPr defTabSz="1300460" fontAlgn="base" hangingPunct="1">
                <a:spcBef>
                  <a:spcPct val="0"/>
                </a:spcBef>
                <a:spcAft>
                  <a:spcPct val="0"/>
                </a:spcAft>
                <a:defRPr/>
              </a:pPr>
              <a:t>56</a:t>
            </a:fld>
            <a:endParaRPr lang="de-DE" b="0" kern="1200" dirty="0">
              <a:solidFill>
                <a:srgbClr val="717D87"/>
              </a:solidFill>
              <a:latin typeface="Arial" charset="0"/>
              <a:ea typeface="+mn-ea"/>
              <a:cs typeface="+mn-cs"/>
            </a:endParaRPr>
          </a:p>
        </p:txBody>
      </p:sp>
      <p:sp>
        <p:nvSpPr>
          <p:cNvPr id="5" name="Fußzeilenplatzhalter 4"/>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6" name="Datumsplatzhalter 5"/>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73C5648D-AB9B-4DAC-8C6E-FF0C2C272EFF}"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434177"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Mitarbeitergespräche</a:t>
            </a:r>
          </a:p>
        </p:txBody>
      </p:sp>
      <p:sp>
        <p:nvSpPr>
          <p:cNvPr id="434178" name="Textplatzhalter 2"/>
          <p:cNvSpPr>
            <a:spLocks noGrp="1"/>
          </p:cNvSpPr>
          <p:nvPr>
            <p:ph type="body" sz="quarter" idx="13"/>
          </p:nvPr>
        </p:nvSpPr>
        <p:spPr/>
        <p:txBody>
          <a:bodyPr/>
          <a:lstStyle/>
          <a:p>
            <a:r>
              <a:rPr lang="de-DE"/>
              <a:t>Das Mitarbeitergespräch in fünf Phasen</a:t>
            </a:r>
          </a:p>
        </p:txBody>
      </p:sp>
      <p:grpSp>
        <p:nvGrpSpPr>
          <p:cNvPr id="434182" name="Gruppieren 22"/>
          <p:cNvGrpSpPr>
            <a:grpSpLocks/>
          </p:cNvGrpSpPr>
          <p:nvPr/>
        </p:nvGrpSpPr>
        <p:grpSpPr bwMode="auto">
          <a:xfrm>
            <a:off x="153529" y="1477187"/>
            <a:ext cx="11708836" cy="4714482"/>
            <a:chOff x="107949" y="1966849"/>
            <a:chExt cx="8232684" cy="1487609"/>
          </a:xfrm>
        </p:grpSpPr>
        <p:sp>
          <p:nvSpPr>
            <p:cNvPr id="20" name="Rechteck 19"/>
            <p:cNvSpPr/>
            <p:nvPr/>
          </p:nvSpPr>
          <p:spPr>
            <a:xfrm>
              <a:off x="107949" y="1966849"/>
              <a:ext cx="1849418" cy="1487609"/>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276" kern="1200" dirty="0">
                  <a:solidFill>
                    <a:prstClr val="white"/>
                  </a:solidFill>
                  <a:latin typeface="Arial" panose="020B0604020202020204"/>
                </a:rPr>
                <a:t>3.b Feedback mit Vorschlägen</a:t>
              </a:r>
            </a:p>
          </p:txBody>
        </p:sp>
        <p:sp>
          <p:nvSpPr>
            <p:cNvPr id="21" name="Rechteck 20"/>
            <p:cNvSpPr/>
            <p:nvPr/>
          </p:nvSpPr>
          <p:spPr>
            <a:xfrm>
              <a:off x="1957367" y="1966849"/>
              <a:ext cx="3192427" cy="148760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Möglichst mit positiven Rückblick beginnen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Gute Ergebnisse und Stärken hervorheben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Verhalten mit negativen Folgen ruhig und sachlich ansprechen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Verbesserungsvorschläge erarbeiten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Unterstützungsmöglichkeiten erarbeiten oder anbieten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Feedback für die Führungskraft erbitten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kern="1200" dirty="0">
                  <a:solidFill>
                    <a:srgbClr val="262626"/>
                  </a:solidFill>
                  <a:latin typeface="Arial" panose="020B0604020202020204"/>
                </a:rPr>
                <a:t>Ziel:</a:t>
              </a:r>
              <a:r>
                <a:rPr lang="de-DE" sz="1991" b="0" kern="1200" dirty="0">
                  <a:solidFill>
                    <a:srgbClr val="262626"/>
                  </a:solidFill>
                  <a:latin typeface="Arial" panose="020B0604020202020204"/>
                </a:rPr>
                <a:t> konstruktives, ermutigendes Feedback</a:t>
              </a:r>
            </a:p>
          </p:txBody>
        </p:sp>
        <p:sp>
          <p:nvSpPr>
            <p:cNvPr id="22" name="Rechteck 21"/>
            <p:cNvSpPr/>
            <p:nvPr/>
          </p:nvSpPr>
          <p:spPr>
            <a:xfrm>
              <a:off x="5149793" y="1966849"/>
              <a:ext cx="3190840" cy="148760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Offene und geschlossene Fragen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Aktiv zuhören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Ich-Botschaften, Feedback mit 4-W-Modell</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Sachliche Darstellung von Beobachtungen, Beispiel</a:t>
              </a:r>
            </a:p>
          </p:txBody>
        </p:sp>
      </p:grpSp>
      <p:grpSp>
        <p:nvGrpSpPr>
          <p:cNvPr id="434183" name="Gruppieren 23"/>
          <p:cNvGrpSpPr>
            <a:grpSpLocks/>
          </p:cNvGrpSpPr>
          <p:nvPr/>
        </p:nvGrpSpPr>
        <p:grpSpPr bwMode="auto">
          <a:xfrm>
            <a:off x="149014" y="6280038"/>
            <a:ext cx="11708836" cy="2727400"/>
            <a:chOff x="107949" y="1987062"/>
            <a:chExt cx="8232684" cy="1441941"/>
          </a:xfrm>
        </p:grpSpPr>
        <p:sp>
          <p:nvSpPr>
            <p:cNvPr id="25" name="Rechteck 24"/>
            <p:cNvSpPr/>
            <p:nvPr/>
          </p:nvSpPr>
          <p:spPr>
            <a:xfrm>
              <a:off x="107949" y="1987064"/>
              <a:ext cx="1849418" cy="1441939"/>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276" kern="1200" dirty="0">
                  <a:solidFill>
                    <a:prstClr val="white"/>
                  </a:solidFill>
                  <a:latin typeface="Arial" panose="020B0604020202020204"/>
                </a:rPr>
                <a:t>3.c Ausblick</a:t>
              </a:r>
            </a:p>
          </p:txBody>
        </p:sp>
        <p:sp>
          <p:nvSpPr>
            <p:cNvPr id="26" name="Rechteck 25"/>
            <p:cNvSpPr/>
            <p:nvPr/>
          </p:nvSpPr>
          <p:spPr>
            <a:xfrm>
              <a:off x="1957367" y="1987062"/>
              <a:ext cx="3192427" cy="14419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Entwicklungspotenziale und persönliche Zielvorstellungen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Leistungskriterien erstellen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Fortbildungsmöglichkeiten erörtern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Erwartungen und allgemeine Zielvorstellung erarbeiten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kern="1200" dirty="0">
                  <a:solidFill>
                    <a:srgbClr val="262626"/>
                  </a:solidFill>
                  <a:latin typeface="Arial" panose="020B0604020202020204"/>
                </a:rPr>
                <a:t>Ziel: </a:t>
              </a:r>
              <a:r>
                <a:rPr lang="de-DE" sz="1991" b="0" kern="1200" dirty="0">
                  <a:solidFill>
                    <a:srgbClr val="262626"/>
                  </a:solidFill>
                  <a:latin typeface="Arial" panose="020B0604020202020204"/>
                </a:rPr>
                <a:t>Gemeinsame Zielvorstellung entwickeln</a:t>
              </a:r>
            </a:p>
          </p:txBody>
        </p:sp>
        <p:sp>
          <p:nvSpPr>
            <p:cNvPr id="27" name="Rechteck 26"/>
            <p:cNvSpPr/>
            <p:nvPr/>
          </p:nvSpPr>
          <p:spPr>
            <a:xfrm>
              <a:off x="5149793" y="1987062"/>
              <a:ext cx="3190840" cy="14419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Anschauliche, bildliche Darstellung des Zielzustandes</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Verständnisfragen, offene und geschlossene Fragen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Fokussierung und Zusammenfassung</a:t>
              </a:r>
            </a:p>
          </p:txBody>
        </p:sp>
      </p:grpSp>
      <p:sp>
        <p:nvSpPr>
          <p:cNvPr id="32" name="Abgerundetes Rechteck 31"/>
          <p:cNvSpPr/>
          <p:nvPr/>
        </p:nvSpPr>
        <p:spPr>
          <a:xfrm>
            <a:off x="311574" y="1304995"/>
            <a:ext cx="2235200" cy="550898"/>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560" kern="1200" dirty="0">
                <a:solidFill>
                  <a:sysClr val="windowText" lastClr="000000"/>
                </a:solidFill>
                <a:latin typeface="Arial" panose="020B0604020202020204"/>
              </a:rPr>
              <a:t>Phase</a:t>
            </a:r>
          </a:p>
        </p:txBody>
      </p:sp>
      <p:sp>
        <p:nvSpPr>
          <p:cNvPr id="33" name="Abgerundetes Rechteck 32"/>
          <p:cNvSpPr/>
          <p:nvPr/>
        </p:nvSpPr>
        <p:spPr>
          <a:xfrm>
            <a:off x="2941885" y="1304995"/>
            <a:ext cx="4235591" cy="550898"/>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560" kern="1200" dirty="0">
                <a:solidFill>
                  <a:sysClr val="windowText" lastClr="000000"/>
                </a:solidFill>
                <a:latin typeface="Arial" panose="020B0604020202020204"/>
              </a:rPr>
              <a:t>Inhalte &amp; Ziele</a:t>
            </a:r>
          </a:p>
        </p:txBody>
      </p:sp>
      <p:sp>
        <p:nvSpPr>
          <p:cNvPr id="34" name="Abgerundetes Rechteck 33"/>
          <p:cNvSpPr/>
          <p:nvPr/>
        </p:nvSpPr>
        <p:spPr>
          <a:xfrm>
            <a:off x="7475503" y="1298223"/>
            <a:ext cx="4235591" cy="550898"/>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560" kern="1200" dirty="0">
                <a:solidFill>
                  <a:sysClr val="windowText" lastClr="000000"/>
                </a:solidFill>
                <a:latin typeface="Arial" panose="020B0604020202020204"/>
              </a:rPr>
              <a:t>Gesprächstechniken</a:t>
            </a:r>
          </a:p>
        </p:txBody>
      </p:sp>
      <p:sp>
        <p:nvSpPr>
          <p:cNvPr id="28" name="Textfeld 27"/>
          <p:cNvSpPr txBox="1"/>
          <p:nvPr/>
        </p:nvSpPr>
        <p:spPr bwMode="auto">
          <a:xfrm>
            <a:off x="36196" y="8933755"/>
            <a:ext cx="6721333" cy="311175"/>
          </a:xfrm>
          <a:prstGeom prst="rect">
            <a:avLst/>
          </a:prstGeom>
          <a:noFill/>
          <a:ln w="12700">
            <a:noFill/>
          </a:ln>
          <a:effectLst/>
        </p:spPr>
        <p:txBody>
          <a:bodyPr wrap="square">
            <a:spAutoFit/>
          </a:bodyPr>
          <a:lstStyle/>
          <a:p>
            <a:pPr algn="l" defTabSz="1300460" fontAlgn="base" hangingPunct="1">
              <a:spcAft>
                <a:spcPts val="853"/>
              </a:spcAft>
              <a:buClr>
                <a:srgbClr val="23A092"/>
              </a:buClr>
              <a:buSzPct val="80000"/>
              <a:defRPr/>
            </a:pPr>
            <a:r>
              <a:rPr lang="de-DE" sz="1422" b="0" dirty="0">
                <a:solidFill>
                  <a:srgbClr val="262626"/>
                </a:solidFill>
                <a:latin typeface="Arial" panose="020B0604020202020204"/>
                <a:ea typeface="+mn-ea"/>
                <a:cs typeface="+mn-cs"/>
              </a:rPr>
              <a:t>Eigene Darstellung nach Bartscher / Stöckl / Träger (2012): S. 296.</a:t>
            </a:r>
          </a:p>
        </p:txBody>
      </p:sp>
    </p:spTree>
    <p:extLst>
      <p:ext uri="{BB962C8B-B14F-4D97-AF65-F5344CB8AC3E}">
        <p14:creationId xmlns:p14="http://schemas.microsoft.com/office/powerpoint/2010/main" val="17378155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prstGeom prst="rect">
            <a:avLst/>
          </a:prstGeom>
        </p:spPr>
        <p:txBody>
          <a:bodyPr/>
          <a:lstStyle/>
          <a:p>
            <a:pPr defTabSz="1300460" fontAlgn="base" hangingPunct="1">
              <a:spcBef>
                <a:spcPct val="0"/>
              </a:spcBef>
              <a:spcAft>
                <a:spcPct val="0"/>
              </a:spcAft>
              <a:defRPr/>
            </a:pPr>
            <a:fld id="{D8392B17-76CE-4098-B089-ECC6551B71C4}" type="slidenum">
              <a:rPr lang="de-DE" b="0" kern="1200">
                <a:solidFill>
                  <a:srgbClr val="717D87"/>
                </a:solidFill>
                <a:latin typeface="Arial" charset="0"/>
                <a:ea typeface="+mn-ea"/>
                <a:cs typeface="+mn-cs"/>
              </a:rPr>
              <a:pPr defTabSz="1300460" fontAlgn="base" hangingPunct="1">
                <a:spcBef>
                  <a:spcPct val="0"/>
                </a:spcBef>
                <a:spcAft>
                  <a:spcPct val="0"/>
                </a:spcAft>
                <a:defRPr/>
              </a:pPr>
              <a:t>57</a:t>
            </a:fld>
            <a:endParaRPr lang="de-DE" b="0" kern="1200" dirty="0">
              <a:solidFill>
                <a:srgbClr val="717D87"/>
              </a:solidFill>
              <a:latin typeface="Arial" charset="0"/>
              <a:ea typeface="+mn-ea"/>
              <a:cs typeface="+mn-cs"/>
            </a:endParaRPr>
          </a:p>
        </p:txBody>
      </p:sp>
      <p:sp>
        <p:nvSpPr>
          <p:cNvPr id="5" name="Fußzeilenplatzhalter 4"/>
          <p:cNvSpPr>
            <a:spLocks noGrp="1"/>
          </p:cNvSpPr>
          <p:nvPr>
            <p:ph type="ftr" sz="quarter" idx="11"/>
          </p:nvPr>
        </p:nvSpPr>
        <p:spPr>
          <a:prstGeom prst="rect">
            <a:avLst/>
          </a:prstGeom>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6" name="Datumsplatzhalter 5"/>
          <p:cNvSpPr>
            <a:spLocks noGrp="1"/>
          </p:cNvSpPr>
          <p:nvPr>
            <p:ph type="dt" sz="half" idx="12"/>
          </p:nvPr>
        </p:nvSpPr>
        <p:spPr>
          <a:prstGeom prst="rect">
            <a:avLst/>
          </a:prstGeom>
        </p:spPr>
        <p:txBody>
          <a:bodyPr/>
          <a:lstStyle/>
          <a:p>
            <a:pPr algn="l" defTabSz="1300460" fontAlgn="base" hangingPunct="1">
              <a:spcBef>
                <a:spcPct val="0"/>
              </a:spcBef>
              <a:spcAft>
                <a:spcPct val="0"/>
              </a:spcAft>
              <a:defRPr/>
            </a:pPr>
            <a:fld id="{686A4E91-B596-41EC-A882-F5802523FE8C}"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2" name="Inhaltsplatzhalter 1"/>
          <p:cNvSpPr>
            <a:spLocks noGrp="1"/>
          </p:cNvSpPr>
          <p:nvPr>
            <p:ph idx="1"/>
          </p:nvPr>
        </p:nvSpPr>
        <p:spPr>
          <a:xfrm>
            <a:off x="36198" y="1370251"/>
            <a:ext cx="11826035" cy="7647989"/>
          </a:xfrm>
        </p:spPr>
        <p:txBody>
          <a:bodyPr/>
          <a:lstStyle/>
          <a:p>
            <a:endParaRPr lang="de-DE" dirty="0"/>
          </a:p>
        </p:txBody>
      </p:sp>
      <p:sp>
        <p:nvSpPr>
          <p:cNvPr id="435201" name="Titel 1"/>
          <p:cNvSpPr>
            <a:spLocks noGrp="1"/>
          </p:cNvSpPr>
          <p:nvPr>
            <p:ph type="title"/>
          </p:nvPr>
        </p:nvSpPr>
        <p:spPr bwMode="auto">
          <a:noFill/>
          <a:ln>
            <a:miter lim="800000"/>
            <a:headEnd/>
            <a:tailEnd/>
          </a:ln>
        </p:spPr>
        <p:txBody>
          <a:bodyPr vert="horz" wrap="square" lIns="130048" tIns="65024" rIns="130048" bIns="65024" numCol="1" anchor="b" anchorCtr="0" compatLnSpc="1">
            <a:prstTxWarp prst="textNoShape">
              <a:avLst/>
            </a:prstTxWarp>
          </a:bodyPr>
          <a:lstStyle/>
          <a:p>
            <a:r>
              <a:rPr lang="de-DE" dirty="0"/>
              <a:t>Kommunikation: Mitarbeitergespräche</a:t>
            </a:r>
          </a:p>
        </p:txBody>
      </p:sp>
      <p:sp>
        <p:nvSpPr>
          <p:cNvPr id="435202" name="Textplatzhalter 2"/>
          <p:cNvSpPr>
            <a:spLocks noGrp="1"/>
          </p:cNvSpPr>
          <p:nvPr>
            <p:ph type="body" sz="quarter" idx="13"/>
          </p:nvPr>
        </p:nvSpPr>
        <p:spPr/>
        <p:txBody>
          <a:bodyPr/>
          <a:lstStyle/>
          <a:p>
            <a:r>
              <a:rPr lang="de-DE"/>
              <a:t>Das Mitarbeitergespräch in fünf Phasen</a:t>
            </a:r>
          </a:p>
        </p:txBody>
      </p:sp>
      <p:grpSp>
        <p:nvGrpSpPr>
          <p:cNvPr id="435206" name="Gruppieren 22"/>
          <p:cNvGrpSpPr>
            <a:grpSpLocks/>
          </p:cNvGrpSpPr>
          <p:nvPr/>
        </p:nvGrpSpPr>
        <p:grpSpPr bwMode="auto">
          <a:xfrm>
            <a:off x="153529" y="1474789"/>
            <a:ext cx="11708836" cy="2622298"/>
            <a:chOff x="107949" y="1987062"/>
            <a:chExt cx="8232684" cy="1441938"/>
          </a:xfrm>
        </p:grpSpPr>
        <p:sp>
          <p:nvSpPr>
            <p:cNvPr id="20" name="Rechteck 19"/>
            <p:cNvSpPr/>
            <p:nvPr/>
          </p:nvSpPr>
          <p:spPr>
            <a:xfrm>
              <a:off x="107949" y="1987062"/>
              <a:ext cx="1849418" cy="144193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276" kern="1200" dirty="0">
                  <a:solidFill>
                    <a:prstClr val="white"/>
                  </a:solidFill>
                  <a:latin typeface="Arial" panose="020B0604020202020204"/>
                </a:rPr>
                <a:t>4. Vom Reden und Tun</a:t>
              </a:r>
            </a:p>
          </p:txBody>
        </p:sp>
        <p:sp>
          <p:nvSpPr>
            <p:cNvPr id="21" name="Rechteck 20"/>
            <p:cNvSpPr/>
            <p:nvPr/>
          </p:nvSpPr>
          <p:spPr>
            <a:xfrm>
              <a:off x="1957367" y="1987062"/>
              <a:ext cx="3192427" cy="14419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Maßnahmenplanung zur Zielerreichung erstellen</a:t>
              </a:r>
              <a:r>
                <a:rPr lang="de-DE" sz="1991" b="0" kern="1200">
                  <a:solidFill>
                    <a:srgbClr val="262626"/>
                  </a:solidFill>
                  <a:latin typeface="Arial" panose="020B0604020202020204"/>
                </a:rPr>
                <a:t>, d. h</a:t>
              </a:r>
              <a:r>
                <a:rPr lang="de-DE" sz="1991" b="0" kern="1200" dirty="0">
                  <a:solidFill>
                    <a:srgbClr val="262626"/>
                  </a:solidFill>
                  <a:latin typeface="Arial" panose="020B0604020202020204"/>
                </a:rPr>
                <a:t>. Meilensteine definieren, evtl. Fortbildungsmöglichkeiten, neue Arbeitsfelder</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kern="1200" dirty="0">
                  <a:solidFill>
                    <a:srgbClr val="262626"/>
                  </a:solidFill>
                  <a:latin typeface="Arial" panose="020B0604020202020204"/>
                </a:rPr>
                <a:t>Ziel:</a:t>
              </a:r>
              <a:r>
                <a:rPr lang="de-DE" sz="1991" b="0" kern="1200" dirty="0">
                  <a:solidFill>
                    <a:srgbClr val="262626"/>
                  </a:solidFill>
                  <a:latin typeface="Arial" panose="020B0604020202020204"/>
                </a:rPr>
                <a:t> gemeinsam erarbeitete Vereinbarung</a:t>
              </a:r>
            </a:p>
          </p:txBody>
        </p:sp>
        <p:sp>
          <p:nvSpPr>
            <p:cNvPr id="22" name="Rechteck 21"/>
            <p:cNvSpPr/>
            <p:nvPr/>
          </p:nvSpPr>
          <p:spPr>
            <a:xfrm>
              <a:off x="5149793" y="1987062"/>
              <a:ext cx="3190840" cy="14419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Maßnahmenplanung durch Selbstdarstellung und aktives Zuhören erstellen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Verständnisfragen</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Offene und geschlossene Fragen</a:t>
              </a:r>
            </a:p>
          </p:txBody>
        </p:sp>
      </p:grpSp>
      <p:grpSp>
        <p:nvGrpSpPr>
          <p:cNvPr id="435207" name="Gruppieren 23"/>
          <p:cNvGrpSpPr>
            <a:grpSpLocks/>
          </p:cNvGrpSpPr>
          <p:nvPr/>
        </p:nvGrpSpPr>
        <p:grpSpPr bwMode="auto">
          <a:xfrm>
            <a:off x="153529" y="4190118"/>
            <a:ext cx="11708836" cy="2397760"/>
            <a:chOff x="107949" y="1987062"/>
            <a:chExt cx="8232684" cy="1441938"/>
          </a:xfrm>
        </p:grpSpPr>
        <p:sp>
          <p:nvSpPr>
            <p:cNvPr id="25" name="Rechteck 24"/>
            <p:cNvSpPr/>
            <p:nvPr/>
          </p:nvSpPr>
          <p:spPr>
            <a:xfrm>
              <a:off x="107949" y="1987062"/>
              <a:ext cx="1849418" cy="144193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276" kern="1200" dirty="0">
                  <a:solidFill>
                    <a:prstClr val="white"/>
                  </a:solidFill>
                  <a:latin typeface="Arial" panose="020B0604020202020204"/>
                </a:rPr>
                <a:t>5. Gesprächs-abschluss</a:t>
              </a:r>
            </a:p>
          </p:txBody>
        </p:sp>
        <p:sp>
          <p:nvSpPr>
            <p:cNvPr id="26" name="Rechteck 25"/>
            <p:cNvSpPr/>
            <p:nvPr/>
          </p:nvSpPr>
          <p:spPr>
            <a:xfrm>
              <a:off x="1957367" y="1987062"/>
              <a:ext cx="3192427" cy="14419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Frage nach Zufriedenheit mit Ergebnis, Abschied, Dank</a:t>
              </a:r>
            </a:p>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kern="1200" dirty="0">
                  <a:solidFill>
                    <a:srgbClr val="262626"/>
                  </a:solidFill>
                  <a:latin typeface="Arial" panose="020B0604020202020204"/>
                </a:rPr>
                <a:t>Ziel:</a:t>
              </a:r>
              <a:r>
                <a:rPr lang="de-DE" sz="1991" b="0" kern="1200" dirty="0">
                  <a:solidFill>
                    <a:srgbClr val="262626"/>
                  </a:solidFill>
                  <a:latin typeface="Arial" panose="020B0604020202020204"/>
                </a:rPr>
                <a:t> erfreulicher Gesprächsabschluss</a:t>
              </a:r>
            </a:p>
          </p:txBody>
        </p:sp>
        <p:sp>
          <p:nvSpPr>
            <p:cNvPr id="27" name="Rechteck 26"/>
            <p:cNvSpPr/>
            <p:nvPr/>
          </p:nvSpPr>
          <p:spPr>
            <a:xfrm>
              <a:off x="5149793" y="1987062"/>
              <a:ext cx="3190840" cy="14419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6394" indent="-406394" algn="l" defTabSz="1300460" fontAlgn="base" hangingPunct="1">
                <a:spcBef>
                  <a:spcPct val="0"/>
                </a:spcBef>
                <a:spcAft>
                  <a:spcPct val="0"/>
                </a:spcAft>
                <a:buClr>
                  <a:srgbClr val="00998A"/>
                </a:buClr>
                <a:buFont typeface="Wingdings" panose="05000000000000000000" pitchFamily="2" charset="2"/>
                <a:buChar char="§"/>
                <a:defRPr/>
              </a:pPr>
              <a:r>
                <a:rPr lang="de-DE" sz="1991" b="0" kern="1200" dirty="0">
                  <a:solidFill>
                    <a:srgbClr val="262626"/>
                  </a:solidFill>
                  <a:latin typeface="Arial" panose="020B0604020202020204"/>
                </a:rPr>
                <a:t>Fokussierung und Zusammenfassung</a:t>
              </a:r>
            </a:p>
          </p:txBody>
        </p:sp>
      </p:grpSp>
      <p:sp>
        <p:nvSpPr>
          <p:cNvPr id="32" name="Abgerundetes Rechteck 31"/>
          <p:cNvSpPr/>
          <p:nvPr/>
        </p:nvSpPr>
        <p:spPr>
          <a:xfrm>
            <a:off x="311574" y="1295866"/>
            <a:ext cx="2235200" cy="550898"/>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560" kern="1200" dirty="0">
                <a:solidFill>
                  <a:sysClr val="windowText" lastClr="000000"/>
                </a:solidFill>
                <a:latin typeface="Arial" panose="020B0604020202020204"/>
              </a:rPr>
              <a:t>Phase</a:t>
            </a:r>
          </a:p>
        </p:txBody>
      </p:sp>
      <p:sp>
        <p:nvSpPr>
          <p:cNvPr id="33" name="Abgerundetes Rechteck 32"/>
          <p:cNvSpPr/>
          <p:nvPr/>
        </p:nvSpPr>
        <p:spPr>
          <a:xfrm>
            <a:off x="2941885" y="1295866"/>
            <a:ext cx="4235591" cy="550898"/>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560" kern="1200" dirty="0">
                <a:solidFill>
                  <a:sysClr val="windowText" lastClr="000000"/>
                </a:solidFill>
                <a:latin typeface="Arial" panose="020B0604020202020204"/>
              </a:rPr>
              <a:t>Inhalte &amp; Ziele</a:t>
            </a:r>
          </a:p>
        </p:txBody>
      </p:sp>
      <p:sp>
        <p:nvSpPr>
          <p:cNvPr id="34" name="Abgerundetes Rechteck 33"/>
          <p:cNvSpPr/>
          <p:nvPr/>
        </p:nvSpPr>
        <p:spPr>
          <a:xfrm>
            <a:off x="7475503" y="1289093"/>
            <a:ext cx="4235591" cy="548641"/>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fontAlgn="base" hangingPunct="1">
              <a:spcBef>
                <a:spcPct val="0"/>
              </a:spcBef>
              <a:spcAft>
                <a:spcPct val="0"/>
              </a:spcAft>
              <a:defRPr/>
            </a:pPr>
            <a:r>
              <a:rPr lang="de-DE" sz="2560" kern="1200" dirty="0">
                <a:solidFill>
                  <a:sysClr val="windowText" lastClr="000000"/>
                </a:solidFill>
                <a:latin typeface="Arial" panose="020B0604020202020204"/>
              </a:rPr>
              <a:t>Gesprächstechniken</a:t>
            </a:r>
          </a:p>
        </p:txBody>
      </p:sp>
      <p:sp>
        <p:nvSpPr>
          <p:cNvPr id="24" name="Textfeld 23"/>
          <p:cNvSpPr txBox="1"/>
          <p:nvPr/>
        </p:nvSpPr>
        <p:spPr bwMode="auto">
          <a:xfrm>
            <a:off x="36196" y="8933755"/>
            <a:ext cx="6721333" cy="311175"/>
          </a:xfrm>
          <a:prstGeom prst="rect">
            <a:avLst/>
          </a:prstGeom>
          <a:noFill/>
          <a:ln w="12700">
            <a:noFill/>
          </a:ln>
          <a:effectLst/>
        </p:spPr>
        <p:txBody>
          <a:bodyPr wrap="square">
            <a:spAutoFit/>
          </a:bodyPr>
          <a:lstStyle/>
          <a:p>
            <a:pPr algn="l" defTabSz="1300460" fontAlgn="base" hangingPunct="1">
              <a:spcAft>
                <a:spcPts val="853"/>
              </a:spcAft>
              <a:buClr>
                <a:srgbClr val="23A092"/>
              </a:buClr>
              <a:buSzPct val="80000"/>
              <a:defRPr/>
            </a:pPr>
            <a:r>
              <a:rPr lang="de-DE" sz="1422" b="0" dirty="0">
                <a:solidFill>
                  <a:srgbClr val="262626"/>
                </a:solidFill>
                <a:latin typeface="Arial" panose="020B0604020202020204"/>
                <a:ea typeface="+mn-ea"/>
                <a:cs typeface="+mn-cs"/>
              </a:rPr>
              <a:t>Eigene Darstellung nach Bartscher / Stöckl / Träger (2012): S. 296.</a:t>
            </a:r>
          </a:p>
        </p:txBody>
      </p:sp>
    </p:spTree>
    <p:extLst>
      <p:ext uri="{BB962C8B-B14F-4D97-AF65-F5344CB8AC3E}">
        <p14:creationId xmlns:p14="http://schemas.microsoft.com/office/powerpoint/2010/main" val="37827709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58</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1BE7FF47-B821-4E9A-A1ED-31133F2E2835}"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Inhaltsplatzhalter 4"/>
          <p:cNvSpPr>
            <a:spLocks noGrp="1"/>
          </p:cNvSpPr>
          <p:nvPr>
            <p:ph idx="1"/>
          </p:nvPr>
        </p:nvSpPr>
        <p:spPr/>
        <p:txBody>
          <a:bodyPr/>
          <a:lstStyle/>
          <a:p>
            <a:pPr algn="ctr"/>
            <a:r>
              <a:rPr lang="de-DE" dirty="0"/>
              <a:t>Welche Schwierigkeiten sehen Sie, wenn Zielvereinbarungen und Beurteilungen in einem universalen Mitarbeitergespräch zusammengefasst werden?</a:t>
            </a:r>
          </a:p>
          <a:p>
            <a:pPr algn="ctr"/>
            <a:r>
              <a:rPr lang="de-DE" dirty="0"/>
              <a:t>Wie beurteilen Sie es, wenn in einem Mitarbeitergespräch sowohl über variable Lohnbestandteile als auch Personalentwicklungsmaßnahmen zugleich besprochen werden?</a:t>
            </a:r>
          </a:p>
        </p:txBody>
      </p:sp>
      <p:sp>
        <p:nvSpPr>
          <p:cNvPr id="6" name="Titel 5"/>
          <p:cNvSpPr>
            <a:spLocks noGrp="1"/>
          </p:cNvSpPr>
          <p:nvPr>
            <p:ph type="title"/>
          </p:nvPr>
        </p:nvSpPr>
        <p:spPr/>
        <p:txBody>
          <a:bodyPr/>
          <a:lstStyle/>
          <a:p>
            <a:r>
              <a:rPr lang="de-DE" dirty="0"/>
              <a:t>Kommunikation: Mitarbeitergespräche</a:t>
            </a:r>
          </a:p>
        </p:txBody>
      </p:sp>
      <p:sp>
        <p:nvSpPr>
          <p:cNvPr id="7" name="Textplatzhalter 6"/>
          <p:cNvSpPr>
            <a:spLocks noGrp="1"/>
          </p:cNvSpPr>
          <p:nvPr>
            <p:ph type="body" sz="quarter" idx="13"/>
          </p:nvPr>
        </p:nvSpPr>
        <p:spPr/>
        <p:txBody>
          <a:bodyPr/>
          <a:lstStyle/>
          <a:p>
            <a:r>
              <a:rPr lang="de-DE" dirty="0"/>
              <a:t>Diskussion</a:t>
            </a:r>
          </a:p>
        </p:txBody>
      </p:sp>
    </p:spTree>
    <p:extLst>
      <p:ext uri="{BB962C8B-B14F-4D97-AF65-F5344CB8AC3E}">
        <p14:creationId xmlns:p14="http://schemas.microsoft.com/office/powerpoint/2010/main" val="18186092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01714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6</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150E06A6-F8CD-479D-9653-E0DD6E864953}"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Inhaltsplatzhalter 4"/>
          <p:cNvSpPr>
            <a:spLocks noGrp="1"/>
          </p:cNvSpPr>
          <p:nvPr>
            <p:ph idx="1"/>
          </p:nvPr>
        </p:nvSpPr>
        <p:spPr/>
        <p:txBody>
          <a:bodyPr/>
          <a:lstStyle/>
          <a:p>
            <a:r>
              <a:rPr lang="de-DE" dirty="0"/>
              <a:t>Verhaltenstheorien: Macht</a:t>
            </a:r>
          </a:p>
          <a:p>
            <a:pPr lvl="1" algn="ctr">
              <a:lnSpc>
                <a:spcPct val="114000"/>
              </a:lnSpc>
            </a:pPr>
            <a:r>
              <a:rPr lang="de-DE" dirty="0"/>
              <a:t>„</a:t>
            </a:r>
            <a:r>
              <a:rPr lang="de-DE" i="1" dirty="0"/>
              <a:t>Macht bedeutet jede Chance, innerhalb einer sozialen Beziehung den eigenen Willen auch gegen Widerstreben durchzusetzen, gleichviel worauf diese Chance </a:t>
            </a:r>
            <a:r>
              <a:rPr lang="de-DE" i="1"/>
              <a:t>beruht</a:t>
            </a:r>
            <a:r>
              <a:rPr lang="de-DE"/>
              <a:t>.“ </a:t>
            </a:r>
            <a:r>
              <a:rPr lang="de-DE" dirty="0"/>
              <a:t>(Max Weber)</a:t>
            </a:r>
          </a:p>
          <a:p>
            <a:pPr lvl="1" algn="ctr">
              <a:lnSpc>
                <a:spcPct val="114000"/>
              </a:lnSpc>
            </a:pPr>
            <a:endParaRPr lang="de-DE" dirty="0"/>
          </a:p>
          <a:p>
            <a:pPr lvl="2">
              <a:lnSpc>
                <a:spcPct val="114000"/>
              </a:lnSpc>
            </a:pPr>
            <a:r>
              <a:rPr lang="de-DE" dirty="0"/>
              <a:t>Macht ist nicht vornehmlich ein Wirken gegen möglichen Widerstand oder ein Zwang, eine bestimmte Handlung zu vollziehen.</a:t>
            </a:r>
          </a:p>
          <a:p>
            <a:pPr lvl="2">
              <a:lnSpc>
                <a:spcPct val="114000"/>
              </a:lnSpc>
            </a:pPr>
            <a:r>
              <a:rPr lang="de-DE" dirty="0"/>
              <a:t>Macht beruht häufig auf Einverständnis.</a:t>
            </a:r>
          </a:p>
          <a:p>
            <a:pPr lvl="2">
              <a:lnSpc>
                <a:spcPct val="114000"/>
              </a:lnSpc>
            </a:pPr>
            <a:r>
              <a:rPr lang="de-DE" b="1" dirty="0">
                <a:solidFill>
                  <a:schemeClr val="accent1"/>
                </a:solidFill>
              </a:rPr>
              <a:t>Funktion von Macht: </a:t>
            </a:r>
            <a:r>
              <a:rPr lang="de-DE" dirty="0"/>
              <a:t>Selektivität einer anderen Person steuern und nicht die Wahlmöglichkeiten – wie bei Zwang – gänzlich zu eliminieren</a:t>
            </a:r>
          </a:p>
          <a:p>
            <a:pPr lvl="2">
              <a:lnSpc>
                <a:spcPct val="114000"/>
              </a:lnSpc>
            </a:pPr>
            <a:r>
              <a:rPr lang="de-DE" dirty="0"/>
              <a:t>Macht ist eine Voraussetzung für die Ausübung von Zwang, aber nicht damit gleichbedeutend.</a:t>
            </a:r>
          </a:p>
          <a:p>
            <a:endParaRPr lang="de-DE" dirty="0"/>
          </a:p>
        </p:txBody>
      </p:sp>
      <p:sp>
        <p:nvSpPr>
          <p:cNvPr id="6" name="Titel 5"/>
          <p:cNvSpPr>
            <a:spLocks noGrp="1"/>
          </p:cNvSpPr>
          <p:nvPr>
            <p:ph type="title"/>
          </p:nvPr>
        </p:nvSpPr>
        <p:spPr/>
        <p:txBody>
          <a:bodyPr/>
          <a:lstStyle/>
          <a:p>
            <a:r>
              <a:rPr lang="de-DE" dirty="0"/>
              <a:t>Macht: Kommunikative Konstruktion von Beziehungen</a:t>
            </a:r>
          </a:p>
        </p:txBody>
      </p:sp>
      <p:sp>
        <p:nvSpPr>
          <p:cNvPr id="7" name="Textplatzhalter 6"/>
          <p:cNvSpPr>
            <a:spLocks noGrp="1"/>
          </p:cNvSpPr>
          <p:nvPr>
            <p:ph type="body" sz="quarter" idx="13"/>
          </p:nvPr>
        </p:nvSpPr>
        <p:spPr/>
        <p:txBody>
          <a:bodyPr/>
          <a:lstStyle/>
          <a:p>
            <a:r>
              <a:rPr lang="de-DE" dirty="0"/>
              <a:t>Macht als Beschreibung einer Führungsbeziehung</a:t>
            </a:r>
          </a:p>
        </p:txBody>
      </p:sp>
    </p:spTree>
    <p:extLst>
      <p:ext uri="{BB962C8B-B14F-4D97-AF65-F5344CB8AC3E}">
        <p14:creationId xmlns:p14="http://schemas.microsoft.com/office/powerpoint/2010/main" val="1834561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7</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26403B02-FADE-4C04-A7C1-2E92A10A3ABF}"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Inhaltsplatzhalter 4"/>
          <p:cNvSpPr>
            <a:spLocks noGrp="1"/>
          </p:cNvSpPr>
          <p:nvPr>
            <p:ph idx="1"/>
          </p:nvPr>
        </p:nvSpPr>
        <p:spPr/>
        <p:txBody>
          <a:bodyPr/>
          <a:lstStyle/>
          <a:p>
            <a:r>
              <a:rPr lang="de-DE" dirty="0"/>
              <a:t>Verhaltenstheorien: Macht </a:t>
            </a:r>
            <a:r>
              <a:rPr lang="de-DE"/>
              <a:t>als Beziehung</a:t>
            </a:r>
            <a:endParaRPr lang="de-DE" dirty="0"/>
          </a:p>
          <a:p>
            <a:pPr lvl="2"/>
            <a:r>
              <a:rPr lang="de-DE" dirty="0"/>
              <a:t>Macht ist eine </a:t>
            </a:r>
            <a:r>
              <a:rPr lang="de-DE" b="1" dirty="0">
                <a:solidFill>
                  <a:schemeClr val="accent1"/>
                </a:solidFill>
              </a:rPr>
              <a:t>instrumentelle Beziehung</a:t>
            </a:r>
            <a:r>
              <a:rPr lang="de-DE" dirty="0"/>
              <a:t>. Dies meint, dass eine Machtbeziehung kein Selbstzweck ist, sondern nur unter Bezugnahme auf ein Ziel, das die Akteure erreichen wollen, seine Sinnhaftigkeit </a:t>
            </a:r>
            <a:r>
              <a:rPr lang="de-DE"/>
              <a:t>bekommt.</a:t>
            </a:r>
            <a:endParaRPr lang="de-DE" dirty="0"/>
          </a:p>
          <a:p>
            <a:pPr lvl="2"/>
            <a:r>
              <a:rPr lang="de-DE" dirty="0"/>
              <a:t>Macht ist eine </a:t>
            </a:r>
            <a:r>
              <a:rPr lang="de-DE" b="1" dirty="0">
                <a:solidFill>
                  <a:schemeClr val="accent1"/>
                </a:solidFill>
              </a:rPr>
              <a:t>nicht-transitive Beziehung</a:t>
            </a:r>
            <a:r>
              <a:rPr lang="de-DE" dirty="0"/>
              <a:t>. Dies wiederum meint, dass Macht nicht von einem Akteur auf den nächsten übertragbar </a:t>
            </a:r>
            <a:r>
              <a:rPr lang="de-DE"/>
              <a:t>ist.</a:t>
            </a:r>
            <a:endParaRPr lang="de-DE" dirty="0"/>
          </a:p>
          <a:p>
            <a:pPr lvl="2"/>
            <a:r>
              <a:rPr lang="de-DE" dirty="0"/>
              <a:t>Macht beruht auf </a:t>
            </a:r>
            <a:r>
              <a:rPr lang="de-DE" b="1" dirty="0">
                <a:solidFill>
                  <a:schemeClr val="accent1"/>
                </a:solidFill>
              </a:rPr>
              <a:t>Gegenseitigkeit und Unausgewogenheit</a:t>
            </a:r>
            <a:r>
              <a:rPr lang="de-DE" dirty="0"/>
              <a:t>. Verhandlungen und Tausch sind immer etwas Gegenseitiges. Beide Parteien haben etwas in die Beziehung einzubringen. Hätte die eine Partei der anderen nichts anzubieten, wäre sie uninteressant und es würde zu keiner Beziehung </a:t>
            </a:r>
            <a:r>
              <a:rPr lang="de-DE"/>
              <a:t>kommen.</a:t>
            </a:r>
            <a:endParaRPr lang="de-DE" dirty="0"/>
          </a:p>
          <a:p>
            <a:endParaRPr lang="de-DE" dirty="0"/>
          </a:p>
          <a:p>
            <a:endParaRPr lang="de-DE" dirty="0"/>
          </a:p>
        </p:txBody>
      </p:sp>
      <p:sp>
        <p:nvSpPr>
          <p:cNvPr id="6" name="Titel 5"/>
          <p:cNvSpPr>
            <a:spLocks noGrp="1"/>
          </p:cNvSpPr>
          <p:nvPr>
            <p:ph type="title"/>
          </p:nvPr>
        </p:nvSpPr>
        <p:spPr/>
        <p:txBody>
          <a:bodyPr/>
          <a:lstStyle/>
          <a:p>
            <a:r>
              <a:rPr lang="de-DE" dirty="0"/>
              <a:t>Macht: Kommunikative Konstruktion von Beziehungen</a:t>
            </a:r>
          </a:p>
        </p:txBody>
      </p:sp>
      <p:sp>
        <p:nvSpPr>
          <p:cNvPr id="7" name="Textplatzhalter 6"/>
          <p:cNvSpPr>
            <a:spLocks noGrp="1"/>
          </p:cNvSpPr>
          <p:nvPr>
            <p:ph type="body" sz="quarter" idx="13"/>
          </p:nvPr>
        </p:nvSpPr>
        <p:spPr/>
        <p:txBody>
          <a:bodyPr/>
          <a:lstStyle/>
          <a:p>
            <a:r>
              <a:rPr lang="de-DE" dirty="0"/>
              <a:t>Macht als Beschreibung einer Führungsbeziehung</a:t>
            </a:r>
          </a:p>
        </p:txBody>
      </p:sp>
      <p:sp>
        <p:nvSpPr>
          <p:cNvPr id="8" name="Rechteck 7"/>
          <p:cNvSpPr/>
          <p:nvPr/>
        </p:nvSpPr>
        <p:spPr>
          <a:xfrm>
            <a:off x="36198" y="8597586"/>
            <a:ext cx="11773659" cy="530017"/>
          </a:xfrm>
          <a:prstGeom prst="rect">
            <a:avLst/>
          </a:prstGeom>
        </p:spPr>
        <p:txBody>
          <a:bodyPr wrap="square">
            <a:spAutoFit/>
          </a:bodyPr>
          <a:lstStyle/>
          <a:p>
            <a:pPr algn="l" defTabSz="1300460" fontAlgn="base" hangingPunct="1">
              <a:spcBef>
                <a:spcPct val="0"/>
              </a:spcBef>
              <a:spcAft>
                <a:spcPct val="0"/>
              </a:spcAft>
            </a:pPr>
            <a:r>
              <a:rPr lang="de-DE" sz="1422" b="0" kern="1200" dirty="0">
                <a:solidFill>
                  <a:srgbClr val="262626"/>
                </a:solidFill>
                <a:latin typeface="Arial" charset="0"/>
                <a:ea typeface="+mn-ea"/>
                <a:cs typeface="+mn-cs"/>
              </a:rPr>
              <a:t>Quelle: </a:t>
            </a:r>
            <a:r>
              <a:rPr lang="de-DE" sz="1422" b="0" kern="1200" dirty="0" err="1">
                <a:solidFill>
                  <a:srgbClr val="262626"/>
                </a:solidFill>
                <a:latin typeface="Arial" charset="0"/>
                <a:ea typeface="+mn-ea"/>
                <a:cs typeface="+mn-cs"/>
              </a:rPr>
              <a:t>Blättel</a:t>
            </a:r>
            <a:r>
              <a:rPr lang="de-DE" sz="1422" b="0" kern="1200" dirty="0">
                <a:solidFill>
                  <a:srgbClr val="262626"/>
                </a:solidFill>
                <a:latin typeface="Arial" charset="0"/>
                <a:ea typeface="+mn-ea"/>
                <a:cs typeface="+mn-cs"/>
              </a:rPr>
              <a:t>-Mink, B. (2014): Grundlagen der Industrie- und Organisationssoziologie - 10</a:t>
            </a:r>
            <a:r>
              <a:rPr lang="de-DE" sz="1422" b="0" kern="1200">
                <a:solidFill>
                  <a:srgbClr val="262626"/>
                </a:solidFill>
                <a:latin typeface="Arial" charset="0"/>
                <a:ea typeface="+mn-ea"/>
                <a:cs typeface="+mn-cs"/>
              </a:rPr>
              <a:t>. Mikropolitik</a:t>
            </a:r>
            <a:r>
              <a:rPr lang="de-DE" sz="1422" b="0" kern="1200" dirty="0">
                <a:solidFill>
                  <a:srgbClr val="262626"/>
                </a:solidFill>
                <a:latin typeface="Arial" charset="0"/>
                <a:ea typeface="+mn-ea"/>
                <a:cs typeface="+mn-cs"/>
              </a:rPr>
              <a:t/>
            </a:r>
            <a:br>
              <a:rPr lang="de-DE" sz="1422" b="0" kern="1200" dirty="0">
                <a:solidFill>
                  <a:srgbClr val="262626"/>
                </a:solidFill>
                <a:latin typeface="Arial" charset="0"/>
                <a:ea typeface="+mn-ea"/>
                <a:cs typeface="+mn-cs"/>
              </a:rPr>
            </a:br>
            <a:r>
              <a:rPr lang="de-DE" sz="1422" b="0" kern="1200" dirty="0">
                <a:solidFill>
                  <a:srgbClr val="262626"/>
                </a:solidFill>
                <a:latin typeface="Arial" charset="0"/>
                <a:ea typeface="+mn-ea"/>
                <a:cs typeface="+mn-cs"/>
              </a:rPr>
              <a:t>http://www.fb03.uni-frankfurt.de/49209192/Mikropolitik.pdf; abgerufen am 23.05.2017</a:t>
            </a:r>
          </a:p>
        </p:txBody>
      </p:sp>
    </p:spTree>
    <p:extLst>
      <p:ext uri="{BB962C8B-B14F-4D97-AF65-F5344CB8AC3E}">
        <p14:creationId xmlns:p14="http://schemas.microsoft.com/office/powerpoint/2010/main" val="1621832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8</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EAC6A3D7-4F0B-41CB-BA6D-EE6C0B5C7D1B}"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Inhaltsplatzhalter 4"/>
          <p:cNvSpPr>
            <a:spLocks noGrp="1"/>
          </p:cNvSpPr>
          <p:nvPr>
            <p:ph idx="1"/>
          </p:nvPr>
        </p:nvSpPr>
        <p:spPr/>
        <p:txBody>
          <a:bodyPr/>
          <a:lstStyle/>
          <a:p>
            <a:pPr algn="ctr"/>
            <a:r>
              <a:rPr lang="de-DE" dirty="0"/>
              <a:t>Verhaltenstheorien: Macht als mögliche Einwirkung</a:t>
            </a:r>
          </a:p>
          <a:p>
            <a:pPr lvl="1" algn="ctr"/>
            <a:r>
              <a:rPr lang="de-DE" dirty="0"/>
              <a:t>„</a:t>
            </a:r>
            <a:r>
              <a:rPr lang="de-DE" i="1" dirty="0"/>
              <a:t>Was auch immer ihr ‚Typus‘, das heißt, ihre Quellen, ihre Legitimation, ihre Ziele oder Methoden der Ausübung sein mögen, so beinhaltet Macht – auf allgemeinster Ebene – immer die </a:t>
            </a:r>
            <a:r>
              <a:rPr lang="de-DE" b="1" i="1" dirty="0">
                <a:solidFill>
                  <a:schemeClr val="accent1"/>
                </a:solidFill>
              </a:rPr>
              <a:t>bestimmten Individuen oder Gruppen verfügbare Möglichkeit, auf andere Individuen oder Gruppen einzuwirken</a:t>
            </a:r>
            <a:r>
              <a:rPr lang="de-DE" i="1" dirty="0">
                <a:solidFill>
                  <a:schemeClr val="accent1"/>
                </a:solidFill>
              </a:rPr>
              <a:t>. </a:t>
            </a:r>
            <a:r>
              <a:rPr lang="de-DE" i="1" dirty="0"/>
              <a:t>[…] Auf andere Einwirken, heißt, in Beziehung zu ihnen treten; und erst in dieser Beziehung kann sich die Macht einer Person A über eine Person B entfalten. Macht ist also eine Beziehung und nicht ein Attribut der </a:t>
            </a:r>
            <a:r>
              <a:rPr lang="de-DE" i="1"/>
              <a:t>Akteure</a:t>
            </a:r>
            <a:r>
              <a:rPr lang="de-DE"/>
              <a:t>.“</a:t>
            </a:r>
            <a:r>
              <a:rPr lang="de-DE" dirty="0"/>
              <a:t/>
            </a:r>
            <a:br>
              <a:rPr lang="de-DE" dirty="0"/>
            </a:br>
            <a:r>
              <a:rPr lang="de-DE" sz="1422" dirty="0"/>
              <a:t>(</a:t>
            </a:r>
            <a:r>
              <a:rPr lang="de-DE" sz="1422" dirty="0" err="1"/>
              <a:t>Crozier</a:t>
            </a:r>
            <a:r>
              <a:rPr lang="de-DE" sz="1422" dirty="0"/>
              <a:t> / Friedberg, S. 39)</a:t>
            </a:r>
          </a:p>
          <a:p>
            <a:pPr lvl="1" algn="ctr"/>
            <a:endParaRPr lang="de-DE" sz="1422" dirty="0"/>
          </a:p>
          <a:p>
            <a:pPr lvl="1" algn="ctr"/>
            <a:r>
              <a:rPr lang="de-DE" dirty="0"/>
              <a:t>„</a:t>
            </a:r>
            <a:r>
              <a:rPr lang="de-DE" i="1" dirty="0"/>
              <a:t>Macht ist also letztlich in dem Freiraum angesiedelt, über den jeder der in eine Machtbeziehung eingetretenen Gegenspieler verfügt, das heißt, in seiner mehr oder weniger großen </a:t>
            </a:r>
            <a:r>
              <a:rPr lang="de-DE" b="1" i="1" dirty="0">
                <a:solidFill>
                  <a:schemeClr val="accent1"/>
                </a:solidFill>
              </a:rPr>
              <a:t>Möglichkeit, das zu verweigern, was der andere von ihm verlangt</a:t>
            </a:r>
            <a:r>
              <a:rPr lang="de-DE" i="1" dirty="0"/>
              <a:t>. Und die Kraft, der Reichtum, das Prestige, die Autorität, kurz, alle Ressourcen, die beide besitzen, spielen dabei nur in dem Maße eine Rolle, wie sie ihnen in der jeweiligen Beziehung eine größere Handlungsfreiheit </a:t>
            </a:r>
            <a:r>
              <a:rPr lang="de-DE" i="1"/>
              <a:t>verleihen</a:t>
            </a:r>
            <a:r>
              <a:rPr lang="de-DE"/>
              <a:t>.“ </a:t>
            </a:r>
            <a:r>
              <a:rPr lang="de-DE" sz="1422" dirty="0"/>
              <a:t>(</a:t>
            </a:r>
            <a:r>
              <a:rPr lang="de-DE" sz="1422" dirty="0" err="1"/>
              <a:t>Crozier</a:t>
            </a:r>
            <a:r>
              <a:rPr lang="de-DE" sz="1422" dirty="0"/>
              <a:t> / Friedberg, S. </a:t>
            </a:r>
            <a:r>
              <a:rPr lang="de-DE" sz="1422"/>
              <a:t>41)</a:t>
            </a:r>
            <a:endParaRPr lang="de-DE" sz="1422" dirty="0"/>
          </a:p>
        </p:txBody>
      </p:sp>
      <p:sp>
        <p:nvSpPr>
          <p:cNvPr id="6" name="Titel 5"/>
          <p:cNvSpPr>
            <a:spLocks noGrp="1"/>
          </p:cNvSpPr>
          <p:nvPr>
            <p:ph type="title"/>
          </p:nvPr>
        </p:nvSpPr>
        <p:spPr/>
        <p:txBody>
          <a:bodyPr/>
          <a:lstStyle/>
          <a:p>
            <a:r>
              <a:rPr lang="de-DE" dirty="0"/>
              <a:t>Macht: Kommunikative Konstruktion von Beziehungen</a:t>
            </a:r>
          </a:p>
        </p:txBody>
      </p:sp>
      <p:sp>
        <p:nvSpPr>
          <p:cNvPr id="7" name="Textplatzhalter 6"/>
          <p:cNvSpPr>
            <a:spLocks noGrp="1"/>
          </p:cNvSpPr>
          <p:nvPr>
            <p:ph type="body" sz="quarter" idx="13"/>
          </p:nvPr>
        </p:nvSpPr>
        <p:spPr/>
        <p:txBody>
          <a:bodyPr/>
          <a:lstStyle/>
          <a:p>
            <a:r>
              <a:rPr lang="de-DE" dirty="0"/>
              <a:t>Macht als Beschreibung einer Führungsbeziehung</a:t>
            </a:r>
          </a:p>
        </p:txBody>
      </p:sp>
      <p:sp>
        <p:nvSpPr>
          <p:cNvPr id="8" name="Rechteck 7"/>
          <p:cNvSpPr/>
          <p:nvPr/>
        </p:nvSpPr>
        <p:spPr>
          <a:xfrm>
            <a:off x="36198" y="8597586"/>
            <a:ext cx="11773659" cy="530017"/>
          </a:xfrm>
          <a:prstGeom prst="rect">
            <a:avLst/>
          </a:prstGeom>
        </p:spPr>
        <p:txBody>
          <a:bodyPr wrap="square">
            <a:spAutoFit/>
          </a:bodyPr>
          <a:lstStyle/>
          <a:p>
            <a:pPr algn="l" defTabSz="1300460" fontAlgn="base" hangingPunct="1">
              <a:spcBef>
                <a:spcPct val="0"/>
              </a:spcBef>
              <a:spcAft>
                <a:spcPct val="0"/>
              </a:spcAft>
            </a:pPr>
            <a:r>
              <a:rPr lang="de-DE" sz="1422" b="0" kern="1200" dirty="0">
                <a:solidFill>
                  <a:srgbClr val="262626"/>
                </a:solidFill>
                <a:latin typeface="Arial" charset="0"/>
                <a:ea typeface="+mn-ea"/>
                <a:cs typeface="+mn-cs"/>
              </a:rPr>
              <a:t>Quelle: </a:t>
            </a:r>
            <a:r>
              <a:rPr lang="de-DE" sz="1422" b="0" kern="1200" dirty="0" err="1">
                <a:solidFill>
                  <a:srgbClr val="262626"/>
                </a:solidFill>
                <a:latin typeface="Arial" charset="0"/>
                <a:ea typeface="+mn-ea"/>
                <a:cs typeface="+mn-cs"/>
              </a:rPr>
              <a:t>Blättel</a:t>
            </a:r>
            <a:r>
              <a:rPr lang="de-DE" sz="1422" b="0" kern="1200" dirty="0">
                <a:solidFill>
                  <a:srgbClr val="262626"/>
                </a:solidFill>
                <a:latin typeface="Arial" charset="0"/>
                <a:ea typeface="+mn-ea"/>
                <a:cs typeface="+mn-cs"/>
              </a:rPr>
              <a:t>-Mink, B. (2014): Grundlagen der Industrie- und Organisationssoziologie - 10</a:t>
            </a:r>
            <a:r>
              <a:rPr lang="de-DE" sz="1422" b="0" kern="1200">
                <a:solidFill>
                  <a:srgbClr val="262626"/>
                </a:solidFill>
                <a:latin typeface="Arial" charset="0"/>
                <a:ea typeface="+mn-ea"/>
                <a:cs typeface="+mn-cs"/>
              </a:rPr>
              <a:t>. Mikropolitik</a:t>
            </a:r>
            <a:r>
              <a:rPr lang="de-DE" sz="1422" b="0" kern="1200" dirty="0">
                <a:solidFill>
                  <a:srgbClr val="262626"/>
                </a:solidFill>
                <a:latin typeface="Arial" charset="0"/>
                <a:ea typeface="+mn-ea"/>
                <a:cs typeface="+mn-cs"/>
              </a:rPr>
              <a:t/>
            </a:r>
            <a:br>
              <a:rPr lang="de-DE" sz="1422" b="0" kern="1200" dirty="0">
                <a:solidFill>
                  <a:srgbClr val="262626"/>
                </a:solidFill>
                <a:latin typeface="Arial" charset="0"/>
                <a:ea typeface="+mn-ea"/>
                <a:cs typeface="+mn-cs"/>
              </a:rPr>
            </a:br>
            <a:r>
              <a:rPr lang="de-DE" sz="1422" b="0" kern="1200" dirty="0">
                <a:solidFill>
                  <a:srgbClr val="262626"/>
                </a:solidFill>
                <a:latin typeface="Arial" charset="0"/>
                <a:ea typeface="+mn-ea"/>
                <a:cs typeface="+mn-cs"/>
              </a:rPr>
              <a:t>http://www.fb03.uni-frankfurt.de/49209192/Mikropolitik.pdf; abgerufen am 23.05.2017</a:t>
            </a:r>
          </a:p>
        </p:txBody>
      </p:sp>
    </p:spTree>
    <p:extLst>
      <p:ext uri="{BB962C8B-B14F-4D97-AF65-F5344CB8AC3E}">
        <p14:creationId xmlns:p14="http://schemas.microsoft.com/office/powerpoint/2010/main" val="2082958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defTabSz="1300460" fontAlgn="base" hangingPunct="1">
              <a:spcBef>
                <a:spcPct val="0"/>
              </a:spcBef>
              <a:spcAft>
                <a:spcPct val="0"/>
              </a:spcAft>
              <a:defRPr/>
            </a:pPr>
            <a:fld id="{2A3A57D9-08E7-4A35-820C-6C5F68307974}" type="slidenum">
              <a:rPr lang="de-DE" b="0" kern="1200">
                <a:solidFill>
                  <a:srgbClr val="717D87"/>
                </a:solidFill>
                <a:latin typeface="Arial" charset="0"/>
                <a:ea typeface="+mn-ea"/>
                <a:cs typeface="+mn-cs"/>
              </a:rPr>
              <a:pPr defTabSz="1300460" fontAlgn="base" hangingPunct="1">
                <a:spcBef>
                  <a:spcPct val="0"/>
                </a:spcBef>
                <a:spcAft>
                  <a:spcPct val="0"/>
                </a:spcAft>
                <a:defRPr/>
              </a:pPr>
              <a:t>9</a:t>
            </a:fld>
            <a:endParaRPr lang="de-DE" b="0" kern="1200" dirty="0">
              <a:solidFill>
                <a:srgbClr val="717D87"/>
              </a:solidFill>
              <a:latin typeface="Arial" charset="0"/>
              <a:ea typeface="+mn-ea"/>
              <a:cs typeface="+mn-cs"/>
            </a:endParaRPr>
          </a:p>
        </p:txBody>
      </p:sp>
      <p:sp>
        <p:nvSpPr>
          <p:cNvPr id="3" name="Fußzeilenplatzhalter 2"/>
          <p:cNvSpPr>
            <a:spLocks noGrp="1"/>
          </p:cNvSpPr>
          <p:nvPr>
            <p:ph type="ftr" sz="quarter" idx="11"/>
          </p:nvPr>
        </p:nvSpPr>
        <p:spPr/>
        <p:txBody>
          <a:bodyPr/>
          <a:lstStyle/>
          <a:p>
            <a:pPr defTabSz="1300460" fontAlgn="base" hangingPunct="1">
              <a:spcBef>
                <a:spcPct val="0"/>
              </a:spcBef>
              <a:spcAft>
                <a:spcPct val="0"/>
              </a:spcAft>
              <a:defRPr/>
            </a:pPr>
            <a:r>
              <a:rPr lang="de-DE" b="0" kern="1200" dirty="0">
                <a:solidFill>
                  <a:srgbClr val="717D87"/>
                </a:solidFill>
                <a:latin typeface="Arial" charset="0"/>
                <a:ea typeface="+mn-ea"/>
                <a:cs typeface="+mn-cs"/>
              </a:rPr>
              <a:t>Kommunikation</a:t>
            </a:r>
          </a:p>
        </p:txBody>
      </p:sp>
      <p:sp>
        <p:nvSpPr>
          <p:cNvPr id="4" name="Datumsplatzhalter 3"/>
          <p:cNvSpPr>
            <a:spLocks noGrp="1"/>
          </p:cNvSpPr>
          <p:nvPr>
            <p:ph type="dt" sz="half" idx="12"/>
          </p:nvPr>
        </p:nvSpPr>
        <p:spPr/>
        <p:txBody>
          <a:bodyPr/>
          <a:lstStyle/>
          <a:p>
            <a:pPr algn="l" defTabSz="1300460" fontAlgn="base" hangingPunct="1">
              <a:spcBef>
                <a:spcPct val="0"/>
              </a:spcBef>
              <a:spcAft>
                <a:spcPct val="0"/>
              </a:spcAft>
              <a:defRPr/>
            </a:pPr>
            <a:fld id="{5AF244C7-B87F-412F-B990-46EA9FD37CAC}" type="datetime1">
              <a:rPr lang="de-DE" b="0" kern="1200">
                <a:solidFill>
                  <a:srgbClr val="717D87"/>
                </a:solidFill>
                <a:latin typeface="Arial" charset="0"/>
                <a:ea typeface="+mn-ea"/>
                <a:cs typeface="+mn-cs"/>
              </a:rPr>
              <a:pPr algn="l" defTabSz="1300460" fontAlgn="base" hangingPunct="1">
                <a:spcBef>
                  <a:spcPct val="0"/>
                </a:spcBef>
                <a:spcAft>
                  <a:spcPct val="0"/>
                </a:spcAft>
                <a:defRPr/>
              </a:pPr>
              <a:t>17.06.2022</a:t>
            </a:fld>
            <a:endParaRPr lang="de-DE" b="0" kern="1200" dirty="0">
              <a:solidFill>
                <a:srgbClr val="717D87"/>
              </a:solidFill>
              <a:latin typeface="Arial" charset="0"/>
              <a:ea typeface="+mn-ea"/>
              <a:cs typeface="+mn-cs"/>
            </a:endParaRPr>
          </a:p>
        </p:txBody>
      </p:sp>
      <p:sp>
        <p:nvSpPr>
          <p:cNvPr id="5" name="Inhaltsplatzhalter 4"/>
          <p:cNvSpPr>
            <a:spLocks noGrp="1"/>
          </p:cNvSpPr>
          <p:nvPr>
            <p:ph idx="1"/>
          </p:nvPr>
        </p:nvSpPr>
        <p:spPr/>
        <p:txBody>
          <a:bodyPr/>
          <a:lstStyle/>
          <a:p>
            <a:r>
              <a:rPr lang="de-DE" dirty="0"/>
              <a:t>Verhaltenstheorien: Machtquellen nach </a:t>
            </a:r>
            <a:r>
              <a:rPr lang="de-DE" dirty="0" err="1"/>
              <a:t>Crozier</a:t>
            </a:r>
            <a:r>
              <a:rPr lang="de-DE" dirty="0"/>
              <a:t> / Friedberg</a:t>
            </a:r>
          </a:p>
          <a:p>
            <a:pPr lvl="1" algn="l"/>
            <a:r>
              <a:rPr lang="de-DE" dirty="0" err="1"/>
              <a:t>Crozier</a:t>
            </a:r>
            <a:r>
              <a:rPr lang="de-DE" dirty="0"/>
              <a:t> und Friedberg machen vier große Machtquellen aus, die den für eine Organisation relevanten </a:t>
            </a:r>
            <a:r>
              <a:rPr lang="de-DE" b="1" dirty="0">
                <a:solidFill>
                  <a:schemeClr val="accent1"/>
                </a:solidFill>
              </a:rPr>
              <a:t>Ungewissheitsquellen</a:t>
            </a:r>
            <a:r>
              <a:rPr lang="de-DE" dirty="0">
                <a:solidFill>
                  <a:schemeClr val="accent1"/>
                </a:solidFill>
              </a:rPr>
              <a:t> </a:t>
            </a:r>
            <a:r>
              <a:rPr lang="de-DE" dirty="0"/>
              <a:t>entsprechen:</a:t>
            </a:r>
          </a:p>
          <a:p>
            <a:pPr marL="487672" lvl="1" indent="-487672" algn="l">
              <a:buSzPct val="100000"/>
              <a:buFont typeface="+mj-lt"/>
              <a:buAutoNum type="arabicPeriod"/>
            </a:pPr>
            <a:r>
              <a:rPr lang="de-DE" b="1" dirty="0">
                <a:solidFill>
                  <a:schemeClr val="accent1"/>
                </a:solidFill>
              </a:rPr>
              <a:t>Expertenwissen: </a:t>
            </a:r>
            <a:r>
              <a:rPr lang="de-DE" dirty="0"/>
              <a:t>der Besitz einer nur schwer ersetzbaren funktionalen Fähigkeit, also von Kenntnissen, die für die Organisation von entscheidender Bedeutung sind. Aus diesem „Monopol“ lassen sich Vorteile und </a:t>
            </a:r>
            <a:r>
              <a:rPr lang="de-DE"/>
              <a:t>Privilegien aushandeln</a:t>
            </a:r>
            <a:endParaRPr lang="de-DE" dirty="0"/>
          </a:p>
          <a:p>
            <a:pPr marL="487672" lvl="1" indent="-487672" algn="l">
              <a:buSzPct val="100000"/>
              <a:buFont typeface="+mj-lt"/>
              <a:buAutoNum type="arabicPeriod"/>
            </a:pPr>
            <a:r>
              <a:rPr lang="de-DE" b="1" dirty="0">
                <a:solidFill>
                  <a:schemeClr val="accent1"/>
                </a:solidFill>
              </a:rPr>
              <a:t>Umweltbeziehungen:</a:t>
            </a:r>
            <a:r>
              <a:rPr lang="de-DE" b="1" dirty="0"/>
              <a:t> </a:t>
            </a:r>
            <a:r>
              <a:rPr lang="de-DE" dirty="0"/>
              <a:t>Jede Organisation braucht als Input Material und Personen aus ihrer Umwelt und muss ihren Output wieder in dieser platzieren. Deshalb kommt der Kontrolle dieser Umweltbeziehungen durch Vermittler und Übersetzer der z. T. unterschiedlichen </a:t>
            </a:r>
            <a:r>
              <a:rPr lang="de-DE" dirty="0" err="1"/>
              <a:t>Handlungslogiken</a:t>
            </a:r>
            <a:r>
              <a:rPr lang="de-DE" dirty="0"/>
              <a:t> eine zentrale Machtposition in der Organisation </a:t>
            </a:r>
            <a:r>
              <a:rPr lang="de-DE"/>
              <a:t>zu.</a:t>
            </a:r>
            <a:endParaRPr lang="de-DE" dirty="0"/>
          </a:p>
          <a:p>
            <a:pPr marL="487672" lvl="1" indent="-487672">
              <a:buSzPct val="100000"/>
              <a:buFont typeface="+mj-lt"/>
              <a:buAutoNum type="arabicPeriod"/>
            </a:pPr>
            <a:endParaRPr lang="de-DE" dirty="0"/>
          </a:p>
          <a:p>
            <a:pPr lvl="1"/>
            <a:endParaRPr lang="de-DE" dirty="0"/>
          </a:p>
        </p:txBody>
      </p:sp>
      <p:sp>
        <p:nvSpPr>
          <p:cNvPr id="6" name="Titel 5"/>
          <p:cNvSpPr>
            <a:spLocks noGrp="1"/>
          </p:cNvSpPr>
          <p:nvPr>
            <p:ph type="title"/>
          </p:nvPr>
        </p:nvSpPr>
        <p:spPr/>
        <p:txBody>
          <a:bodyPr/>
          <a:lstStyle/>
          <a:p>
            <a:r>
              <a:rPr lang="de-DE" dirty="0"/>
              <a:t>Macht: Kommunikative Konstruktion von Beziehungen</a:t>
            </a:r>
          </a:p>
        </p:txBody>
      </p:sp>
      <p:sp>
        <p:nvSpPr>
          <p:cNvPr id="7" name="Textplatzhalter 6"/>
          <p:cNvSpPr>
            <a:spLocks noGrp="1"/>
          </p:cNvSpPr>
          <p:nvPr>
            <p:ph type="body" sz="quarter" idx="13"/>
          </p:nvPr>
        </p:nvSpPr>
        <p:spPr/>
        <p:txBody>
          <a:bodyPr/>
          <a:lstStyle/>
          <a:p>
            <a:r>
              <a:rPr lang="de-DE" dirty="0"/>
              <a:t>Macht als Beschreibung einer Führungsbeziehung</a:t>
            </a:r>
          </a:p>
        </p:txBody>
      </p:sp>
    </p:spTree>
    <p:extLst>
      <p:ext uri="{BB962C8B-B14F-4D97-AF65-F5344CB8AC3E}">
        <p14:creationId xmlns:p14="http://schemas.microsoft.com/office/powerpoint/2010/main" val="3105582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folie">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Cooper Hewitt"/>
        <a:ea typeface="Cooper Hewitt"/>
        <a:cs typeface="Cooper Hewitt"/>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itelfolie_kurze_Headline">
  <a:themeElements>
    <a:clrScheme name="Benutzerdefiniert 1">
      <a:dk1>
        <a:srgbClr val="595959"/>
      </a:dk1>
      <a:lt1>
        <a:srgbClr val="FFFFFF"/>
      </a:lt1>
      <a:dk2>
        <a:srgbClr val="434343"/>
      </a:dk2>
      <a:lt2>
        <a:srgbClr val="A9A9A9"/>
      </a:lt2>
      <a:accent1>
        <a:srgbClr val="2FA0BA"/>
      </a:accent1>
      <a:accent2>
        <a:srgbClr val="3672B8"/>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Cooper Hewitt"/>
        <a:ea typeface="Cooper Hewitt"/>
        <a:cs typeface="Cooper Hewitt"/>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itelfolie_lange_Headline">
  <a:themeElements>
    <a:clrScheme name="Benutzerdefiniert 1">
      <a:dk1>
        <a:srgbClr val="595959"/>
      </a:dk1>
      <a:lt1>
        <a:srgbClr val="FFFFFF"/>
      </a:lt1>
      <a:dk2>
        <a:srgbClr val="434343"/>
      </a:dk2>
      <a:lt2>
        <a:srgbClr val="A9A9A9"/>
      </a:lt2>
      <a:accent1>
        <a:srgbClr val="2FA0BA"/>
      </a:accent1>
      <a:accent2>
        <a:srgbClr val="3672B8"/>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Cooper Hewitt"/>
        <a:ea typeface="Cooper Hewitt"/>
        <a:cs typeface="Cooper Hewitt"/>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itelseite">
  <a:themeElements>
    <a:clrScheme name="Benutzerdefiniert 1">
      <a:dk1>
        <a:srgbClr val="595959"/>
      </a:dk1>
      <a:lt1>
        <a:srgbClr val="FFFFFF"/>
      </a:lt1>
      <a:dk2>
        <a:srgbClr val="434343"/>
      </a:dk2>
      <a:lt2>
        <a:srgbClr val="A9A9A9"/>
      </a:lt2>
      <a:accent1>
        <a:srgbClr val="2FA0BA"/>
      </a:accent1>
      <a:accent2>
        <a:srgbClr val="3672B8"/>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Cooper Hewitt"/>
        <a:ea typeface="Cooper Hewitt"/>
        <a:cs typeface="Cooper Hewitt"/>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2_PPT-Vorlage_der_FOM_20140109">
  <a:themeElements>
    <a:clrScheme name="FOM">
      <a:dk1>
        <a:srgbClr val="262626"/>
      </a:dk1>
      <a:lt1>
        <a:sysClr val="window" lastClr="FFFFFF"/>
      </a:lt1>
      <a:dk2>
        <a:srgbClr val="717D87"/>
      </a:dk2>
      <a:lt2>
        <a:srgbClr val="DBDEE1"/>
      </a:lt2>
      <a:accent1>
        <a:srgbClr val="00998A"/>
      </a:accent1>
      <a:accent2>
        <a:srgbClr val="BFE5E2"/>
      </a:accent2>
      <a:accent3>
        <a:srgbClr val="A10010"/>
      </a:accent3>
      <a:accent4>
        <a:srgbClr val="E7C2C3"/>
      </a:accent4>
      <a:accent5>
        <a:srgbClr val="004A94"/>
      </a:accent5>
      <a:accent6>
        <a:srgbClr val="BFD1E4"/>
      </a:accent6>
      <a:hlink>
        <a:srgbClr val="00998A"/>
      </a:hlink>
      <a:folHlink>
        <a:srgbClr val="0099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solidFill>
            <a:schemeClr val="accent1">
              <a:lumMod val="75000"/>
            </a:schemeClr>
          </a:solidFill>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algn="ctr">
          <a:defRPr sz="1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bwMode="auto">
        <a:noFill/>
        <a:ln w="12700">
          <a:noFill/>
        </a:ln>
        <a:effectLst/>
      </a:spPr>
      <a:bodyPr vert="horz" wrap="square" lIns="36000" tIns="36000" rIns="36000" bIns="36000" numCol="1" rtlCol="0" anchor="t" anchorCtr="0" compatLnSpc="1">
        <a:prstTxWarp prst="textNoShape">
          <a:avLst/>
        </a:prstTxWarp>
        <a:noAutofit/>
      </a:bodyPr>
      <a:lstStyle>
        <a:def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defRPr kumimoji="0" sz="1400" b="0" i="0" u="none" strike="noStrike" kern="0" cap="none" spc="0" normalizeH="0" baseline="0" noProof="0" dirty="0" err="1" smtClean="0">
            <a:ln>
              <a:noFill/>
            </a:ln>
            <a:solidFill>
              <a:schemeClr val="tx1"/>
            </a:solidFill>
            <a:effectLst/>
            <a:uLnTx/>
            <a:uFillTx/>
            <a:latin typeface="+mn-lt"/>
          </a:defRPr>
        </a:defPPr>
      </a:lstStyle>
    </a:txDef>
  </a:objectDefaults>
  <a:extraClrSchemeLst>
    <a:extraClrScheme>
      <a:clrScheme name="Larissa-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5CC4F322-7EF6-4171-A8E5-227CE26FCA74}" vid="{B212139E-35CA-4734-9A91-773821B6CAE0}"/>
    </a:ext>
  </a:extLst>
</a:theme>
</file>

<file path=ppt/theme/theme6.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Cooper Hewitt"/>
        <a:ea typeface="Cooper Hewitt"/>
        <a:cs typeface="Cooper Hewitt"/>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3695</Words>
  <Application>Microsoft Office PowerPoint</Application>
  <PresentationFormat>Benutzerdefiniert</PresentationFormat>
  <Paragraphs>927</Paragraphs>
  <Slides>59</Slides>
  <Notes>51</Notes>
  <HiddenSlides>0</HiddenSlides>
  <MMClips>0</MMClips>
  <ScaleCrop>false</ScaleCrop>
  <HeadingPairs>
    <vt:vector size="6" baseType="variant">
      <vt:variant>
        <vt:lpstr>Verwendete Schriftarten</vt:lpstr>
      </vt:variant>
      <vt:variant>
        <vt:i4>9</vt:i4>
      </vt:variant>
      <vt:variant>
        <vt:lpstr>Design</vt:lpstr>
      </vt:variant>
      <vt:variant>
        <vt:i4>5</vt:i4>
      </vt:variant>
      <vt:variant>
        <vt:lpstr>Folientitel</vt:lpstr>
      </vt:variant>
      <vt:variant>
        <vt:i4>59</vt:i4>
      </vt:variant>
    </vt:vector>
  </HeadingPairs>
  <TitlesOfParts>
    <vt:vector size="73" baseType="lpstr">
      <vt:lpstr>MS PGothic</vt:lpstr>
      <vt:lpstr>Arial</vt:lpstr>
      <vt:lpstr>Cooper Hewitt</vt:lpstr>
      <vt:lpstr>CooperHewitt-Medium</vt:lpstr>
      <vt:lpstr>Helvetica</vt:lpstr>
      <vt:lpstr>Helvetica Neue</vt:lpstr>
      <vt:lpstr>Helvetica Neue Medium</vt:lpstr>
      <vt:lpstr>Times New Roman</vt:lpstr>
      <vt:lpstr>Wingdings</vt:lpstr>
      <vt:lpstr>Titelfolie</vt:lpstr>
      <vt:lpstr>Titelfolie_kurze_Headline</vt:lpstr>
      <vt:lpstr>Titelfolie_lange_Headline</vt:lpstr>
      <vt:lpstr>Titelseite</vt:lpstr>
      <vt:lpstr>2_PPT-Vorlage_der_FOM_20140109</vt:lpstr>
      <vt:lpstr>PowerPoint-Präsentation</vt:lpstr>
      <vt:lpstr>PowerPoint-Präsentation</vt:lpstr>
      <vt:lpstr>PowerPoint-Präsentation</vt:lpstr>
      <vt:lpstr>Macht: Kommunikative Konstruktion von Beziehungen</vt:lpstr>
      <vt:lpstr>Macht: Kommunikative Konstruktion von Beziehungen</vt:lpstr>
      <vt:lpstr>Macht: Kommunikative Konstruktion von Beziehungen</vt:lpstr>
      <vt:lpstr>Macht: Kommunikative Konstruktion von Beziehungen</vt:lpstr>
      <vt:lpstr>Macht: Kommunikative Konstruktion von Beziehungen</vt:lpstr>
      <vt:lpstr>Macht: Kommunikative Konstruktion von Beziehungen</vt:lpstr>
      <vt:lpstr>Macht: Kommunikative Konstruktion von Beziehungen</vt:lpstr>
      <vt:lpstr>Macht: Kommunikative Konstruktion von Beziehungen</vt:lpstr>
      <vt:lpstr>PowerPoint-Präsentation</vt:lpstr>
      <vt:lpstr>Kommunikation: Management by Objectives (MbO) – Zielvereinbarungsgespräche</vt:lpstr>
      <vt:lpstr>Kommunikation: Management by Objectives (MbO) – Zielvereinbarungsgespräche</vt:lpstr>
      <vt:lpstr>Kommunikation: Management by Objectives (MbO) – Zielvereinbarungsgespräche</vt:lpstr>
      <vt:lpstr>Kommunikation: Management by Objectives (MbO) – Zielvereinbarungsgespräche</vt:lpstr>
      <vt:lpstr>Kommunikation: Management by Objectives (MbO) – Zielvereinbarungsgespräche</vt:lpstr>
      <vt:lpstr>Kommunikation: Management by Objectives (MbO) – Zielvereinbarungsgespräche</vt:lpstr>
      <vt:lpstr>Kommunikation: Management by Objectives (MbO) – Zielvereinbarungsgespräche</vt:lpstr>
      <vt:lpstr>Kommunikation: Management by Objectives (MbO) – Zielvereinbarungsgespräche</vt:lpstr>
      <vt:lpstr>Kommunikation: Management by Objectives (MbO) – Zielvereinbarungsgespräche</vt:lpstr>
      <vt:lpstr>Kommunikation: Management by Objectives (MbO) – Zielvereinbarungsgespräche</vt:lpstr>
      <vt:lpstr>Kommunikation: Management by Objectives (MbO) – Zielvereinbarungsgespräche</vt:lpstr>
      <vt:lpstr>Kommunikation: Management by Objectives (MbO) – Zielvereinbarungsgespräche</vt:lpstr>
      <vt:lpstr>PowerPoint-Präsentation</vt:lpstr>
      <vt:lpstr>Kommunikation: Klassische Beurteilungsgespräche</vt:lpstr>
      <vt:lpstr>Kommunikation: Klassische Beurteilungsgespräche</vt:lpstr>
      <vt:lpstr>Kommunikation: Klassische Beurteilungsgespräche</vt:lpstr>
      <vt:lpstr>Kommunikation: Klassische Beurteilungsgespräche</vt:lpstr>
      <vt:lpstr>Kommunikation: Klassische Beurteilungsgespräche</vt:lpstr>
      <vt:lpstr>Kommunikation: Klassische Beurteilungsgespräche</vt:lpstr>
      <vt:lpstr>Kommunikation: Klassische Beurteilungsgespräche</vt:lpstr>
      <vt:lpstr>Kommunikation: Klassische Beurteilungsgespräche</vt:lpstr>
      <vt:lpstr>PowerPoint-Präsentation</vt:lpstr>
      <vt:lpstr>Kommunikation: 360-Grad-Feedback</vt:lpstr>
      <vt:lpstr>Kommunikation: 360-Grad-Feedback</vt:lpstr>
      <vt:lpstr>Kommunikation: 360-Grad-Feedback</vt:lpstr>
      <vt:lpstr>Kommunikation: 360-Grad-Feedback</vt:lpstr>
      <vt:lpstr>Kommunikation: 360-Grad-Feedback</vt:lpstr>
      <vt:lpstr>Kommunikation: 360-Grad-Feedback</vt:lpstr>
      <vt:lpstr>Kommunikation: 360-Grad-Feedback</vt:lpstr>
      <vt:lpstr>Kommunikation: 360-Grad-Feedback</vt:lpstr>
      <vt:lpstr>Kommunikation: 360-Grad-Feedback</vt:lpstr>
      <vt:lpstr>Kommunikation: 360-Grad-Feedback</vt:lpstr>
      <vt:lpstr>Kommunikation: 360-Grad-Feedback</vt:lpstr>
      <vt:lpstr>Kommunikation: 360-Grad-Feedback</vt:lpstr>
      <vt:lpstr>Kommunikation: 360-Grad-Feedback</vt:lpstr>
      <vt:lpstr>Kommunikation: 360-Grad-Feedback</vt:lpstr>
      <vt:lpstr>Kommunikation: 360-Grad-Feedback</vt:lpstr>
      <vt:lpstr>Kommunikation: 360-Grad-Feedback</vt:lpstr>
      <vt:lpstr>Kommunikation: 360-Grad-Feedback</vt:lpstr>
      <vt:lpstr>Kommunikation: 360-Grad-Feedback</vt:lpstr>
      <vt:lpstr>PowerPoint-Präsentation</vt:lpstr>
      <vt:lpstr>Kommunikation: Mitarbeitergespräche</vt:lpstr>
      <vt:lpstr>Kommunikation: Mitarbeitergespräche</vt:lpstr>
      <vt:lpstr>Kommunikation: Mitarbeitergespräche</vt:lpstr>
      <vt:lpstr>Kommunikation: Mitarbeitergespräche</vt:lpstr>
      <vt:lpstr>Kommunikation: Mitarbeitergespräche</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Prechel, Kerstin</dc:creator>
  <cp:lastModifiedBy>Prechel, Kerstin</cp:lastModifiedBy>
  <cp:revision>125</cp:revision>
  <cp:lastPrinted>2018-04-30T12:52:00Z</cp:lastPrinted>
  <dcterms:modified xsi:type="dcterms:W3CDTF">2022-06-17T10:33:39Z</dcterms:modified>
</cp:coreProperties>
</file>