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83" r:id="rId2"/>
    <p:sldId id="356" r:id="rId3"/>
    <p:sldId id="360" r:id="rId4"/>
    <p:sldId id="288" r:id="rId5"/>
    <p:sldId id="331" r:id="rId6"/>
    <p:sldId id="309" r:id="rId7"/>
    <p:sldId id="312" r:id="rId8"/>
    <p:sldId id="350" r:id="rId9"/>
    <p:sldId id="351" r:id="rId10"/>
    <p:sldId id="343" r:id="rId11"/>
    <p:sldId id="342" r:id="rId12"/>
    <p:sldId id="344" r:id="rId13"/>
    <p:sldId id="345" r:id="rId14"/>
    <p:sldId id="337" r:id="rId15"/>
    <p:sldId id="326" r:id="rId16"/>
    <p:sldId id="349" r:id="rId17"/>
    <p:sldId id="348" r:id="rId18"/>
    <p:sldId id="340" r:id="rId19"/>
    <p:sldId id="332" r:id="rId20"/>
    <p:sldId id="352" r:id="rId21"/>
    <p:sldId id="353" r:id="rId22"/>
    <p:sldId id="354" r:id="rId23"/>
    <p:sldId id="355" r:id="rId24"/>
    <p:sldId id="347" r:id="rId25"/>
    <p:sldId id="346" r:id="rId26"/>
    <p:sldId id="341" r:id="rId27"/>
    <p:sldId id="330" r:id="rId28"/>
    <p:sldId id="306" r:id="rId29"/>
    <p:sldId id="292" r:id="rId30"/>
    <p:sldId id="293" r:id="rId31"/>
    <p:sldId id="294" r:id="rId3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chleswig-holstein.de/DE/fachinhalte/W/weiterbildung/Weiterbildungsbonus_HT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r>
              <a:rPr lang="de-DE" b="1" dirty="0"/>
              <a:t>Lohn und Gehalt</a:t>
            </a:r>
          </a:p>
          <a:p>
            <a:r>
              <a:rPr lang="de-DE" dirty="0"/>
              <a:t>Fachkraft für Lohn und Gehalt (IHK)</a:t>
            </a:r>
          </a:p>
          <a:p>
            <a:r>
              <a:rPr lang="de-DE" dirty="0"/>
              <a:t>Lohn- und Gehaltsabrechnung mit DATEV (IHK)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FDD25E-17A9-CA7E-24A7-FD48BA22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82" y="2066925"/>
            <a:ext cx="27527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800" b="1" dirty="0"/>
              <a:t>Modul 2: Vertiefung ca. 24 UE </a:t>
            </a:r>
            <a:endParaRPr lang="de-DE" sz="1800" dirty="0"/>
          </a:p>
          <a:p>
            <a:r>
              <a:rPr lang="de-DE" sz="1800" dirty="0"/>
              <a:t>2.1 Steuerfreier Arbeitslohn </a:t>
            </a:r>
          </a:p>
          <a:p>
            <a:r>
              <a:rPr lang="de-DE" sz="1800" dirty="0"/>
              <a:t>2.1.1 Sonntags-, Feiertags- und Nachtzuschläge </a:t>
            </a:r>
          </a:p>
          <a:p>
            <a:r>
              <a:rPr lang="de-DE" sz="1800" dirty="0"/>
              <a:t>2.1.2 Reisekosten </a:t>
            </a:r>
          </a:p>
          <a:p>
            <a:r>
              <a:rPr lang="de-DE" sz="1800" dirty="0"/>
              <a:t>2.1.3 Gesundheitsförderung </a:t>
            </a:r>
          </a:p>
          <a:p>
            <a:r>
              <a:rPr lang="de-DE" sz="1800" dirty="0"/>
              <a:t>2.1.4 Telekommunikationskosten </a:t>
            </a:r>
          </a:p>
          <a:p>
            <a:r>
              <a:rPr lang="de-DE" sz="1800" dirty="0"/>
              <a:t>2.2 Geldwerte Vorteile / Sachbezüge </a:t>
            </a:r>
          </a:p>
          <a:p>
            <a:r>
              <a:rPr lang="de-DE" sz="1800" dirty="0"/>
              <a:t>2.2.1 Dienstwagennutzung </a:t>
            </a:r>
          </a:p>
          <a:p>
            <a:r>
              <a:rPr lang="de-DE" sz="1800" dirty="0"/>
              <a:t>2.2.2 Betriebsveranstaltungen </a:t>
            </a:r>
          </a:p>
          <a:p>
            <a:r>
              <a:rPr lang="de-DE" sz="1800" dirty="0"/>
              <a:t>2.2.3 Rabatte </a:t>
            </a:r>
          </a:p>
          <a:p>
            <a:r>
              <a:rPr lang="de-DE" sz="1800" dirty="0"/>
              <a:t>2.2.4 Sonstige Sachbezüge </a:t>
            </a:r>
          </a:p>
          <a:p>
            <a:r>
              <a:rPr lang="de-DE" sz="1800" dirty="0"/>
              <a:t>2.3 Minijobregelung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3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1800" b="1" dirty="0"/>
              <a:t>Modul 3: Sozialversicherung ca. 16 UE </a:t>
            </a:r>
            <a:endParaRPr lang="de-DE" sz="1800" dirty="0"/>
          </a:p>
          <a:p>
            <a:r>
              <a:rPr lang="de-DE" sz="1800" dirty="0"/>
              <a:t>3.1 Rechtsgrundlagen </a:t>
            </a:r>
          </a:p>
          <a:p>
            <a:r>
              <a:rPr lang="de-DE" sz="1800" dirty="0"/>
              <a:t>3.1.1 Sozialversicherungspflicht </a:t>
            </a:r>
          </a:p>
          <a:p>
            <a:r>
              <a:rPr lang="de-DE" sz="1800" dirty="0"/>
              <a:t>3.1.2 Statusfeststellungsverfahren </a:t>
            </a:r>
          </a:p>
          <a:p>
            <a:r>
              <a:rPr lang="de-DE" sz="1800" dirty="0"/>
              <a:t>3.1.3 Beitragsberechnung </a:t>
            </a:r>
          </a:p>
          <a:p>
            <a:r>
              <a:rPr lang="de-DE" sz="1800" dirty="0"/>
              <a:t>3.1.4 Rechengrößen </a:t>
            </a:r>
          </a:p>
          <a:p>
            <a:r>
              <a:rPr lang="de-DE" sz="1800" dirty="0"/>
              <a:t>3.1.5 Sachbezugswerte </a:t>
            </a:r>
          </a:p>
          <a:p>
            <a:r>
              <a:rPr lang="de-DE" sz="1800" dirty="0"/>
              <a:t>3.1.6 Freiwillige / Gesetzliche Krankenversicherung </a:t>
            </a:r>
          </a:p>
          <a:p>
            <a:r>
              <a:rPr lang="de-DE" sz="1800" dirty="0"/>
              <a:t>3.2 Meldepflichten </a:t>
            </a:r>
          </a:p>
          <a:p>
            <a:r>
              <a:rPr lang="de-DE" sz="1800" dirty="0"/>
              <a:t>3.2.1 Ein- und Austritt von Arbeitnehmern </a:t>
            </a:r>
          </a:p>
          <a:p>
            <a:r>
              <a:rPr lang="de-DE" sz="1800" dirty="0"/>
              <a:t>3.2.2 Unterbrechungen (Krankheit, Mutterschutz, sonstige Gründe) </a:t>
            </a:r>
          </a:p>
          <a:p>
            <a:r>
              <a:rPr lang="de-DE" sz="1800" dirty="0"/>
              <a:t>3.2.3 Monats- / Jahresmeldung </a:t>
            </a:r>
          </a:p>
          <a:p>
            <a:r>
              <a:rPr lang="de-DE" sz="1800" dirty="0"/>
              <a:t>3.2.4 Sofortmeldung </a:t>
            </a:r>
          </a:p>
          <a:p>
            <a:r>
              <a:rPr lang="de-DE" sz="1800" dirty="0"/>
              <a:t>3.3 Umlageverfahren </a:t>
            </a:r>
          </a:p>
          <a:p>
            <a:r>
              <a:rPr lang="de-DE" sz="1800" dirty="0"/>
              <a:t>3.3.1 Anspruch und Berechnung der Lohnfortzahlung </a:t>
            </a:r>
          </a:p>
          <a:p>
            <a:r>
              <a:rPr lang="de-DE" sz="1800" dirty="0"/>
              <a:t>3.3.2 Berechnung Zuschuss zum Mutterschaftsgeld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11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 4: Sonderthemen ca. 24 UE </a:t>
            </a:r>
            <a:endParaRPr lang="de-DE" dirty="0"/>
          </a:p>
          <a:p>
            <a:r>
              <a:rPr lang="de-DE" dirty="0"/>
              <a:t>4.1 Betriebliche Altersversorgung </a:t>
            </a:r>
          </a:p>
          <a:p>
            <a:r>
              <a:rPr lang="de-DE" dirty="0"/>
              <a:t>4.2 Vermögensbildung und - </a:t>
            </a:r>
            <a:r>
              <a:rPr lang="de-DE" dirty="0" err="1"/>
              <a:t>beteiligung</a:t>
            </a:r>
            <a:r>
              <a:rPr lang="de-DE" dirty="0"/>
              <a:t> </a:t>
            </a:r>
          </a:p>
          <a:p>
            <a:r>
              <a:rPr lang="de-DE" dirty="0"/>
              <a:t>4.3 Einmalbezüge, mehrjährige Bezüge </a:t>
            </a:r>
          </a:p>
          <a:p>
            <a:r>
              <a:rPr lang="de-DE" dirty="0"/>
              <a:t>4.4 Besondere Personengruppen </a:t>
            </a:r>
          </a:p>
          <a:p>
            <a:r>
              <a:rPr lang="de-DE" dirty="0"/>
              <a:t>4.4.1 Schüler </a:t>
            </a:r>
          </a:p>
          <a:p>
            <a:r>
              <a:rPr lang="de-DE" dirty="0"/>
              <a:t>4.4.2 Rentner </a:t>
            </a:r>
          </a:p>
          <a:p>
            <a:r>
              <a:rPr lang="de-DE" dirty="0"/>
              <a:t>4.4.3 Diplomanden </a:t>
            </a:r>
          </a:p>
          <a:p>
            <a:r>
              <a:rPr lang="de-DE" dirty="0"/>
              <a:t>4.5 Lohnsteueraußenprüfung </a:t>
            </a:r>
          </a:p>
          <a:p>
            <a:r>
              <a:rPr lang="de-DE" dirty="0"/>
              <a:t>4.6 Strafrecht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83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 5: Fallstudien und Prüfungsvorbereitung ca. 8 UE </a:t>
            </a:r>
            <a:endParaRPr lang="de-DE" dirty="0"/>
          </a:p>
          <a:p>
            <a:r>
              <a:rPr lang="de-DE" dirty="0"/>
              <a:t>5.1 Fallstudien zur Gehaltsabrechnung </a:t>
            </a:r>
          </a:p>
          <a:p>
            <a:r>
              <a:rPr lang="de-DE" dirty="0"/>
              <a:t>5.2 Vorbereitung auf das Testat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72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/>
              <a:t>Das Zertifikat </a:t>
            </a:r>
            <a:r>
              <a:rPr lang="de-DE" dirty="0"/>
              <a:t>"</a:t>
            </a:r>
            <a:r>
              <a:rPr lang="de-DE" i="1" dirty="0"/>
              <a:t>Fachkraft für Lohn und Gehalt – (IHK)</a:t>
            </a:r>
            <a:r>
              <a:rPr lang="de-DE" dirty="0"/>
              <a:t>" erhalten Sie durch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- die Teilnahme an den Seminaren (80% Anwesenheit) und</a:t>
            </a:r>
          </a:p>
          <a:p>
            <a:r>
              <a:rPr lang="de-DE" dirty="0"/>
              <a:t>- die erfolgreiche Teilnahme am IHK- Zertifikatstest</a:t>
            </a:r>
            <a:br>
              <a:rPr lang="de-DE" dirty="0"/>
            </a:br>
            <a:r>
              <a:rPr lang="de-DE" dirty="0"/>
              <a:t>  (ca. 20 Anwendungsfragen und 4 offene Fragen - Fallbearbeitung von 4 Fällen zu praktischen Fragestellungen) </a:t>
            </a:r>
          </a:p>
          <a:p>
            <a:br>
              <a:rPr lang="de-DE" dirty="0"/>
            </a:br>
            <a:r>
              <a:rPr lang="de-DE" dirty="0"/>
              <a:t>Sind alle Kriterien erfüllt, beantragen wir für Sie das Zertifikat bei der IHK und senden es Ihnen zu.</a:t>
            </a:r>
          </a:p>
          <a:p>
            <a:r>
              <a:rPr lang="de-DE" u="sng" dirty="0"/>
              <a:t>Hinweis</a:t>
            </a:r>
            <a:r>
              <a:rPr lang="de-DE" dirty="0"/>
              <a:t>: Alternativ besteht die Option auf eine Teilnahmebescheinigung ohne Abschlussprüfung.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5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r>
              <a:rPr lang="de-DE" b="1" dirty="0"/>
              <a:t>Umfang			</a:t>
            </a:r>
            <a:r>
              <a:rPr lang="de-DE" dirty="0"/>
              <a:t>80</a:t>
            </a:r>
            <a:r>
              <a:rPr lang="de-DE" dirty="0">
                <a:solidFill>
                  <a:schemeClr val="tx1"/>
                </a:solidFill>
              </a:rPr>
              <a:t> Unterrichtseinheiten à 45 Min.</a:t>
            </a:r>
          </a:p>
          <a:p>
            <a:r>
              <a:rPr lang="de-DE" b="1" dirty="0"/>
              <a:t>Durchführungsart		</a:t>
            </a:r>
            <a:r>
              <a:rPr lang="de-DE" dirty="0"/>
              <a:t>Präsenz oder Online</a:t>
            </a:r>
          </a:p>
          <a:p>
            <a:r>
              <a:rPr lang="de-DE" b="1" dirty="0"/>
              <a:t>Unterrichtsform		</a:t>
            </a:r>
            <a:r>
              <a:rPr lang="de-DE" dirty="0"/>
              <a:t>berufsbegleitend </a:t>
            </a:r>
          </a:p>
          <a:p>
            <a:r>
              <a:rPr lang="de-DE" b="1" dirty="0"/>
              <a:t>Abschluss		</a:t>
            </a:r>
            <a:r>
              <a:rPr lang="de-DE" dirty="0"/>
              <a:t>IHK-Zertifikat</a:t>
            </a:r>
            <a:br>
              <a:rPr lang="de-DE" dirty="0"/>
            </a:br>
            <a:r>
              <a:rPr lang="de-DE" dirty="0"/>
              <a:t>			(bei min. 80% Anwesenheit plus Bestehen des lehrgangsinternen schriftlichen Tests)</a:t>
            </a:r>
          </a:p>
          <a:p>
            <a:r>
              <a:rPr lang="de-DE" b="1" dirty="0">
                <a:solidFill>
                  <a:schemeClr val="tx1"/>
                </a:solidFill>
              </a:rPr>
              <a:t>Preis			</a:t>
            </a:r>
            <a:r>
              <a:rPr lang="de-DE" dirty="0">
                <a:solidFill>
                  <a:schemeClr val="tx1"/>
                </a:solidFill>
              </a:rPr>
              <a:t>EUR 2.840,00 (inkl. Zertifikatsgebühr)</a:t>
            </a:r>
          </a:p>
          <a:p>
            <a:r>
              <a:rPr lang="de-DE" b="1" dirty="0"/>
              <a:t>Gruppengröße		</a:t>
            </a:r>
            <a:r>
              <a:rPr lang="de-DE" dirty="0"/>
              <a:t>min. 4 max. 12 Teilnehmende bei Präsenz, 25 bei Online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Bundeseinheitliches Konzept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Aus der </a:t>
            </a:r>
            <a:r>
              <a:rPr lang="de-DE" b="1" dirty="0"/>
              <a:t>Lohnabrechnung</a:t>
            </a:r>
            <a:r>
              <a:rPr lang="de-DE" dirty="0"/>
              <a:t> ist der Einsatz des </a:t>
            </a:r>
            <a:r>
              <a:rPr lang="de-DE" b="1" dirty="0"/>
              <a:t>Computers</a:t>
            </a:r>
            <a:r>
              <a:rPr lang="de-DE" dirty="0"/>
              <a:t> als Arbeitsmittel nicht mehr wegzudenken,</a:t>
            </a:r>
          </a:p>
          <a:p>
            <a:r>
              <a:rPr lang="de-DE" dirty="0"/>
              <a:t>schon wegen der vorgeschriebenen Datenübermittlung von Lohnsteuer und Sozialversicherung sowie</a:t>
            </a:r>
          </a:p>
          <a:p>
            <a:r>
              <a:rPr lang="de-DE" dirty="0"/>
              <a:t>ab 2011 der elektronischen Lohnsteuerkarte und des Lohnnachweises an die Berufsgenossenschaft.</a:t>
            </a:r>
          </a:p>
          <a:p>
            <a:r>
              <a:rPr lang="de-DE" dirty="0"/>
              <a:t>Mit den </a:t>
            </a:r>
            <a:r>
              <a:rPr lang="de-DE" b="1" dirty="0"/>
              <a:t>DATEV-Lohnprogrammen</a:t>
            </a:r>
            <a:r>
              <a:rPr lang="de-DE" dirty="0"/>
              <a:t> können die monatliche Lohn- und Gehaltsabrechnung optimiert werden</a:t>
            </a:r>
          </a:p>
          <a:p>
            <a:r>
              <a:rPr lang="de-DE" dirty="0"/>
              <a:t>und darüber Prozesserleichterungen im Tagesgeschäft erzielt werden.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7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Lehrgang richtet sich an Personen, die fachspezifische Kenntnisse für die Aufgaben</a:t>
            </a:r>
            <a:br>
              <a:rPr lang="de-DE" dirty="0"/>
            </a:br>
            <a:r>
              <a:rPr lang="de-DE" dirty="0"/>
              <a:t>in der Lohn- und Gehaltsbuchhaltung mittels DATEV-Lohnprogrammen</a:t>
            </a:r>
            <a:br>
              <a:rPr lang="de-DE" dirty="0"/>
            </a:br>
            <a:r>
              <a:rPr lang="de-DE" dirty="0"/>
              <a:t>erwerben, auffrischen, vertiefen und erweitern möchten.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Teilnehmenden sollten möglichst eine grundständige berufliche Ausbildung im kaufmännischen Bereich absolviert haben.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06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Ziel dieses Kurses ist es, die Erstellung der Lohn- und Gehaltsabrechnungen EDV- gestützt systematisch und anwendungsbezogen zu vermitteln. </a:t>
            </a:r>
          </a:p>
          <a:p>
            <a:r>
              <a:rPr lang="de-DE" dirty="0"/>
              <a:t>Anhand der Lohnprogramm-Software von DATEV werden Gehaltsabrechnungen für Mitarbeiter/innen erstellt.</a:t>
            </a:r>
          </a:p>
          <a:p>
            <a:r>
              <a:rPr lang="de-DE" dirty="0"/>
              <a:t>Dabei werden die wichtigsten Arbeitsschritte wie das Anlegen von Firmenstammdaten, von Personaldaten</a:t>
            </a:r>
            <a:br>
              <a:rPr lang="de-DE" dirty="0"/>
            </a:br>
            <a:r>
              <a:rPr lang="de-DE" dirty="0"/>
              <a:t>bis hin zum Ausdruck von Monats- und Jahresmeldungen anhand von praxisnahen Beispielen erklärt. </a:t>
            </a:r>
          </a:p>
          <a:p>
            <a:r>
              <a:rPr lang="de-DE" dirty="0"/>
              <a:t>Die Teilnehmenden erwerben Kenntnisse sowohl für das Beherrschen der Struktur und Systemlogik der EDV</a:t>
            </a:r>
            <a:br>
              <a:rPr lang="de-DE" dirty="0"/>
            </a:br>
            <a:r>
              <a:rPr lang="de-DE" dirty="0"/>
              <a:t>gestützt praktischen Lohn- und Gehaltsabrechnung mit dem DATEV Lohnprogramm als auch zur selbstständigen Arbeitsweise mit der DATEV Abrechnungssoftware.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Lehrgangsziel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2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z="1800" b="1" dirty="0"/>
              <a:t>1 Grundlagen der Lohn- und Gehaltsabrechnung ca. 10 UE </a:t>
            </a:r>
            <a:endParaRPr lang="de-DE" sz="1800" dirty="0"/>
          </a:p>
          <a:p>
            <a:r>
              <a:rPr lang="de-DE" sz="1800" dirty="0"/>
              <a:t> Theoretische Grundlagen der Lohn- und Gehaltsabrechnung </a:t>
            </a:r>
          </a:p>
          <a:p>
            <a:r>
              <a:rPr lang="de-DE" sz="1800" dirty="0"/>
              <a:t> Ablauf der Lohn- und Gehaltsabrechnung </a:t>
            </a:r>
          </a:p>
          <a:p>
            <a:r>
              <a:rPr lang="de-DE" sz="1800" dirty="0"/>
              <a:t> Steuer- und versicherungsrechtliche Grundlagen </a:t>
            </a:r>
          </a:p>
          <a:p>
            <a:r>
              <a:rPr lang="de-DE" sz="1800" dirty="0"/>
              <a:t> aktuelle gesetzliche Änderungen </a:t>
            </a:r>
          </a:p>
          <a:p>
            <a:endParaRPr lang="de-DE" sz="1800" dirty="0"/>
          </a:p>
          <a:p>
            <a:r>
              <a:rPr lang="de-DE" sz="1800" b="1" dirty="0"/>
              <a:t>2 Gehaltsabrechnung verstehen ca. 5 UE </a:t>
            </a:r>
            <a:endParaRPr lang="de-DE" sz="1800" dirty="0"/>
          </a:p>
          <a:p>
            <a:r>
              <a:rPr lang="de-DE" sz="1800" dirty="0"/>
              <a:t> Einführung in das Programm Lohn und Gehalt und in das Bedienungskonzept </a:t>
            </a:r>
          </a:p>
          <a:p>
            <a:r>
              <a:rPr lang="de-DE" sz="1800" dirty="0"/>
              <a:t> DATEV - Institutionsverwaltung </a:t>
            </a:r>
          </a:p>
          <a:p>
            <a:r>
              <a:rPr lang="de-DE" sz="1800" dirty="0"/>
              <a:t> Anlegen von Firmen- und Mandanten-Stammdaten </a:t>
            </a:r>
          </a:p>
          <a:p>
            <a:r>
              <a:rPr lang="de-DE" sz="1800" dirty="0"/>
              <a:t> Bearbeiten von Mitarbeiterstammdaten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6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/>
              <a:t>3 Lohn- und Gehaltsabrechnung ca. 10 UE </a:t>
            </a:r>
            <a:endParaRPr lang="de-DE" dirty="0"/>
          </a:p>
          <a:p>
            <a:r>
              <a:rPr lang="de-DE" dirty="0"/>
              <a:t> einfache Monatsabrechnung durchführen und kontrollieren </a:t>
            </a:r>
          </a:p>
          <a:p>
            <a:r>
              <a:rPr lang="de-DE" dirty="0"/>
              <a:t> Überstunden abrechnen </a:t>
            </a:r>
          </a:p>
          <a:p>
            <a:r>
              <a:rPr lang="de-DE" dirty="0"/>
              <a:t> Monatsabschluss durchführen </a:t>
            </a:r>
          </a:p>
          <a:p>
            <a:endParaRPr lang="de-DE" dirty="0"/>
          </a:p>
          <a:p>
            <a:r>
              <a:rPr lang="de-DE" b="1" dirty="0"/>
              <a:t>4 Lohn- und Gehaltsabrechnung ca. 10 UE </a:t>
            </a:r>
            <a:endParaRPr lang="de-DE" dirty="0"/>
          </a:p>
          <a:p>
            <a:r>
              <a:rPr lang="de-DE" dirty="0"/>
              <a:t> Bewegungsdaten erfassen </a:t>
            </a:r>
          </a:p>
          <a:p>
            <a:r>
              <a:rPr lang="de-DE" dirty="0"/>
              <a:t> Wiederholungsabrechnung durchführen </a:t>
            </a:r>
          </a:p>
          <a:p>
            <a:r>
              <a:rPr lang="de-DE" dirty="0"/>
              <a:t> Ausfallzeiten (Urlaub, Krankheit, Mutterschutz etc.) erfassen </a:t>
            </a:r>
          </a:p>
          <a:p>
            <a:r>
              <a:rPr lang="de-DE" dirty="0"/>
              <a:t> Zuschläge und Zulagen erfassen </a:t>
            </a:r>
          </a:p>
          <a:p>
            <a:endParaRPr lang="de-DE" dirty="0"/>
          </a:p>
          <a:p>
            <a:r>
              <a:rPr lang="de-DE" b="1" dirty="0"/>
              <a:t>5 Abzüge vorbereiten ca. 5 UE </a:t>
            </a:r>
            <a:endParaRPr lang="de-DE" dirty="0"/>
          </a:p>
          <a:p>
            <a:r>
              <a:rPr lang="de-DE" dirty="0"/>
              <a:t> Abrechnung von Sachbezügen / geldwerter Vorteil </a:t>
            </a:r>
          </a:p>
          <a:p>
            <a:r>
              <a:rPr lang="de-DE" dirty="0"/>
              <a:t> Abrechnung von Einmalzahlungen </a:t>
            </a:r>
          </a:p>
          <a:p>
            <a:r>
              <a:rPr lang="de-DE" dirty="0"/>
              <a:t> Korrekturen und Stammdatenänderungen vornehmen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85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/>
              <a:t>6 Monatliche Auswertungen ca. 3 UE </a:t>
            </a:r>
            <a:endParaRPr lang="de-DE" dirty="0"/>
          </a:p>
          <a:p>
            <a:r>
              <a:rPr lang="de-DE" dirty="0"/>
              <a:t> Lohnabrechnung </a:t>
            </a:r>
          </a:p>
          <a:p>
            <a:r>
              <a:rPr lang="de-DE" dirty="0"/>
              <a:t> Lohnkonto </a:t>
            </a:r>
          </a:p>
          <a:p>
            <a:r>
              <a:rPr lang="de-DE" dirty="0"/>
              <a:t> Lohnjournal </a:t>
            </a:r>
          </a:p>
          <a:p>
            <a:r>
              <a:rPr lang="de-DE" dirty="0"/>
              <a:t> Beitragsnachweis </a:t>
            </a:r>
          </a:p>
          <a:p>
            <a:r>
              <a:rPr lang="de-DE" dirty="0"/>
              <a:t> Lohnsteueranmeldung </a:t>
            </a:r>
          </a:p>
          <a:p>
            <a:endParaRPr lang="de-DE" dirty="0"/>
          </a:p>
          <a:p>
            <a:r>
              <a:rPr lang="de-DE" b="1" dirty="0"/>
              <a:t>7 Besonderheiten in der Abrechnung ca. 3 UE </a:t>
            </a:r>
            <a:endParaRPr lang="de-DE" dirty="0"/>
          </a:p>
          <a:p>
            <a:r>
              <a:rPr lang="de-DE" dirty="0"/>
              <a:t> Beschäftigte in der Gleitzone </a:t>
            </a:r>
          </a:p>
          <a:p>
            <a:r>
              <a:rPr lang="de-DE" dirty="0"/>
              <a:t> Kurzfristig Beschäftigte </a:t>
            </a:r>
          </a:p>
          <a:p>
            <a:r>
              <a:rPr lang="de-DE" dirty="0"/>
              <a:t> geringfügig Entlohnte </a:t>
            </a:r>
          </a:p>
          <a:p>
            <a:endParaRPr lang="de-DE" dirty="0"/>
          </a:p>
          <a:p>
            <a:r>
              <a:rPr lang="de-DE" b="1" dirty="0"/>
              <a:t>8 Jahresabschlussarbeiten durchführen ca. 2 UE </a:t>
            </a:r>
            <a:endParaRPr lang="de-DE" dirty="0"/>
          </a:p>
          <a:p>
            <a:r>
              <a:rPr lang="de-DE" dirty="0"/>
              <a:t> Lohnkonto, Buchungsliste </a:t>
            </a:r>
          </a:p>
          <a:p>
            <a:r>
              <a:rPr lang="de-DE" dirty="0"/>
              <a:t> Lohnsteuerjahresausgleich durchführen </a:t>
            </a:r>
          </a:p>
          <a:p>
            <a:r>
              <a:rPr lang="de-DE" dirty="0"/>
              <a:t> Jahresmeldungen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0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9 Besonderheiten in der Abrechnung ca. 2 UE </a:t>
            </a:r>
            <a:endParaRPr lang="de-DE" dirty="0"/>
          </a:p>
          <a:p>
            <a:r>
              <a:rPr lang="de-DE" dirty="0"/>
              <a:t> Eintritt und Austritt von Arbeitnehmer </a:t>
            </a:r>
          </a:p>
          <a:p>
            <a:r>
              <a:rPr lang="de-DE" dirty="0"/>
              <a:t> Abrechnung von Direktversicherungen und Pensionen </a:t>
            </a:r>
          </a:p>
          <a:p>
            <a:r>
              <a:rPr lang="de-DE" dirty="0"/>
              <a:t> Abrechnung von Dienstwagen </a:t>
            </a:r>
          </a:p>
          <a:p>
            <a:endParaRPr lang="de-DE" dirty="0"/>
          </a:p>
          <a:p>
            <a:r>
              <a:rPr lang="de-DE" b="1" dirty="0"/>
              <a:t>10 Lehrgangsinternes Testat </a:t>
            </a:r>
            <a:endParaRPr lang="de-DE" dirty="0"/>
          </a:p>
          <a:p>
            <a:r>
              <a:rPr lang="de-DE" dirty="0"/>
              <a:t> Vorbereitung </a:t>
            </a:r>
            <a:r>
              <a:rPr lang="de-DE" b="1" dirty="0"/>
              <a:t>ca. 5 UE </a:t>
            </a:r>
            <a:endParaRPr lang="de-DE" dirty="0"/>
          </a:p>
          <a:p>
            <a:r>
              <a:rPr lang="de-DE" dirty="0"/>
              <a:t> Durchführung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16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dirty="0"/>
              <a:t>Das Zertifikat </a:t>
            </a:r>
            <a:r>
              <a:rPr lang="de-DE" i="1" dirty="0"/>
              <a:t>"Lohn- und Gehaltsabrechnung mit DATEV (IHK)" </a:t>
            </a:r>
            <a:r>
              <a:rPr lang="de-DE" dirty="0"/>
              <a:t>erhalten Sie durch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- die Teilnahme an den Seminaren (80% Anwesenheit) und</a:t>
            </a:r>
          </a:p>
          <a:p>
            <a:r>
              <a:rPr lang="de-DE" dirty="0"/>
              <a:t>- die erfolgreiche Teilnahme am IHK- Zertifikatstest</a:t>
            </a:r>
            <a:br>
              <a:rPr lang="de-DE" dirty="0"/>
            </a:br>
            <a:r>
              <a:rPr lang="de-DE" dirty="0"/>
              <a:t>  (Das Testat besteht aus der Bearbeitung einer praktischen Aufgabenstellung.</a:t>
            </a:r>
            <a:br>
              <a:rPr lang="de-DE" dirty="0"/>
            </a:br>
            <a:r>
              <a:rPr lang="de-DE" dirty="0"/>
              <a:t>  Die Aufgabe besteht aus Mandantenanlagen (4), Mitarbeiteranlagen (4), Lohnabrechnungen (8) sowie</a:t>
            </a:r>
            <a:br>
              <a:rPr lang="de-DE" dirty="0"/>
            </a:br>
            <a:r>
              <a:rPr lang="de-DE" dirty="0"/>
              <a:t>  einem Monatsabschluss.) </a:t>
            </a:r>
          </a:p>
          <a:p>
            <a:br>
              <a:rPr lang="de-DE" dirty="0"/>
            </a:br>
            <a:r>
              <a:rPr lang="de-DE" dirty="0"/>
              <a:t>Sind alle Kriterien erfüllt, beantragen wir für Sie das Zertifikat bei der IHK und senden es Ihnen zu.</a:t>
            </a:r>
          </a:p>
          <a:p>
            <a:r>
              <a:rPr lang="de-DE" u="sng" dirty="0"/>
              <a:t>Hinweis</a:t>
            </a:r>
            <a:r>
              <a:rPr lang="de-DE" dirty="0"/>
              <a:t>: Alternativ besteht die Option auf eine Teilnahmebescheinigung ohne Abschlussprüfung.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934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r>
              <a:rPr lang="de-DE" b="1" dirty="0"/>
              <a:t>Umfang			</a:t>
            </a:r>
            <a:r>
              <a:rPr lang="de-DE" dirty="0"/>
              <a:t>55 </a:t>
            </a:r>
            <a:r>
              <a:rPr lang="de-DE" dirty="0">
                <a:solidFill>
                  <a:schemeClr val="tx1"/>
                </a:solidFill>
              </a:rPr>
              <a:t>Unterrichtseinheiten à 45 Min.</a:t>
            </a:r>
          </a:p>
          <a:p>
            <a:r>
              <a:rPr lang="de-DE" b="1" dirty="0"/>
              <a:t>Durchführungsart		</a:t>
            </a:r>
            <a:r>
              <a:rPr lang="de-DE" dirty="0"/>
              <a:t>Online</a:t>
            </a:r>
          </a:p>
          <a:p>
            <a:r>
              <a:rPr lang="de-DE" b="1" dirty="0"/>
              <a:t>Unterrichtsform		</a:t>
            </a:r>
            <a:r>
              <a:rPr lang="de-DE" dirty="0"/>
              <a:t>berufsbegleitend </a:t>
            </a:r>
          </a:p>
          <a:p>
            <a:r>
              <a:rPr lang="de-DE" b="1" dirty="0"/>
              <a:t>Abschluss		</a:t>
            </a:r>
            <a:r>
              <a:rPr lang="de-DE" dirty="0"/>
              <a:t>IHK-Zertifikat</a:t>
            </a:r>
            <a:br>
              <a:rPr lang="de-DE" dirty="0"/>
            </a:br>
            <a:r>
              <a:rPr lang="de-DE" dirty="0"/>
              <a:t>			(bei min. 80% Anwesenheit plus Bestehen des lehrgangsinternen schriftlichen Tests)</a:t>
            </a:r>
          </a:p>
          <a:p>
            <a:r>
              <a:rPr lang="de-DE" b="1" dirty="0">
                <a:solidFill>
                  <a:schemeClr val="tx1"/>
                </a:solidFill>
              </a:rPr>
              <a:t>Preis			</a:t>
            </a:r>
            <a:r>
              <a:rPr lang="de-DE" dirty="0">
                <a:solidFill>
                  <a:schemeClr val="tx1"/>
                </a:solidFill>
              </a:rPr>
              <a:t>EUR 1.550,00 (inkl. Zertifikatsgebühr)</a:t>
            </a:r>
          </a:p>
          <a:p>
            <a:r>
              <a:rPr lang="de-DE" b="1" dirty="0"/>
              <a:t>Gruppengröße		</a:t>
            </a:r>
            <a:r>
              <a:rPr lang="de-DE" dirty="0"/>
              <a:t>min. 3 max. 12 Teilnehmende bei Online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Lohn- und Gehaltsabrechnung mit DATEV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Bundeseinheitliches Konzept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19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700" b="1" dirty="0">
                <a:cs typeface="Arial"/>
              </a:rPr>
              <a:t>Gefördert werden Seminarkosten der beruflichen Weiterbildung, die dem eigenen beruflichen Fortkommen bzw. der Weiterentwicklung dienen. 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342900" lvl="1">
              <a:buFont typeface="Wingdings" panose="05000000000000000000" pitchFamily="2" charset="2"/>
              <a:buChar char="§"/>
            </a:pPr>
            <a:r>
              <a:rPr lang="de-DE" sz="1700" u="sng" dirty="0">
                <a:cs typeface="Arial"/>
              </a:rPr>
              <a:t>Voraussetzung</a:t>
            </a:r>
            <a:r>
              <a:rPr lang="de-DE" sz="1700" b="1" dirty="0">
                <a:cs typeface="Arial"/>
              </a:rPr>
              <a:t>:</a:t>
            </a:r>
            <a:endParaRPr lang="de-DE" sz="1700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Veranstaltung läuft über min. 16 bis max. 400 Zeitstunden</a:t>
            </a: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Arbeitgeber oder selbstständige/r Erwerbstätige/r trägt min. 60% der Kosten</a:t>
            </a:r>
            <a:br>
              <a:rPr lang="de-DE" sz="1700" dirty="0">
                <a:cs typeface="Arial"/>
              </a:rPr>
            </a:br>
            <a:r>
              <a:rPr lang="de-DE" sz="1700" dirty="0">
                <a:cs typeface="Arial"/>
              </a:rPr>
              <a:t>(</a:t>
            </a:r>
            <a:r>
              <a:rPr lang="de-DE" sz="1800" dirty="0"/>
              <a:t>Die Förderung beträgt bis zu 40% der zuwendungsfähigen Gesamtkosten, maximal jedoch</a:t>
            </a:r>
            <a:br>
              <a:rPr lang="de-DE" sz="1800" dirty="0"/>
            </a:br>
            <a:r>
              <a:rPr lang="de-DE" sz="1800" dirty="0"/>
              <a:t>1.500,00 Euro/Kalenderjahr pro Antragstellenden</a:t>
            </a:r>
            <a:r>
              <a:rPr lang="de-DE" sz="1700" dirty="0">
                <a:cs typeface="Arial"/>
              </a:rPr>
              <a:t>).</a:t>
            </a: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Der Förderungsantrag muss vor Veranstaltungsstart bewilligt worden sein.</a:t>
            </a: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Die Weiterbildung muss spätestens am 31.12.2028 abgeschlossen sein.</a:t>
            </a:r>
            <a:r>
              <a:rPr lang="de-DE" sz="1700" dirty="0"/>
              <a:t> </a:t>
            </a:r>
          </a:p>
          <a:p>
            <a:pPr marL="114300" lvl="1" indent="0">
              <a:buNone/>
            </a:pP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514350" lvl="2" indent="0">
              <a:buNone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876288"/>
            <a:ext cx="10800000" cy="787049"/>
          </a:xfrm>
        </p:spPr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  <a:br>
              <a:rPr lang="de-DE" dirty="0"/>
            </a:br>
            <a:r>
              <a:rPr lang="de-DE" dirty="0"/>
              <a:t>(Landesprogramm Arbeit 2021 – 2027 des ESF+-Aktion A3)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42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   2.840,00 </a:t>
            </a:r>
          </a:p>
          <a:p>
            <a:pPr marL="114300" lvl="1" indent="0">
              <a:buNone/>
            </a:pPr>
            <a:r>
              <a:rPr lang="de-DE" dirty="0"/>
              <a:t>AG-Anteil min. 60%				</a:t>
            </a:r>
            <a:r>
              <a:rPr lang="de-DE" b="1" dirty="0">
                <a:solidFill>
                  <a:srgbClr val="FF0000"/>
                </a:solidFill>
              </a:rPr>
              <a:t>EUR     -1.704,00</a:t>
            </a:r>
          </a:p>
          <a:p>
            <a:pPr marL="114300" lvl="1" indent="0">
              <a:buNone/>
            </a:pPr>
            <a:r>
              <a:rPr lang="de-DE" dirty="0"/>
              <a:t>Förderung bei 60%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   -1.136,00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540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</a:t>
            </a:r>
            <a:br>
              <a:rPr lang="de-DE" kern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kern="0" dirty="0">
                <a:solidFill>
                  <a:srgbClr val="0070C0"/>
                </a:solidFill>
                <a:hlinkClick r:id="rId2"/>
              </a:rPr>
              <a:t>https://www.schleswig-holstein.de/DE/fachinhalte/W/weiterbildung/Weiterbildungsbonus_HT.html</a:t>
            </a:r>
            <a:endParaRPr lang="de-DE" kern="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2" y="1475229"/>
            <a:ext cx="6907822" cy="42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066C0A-8DC2-E6AE-0850-F79F3BB8D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1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847307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Die Lohn- und Gehaltsabrechnung ist gekennzeichnet durch ein umfassendes </a:t>
            </a:r>
            <a:r>
              <a:rPr lang="de-DE" b="1" dirty="0"/>
              <a:t>zu beachtendes gesetzliches Regelwerk.</a:t>
            </a:r>
          </a:p>
          <a:p>
            <a:r>
              <a:rPr lang="de-DE" dirty="0"/>
              <a:t>Zugleich ist in den Unternehmen die Stellenbesetzung, gerade auch in kleineren Unternehmen, oftmals gekennzeichnet durch einen </a:t>
            </a:r>
            <a:r>
              <a:rPr lang="de-DE" b="1" dirty="0"/>
              <a:t>hohen Anteil an Quereinsteigern</a:t>
            </a:r>
            <a:r>
              <a:rPr lang="de-DE" dirty="0"/>
              <a:t>, denen eine berufliche Qualifizierung für die nun auszuübende Tätigkeit fehlt.</a:t>
            </a:r>
          </a:p>
          <a:p>
            <a:r>
              <a:rPr lang="de-DE" dirty="0"/>
              <a:t>Angesichts des </a:t>
            </a:r>
            <a:r>
              <a:rPr lang="de-DE" b="1" dirty="0"/>
              <a:t>demografischen Wandels </a:t>
            </a:r>
            <a:r>
              <a:rPr lang="de-DE" dirty="0"/>
              <a:t>und des zunehmenden </a:t>
            </a:r>
            <a:r>
              <a:rPr lang="de-DE" b="1" dirty="0"/>
              <a:t>Wettbewerbs um Arbeitskräfte </a:t>
            </a:r>
            <a:r>
              <a:rPr lang="de-DE" dirty="0"/>
              <a:t>wird diese Tendenz weiter zunehmen.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72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Lehrgang richtet sich an </a:t>
            </a:r>
            <a:r>
              <a:rPr lang="de-DE" b="1" dirty="0"/>
              <a:t>Beschäftigte</a:t>
            </a:r>
            <a:r>
              <a:rPr lang="de-DE" dirty="0"/>
              <a:t>, die mit Aufgaben der Lohn- und Gehaltsbuchhaltung betraut sind</a:t>
            </a:r>
            <a:br>
              <a:rPr lang="de-DE" dirty="0"/>
            </a:br>
            <a:r>
              <a:rPr lang="de-DE" dirty="0"/>
              <a:t>und ihr Wissen vertiefen wollen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sowie an </a:t>
            </a:r>
            <a:r>
              <a:rPr lang="de-DE" b="1" dirty="0"/>
              <a:t>Neu/-und Quereinsteigende</a:t>
            </a:r>
            <a:r>
              <a:rPr lang="de-DE" dirty="0"/>
              <a:t>, die sich für diese Aufgaben qualifizieren wollen.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9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Die Teilnehmer werden qualifiziert, die gesetzlichen Anforderungen bei der Lohn- und Gehaltsbuchhaltung zu beachten.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Lehrgangsziel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55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Die Qualifizierung umfasst 80 Unterrichtseinheiten (UE) a 45 Minuten und gliedert sich in nachstehende 5 Module: </a:t>
            </a:r>
          </a:p>
          <a:p>
            <a:br>
              <a:rPr lang="de-DE" sz="1800" b="1" dirty="0"/>
            </a:br>
            <a:r>
              <a:rPr lang="de-DE" sz="1800" b="1" dirty="0"/>
              <a:t>Modul 1: Grundlagen ca. 8 UE </a:t>
            </a:r>
            <a:endParaRPr lang="de-DE" sz="1800" dirty="0"/>
          </a:p>
          <a:p>
            <a:r>
              <a:rPr lang="de-DE" sz="1800" dirty="0"/>
              <a:t>1.1 Grundzüge des Arbeitsrechts </a:t>
            </a:r>
          </a:p>
          <a:p>
            <a:r>
              <a:rPr lang="de-DE" sz="1800" dirty="0"/>
              <a:t>1.1.1 Gesetzliche Grundlagen </a:t>
            </a:r>
          </a:p>
          <a:p>
            <a:r>
              <a:rPr lang="de-DE" sz="1800" dirty="0"/>
              <a:t>1.1. 2 Zustandekommen von Arbeitsverhältnissen </a:t>
            </a:r>
          </a:p>
          <a:p>
            <a:r>
              <a:rPr lang="de-DE" sz="1800" dirty="0"/>
              <a:t>1.2 Arbeitslohn </a:t>
            </a:r>
          </a:p>
          <a:p>
            <a:r>
              <a:rPr lang="de-DE" sz="1800" dirty="0"/>
              <a:t>1.3 Steuerklassen / Faktorverfahren </a:t>
            </a:r>
          </a:p>
          <a:p>
            <a:r>
              <a:rPr lang="de-DE" sz="1800" dirty="0"/>
              <a:t>1.4 Elektronische Lohnsteuerabzugsmerkmale (</a:t>
            </a:r>
            <a:r>
              <a:rPr lang="de-DE" sz="1800" dirty="0" err="1"/>
              <a:t>ELStAM</a:t>
            </a:r>
            <a:r>
              <a:rPr lang="de-DE" sz="1800" dirty="0"/>
              <a:t>) </a:t>
            </a:r>
          </a:p>
          <a:p>
            <a:r>
              <a:rPr lang="de-DE" sz="1800" dirty="0"/>
              <a:t>1.5 Anmeldung und Abführung der Lohnsteuer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72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1564</Words>
  <Application>Microsoft Office PowerPoint</Application>
  <PresentationFormat>Breitbild</PresentationFormat>
  <Paragraphs>254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IHK Zertifikatslehrgänge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Lohn- und Gehaltsabrechnung mit DATEV (IHK)</vt:lpstr>
      <vt:lpstr>Lohn- und Gehaltsabrechnung mit DATEV (IHK)</vt:lpstr>
      <vt:lpstr>Lohn- und Gehaltsabrechnung mit DATEV (IHK)</vt:lpstr>
      <vt:lpstr>Lohn- und Gehaltsabrechnung mit DATEV (IHK)</vt:lpstr>
      <vt:lpstr>Lohn- und Gehaltsabrechnung mit DATEV (IHK)</vt:lpstr>
      <vt:lpstr>Lohn- und Gehaltsabrechnung mit DATEV (IHK)</vt:lpstr>
      <vt:lpstr>Lohn- und Gehaltsabrechnung mit DATEV (IHK)</vt:lpstr>
      <vt:lpstr>Lohn- und Gehaltsabrechnung mit DATEV (IHK)</vt:lpstr>
      <vt:lpstr>Lohn- und Gehaltsabrechnung mit DATEV (IHK)</vt:lpstr>
      <vt:lpstr>Förderung</vt:lpstr>
      <vt:lpstr>Förderung</vt:lpstr>
      <vt:lpstr>Weitergehende Informationen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177</cp:revision>
  <cp:lastPrinted>2022-02-10T16:10:27Z</cp:lastPrinted>
  <dcterms:created xsi:type="dcterms:W3CDTF">2021-07-08T05:50:53Z</dcterms:created>
  <dcterms:modified xsi:type="dcterms:W3CDTF">2023-11-13T17:08:42Z</dcterms:modified>
</cp:coreProperties>
</file>