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3"/>
  </p:notesMasterIdLst>
  <p:sldIdLst>
    <p:sldId id="283" r:id="rId2"/>
    <p:sldId id="332" r:id="rId3"/>
    <p:sldId id="288" r:id="rId4"/>
    <p:sldId id="287" r:id="rId5"/>
    <p:sldId id="349" r:id="rId6"/>
    <p:sldId id="334" r:id="rId7"/>
    <p:sldId id="348" r:id="rId8"/>
    <p:sldId id="296" r:id="rId9"/>
    <p:sldId id="352" r:id="rId10"/>
    <p:sldId id="335" r:id="rId11"/>
    <p:sldId id="336" r:id="rId12"/>
    <p:sldId id="314" r:id="rId13"/>
    <p:sldId id="377" r:id="rId14"/>
    <p:sldId id="372" r:id="rId15"/>
    <p:sldId id="378" r:id="rId16"/>
    <p:sldId id="379" r:id="rId17"/>
    <p:sldId id="361" r:id="rId18"/>
    <p:sldId id="380" r:id="rId19"/>
    <p:sldId id="294" r:id="rId20"/>
    <p:sldId id="307" r:id="rId21"/>
    <p:sldId id="29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00467A"/>
    <a:srgbClr val="094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17" autoAdjust="0"/>
    <p:restoredTop sz="94674"/>
  </p:normalViewPr>
  <p:slideViewPr>
    <p:cSldViewPr snapToGrid="0" snapToObjects="1">
      <p:cViewPr varScale="1">
        <p:scale>
          <a:sx n="108" d="100"/>
          <a:sy n="108" d="100"/>
        </p:scale>
        <p:origin x="1218" y="90"/>
      </p:cViewPr>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ortz, Kristiane" userId="d7b8bfe2-6797-49b6-9ec7-f20acb68e6c4" providerId="ADAL" clId="{0BD5BF15-CBA6-429A-9047-17D7D259B84C}"/>
    <pc:docChg chg="custSel modSld">
      <pc:chgData name="Boortz, Kristiane" userId="d7b8bfe2-6797-49b6-9ec7-f20acb68e6c4" providerId="ADAL" clId="{0BD5BF15-CBA6-429A-9047-17D7D259B84C}" dt="2023-10-23T13:03:16.709" v="11" actId="20577"/>
      <pc:docMkLst>
        <pc:docMk/>
      </pc:docMkLst>
      <pc:sldChg chg="delSp modSp mod">
        <pc:chgData name="Boortz, Kristiane" userId="d7b8bfe2-6797-49b6-9ec7-f20acb68e6c4" providerId="ADAL" clId="{0BD5BF15-CBA6-429A-9047-17D7D259B84C}" dt="2023-10-23T10:28:22.865" v="4" actId="1076"/>
        <pc:sldMkLst>
          <pc:docMk/>
          <pc:sldMk cId="3362809766" sldId="287"/>
        </pc:sldMkLst>
        <pc:picChg chg="mod">
          <ac:chgData name="Boortz, Kristiane" userId="d7b8bfe2-6797-49b6-9ec7-f20acb68e6c4" providerId="ADAL" clId="{0BD5BF15-CBA6-429A-9047-17D7D259B84C}" dt="2023-10-23T10:28:14.536" v="3" actId="1076"/>
          <ac:picMkLst>
            <pc:docMk/>
            <pc:sldMk cId="3362809766" sldId="287"/>
            <ac:picMk id="5" creationId="{4480F4A6-4A2B-7D2D-924B-45351AFBFBF9}"/>
          </ac:picMkLst>
        </pc:picChg>
        <pc:picChg chg="mod">
          <ac:chgData name="Boortz, Kristiane" userId="d7b8bfe2-6797-49b6-9ec7-f20acb68e6c4" providerId="ADAL" clId="{0BD5BF15-CBA6-429A-9047-17D7D259B84C}" dt="2023-10-23T10:28:05.844" v="2" actId="1076"/>
          <ac:picMkLst>
            <pc:docMk/>
            <pc:sldMk cId="3362809766" sldId="287"/>
            <ac:picMk id="8" creationId="{8588B65C-03FD-ADB2-59CD-F3672154F344}"/>
          </ac:picMkLst>
        </pc:picChg>
        <pc:picChg chg="mod">
          <ac:chgData name="Boortz, Kristiane" userId="d7b8bfe2-6797-49b6-9ec7-f20acb68e6c4" providerId="ADAL" clId="{0BD5BF15-CBA6-429A-9047-17D7D259B84C}" dt="2023-10-23T10:27:55.577" v="1" actId="1076"/>
          <ac:picMkLst>
            <pc:docMk/>
            <pc:sldMk cId="3362809766" sldId="287"/>
            <ac:picMk id="12" creationId="{B2E68F60-B4EA-2F48-93EC-D84994F35E57}"/>
          </ac:picMkLst>
        </pc:picChg>
        <pc:picChg chg="mod">
          <ac:chgData name="Boortz, Kristiane" userId="d7b8bfe2-6797-49b6-9ec7-f20acb68e6c4" providerId="ADAL" clId="{0BD5BF15-CBA6-429A-9047-17D7D259B84C}" dt="2023-10-23T10:28:22.865" v="4" actId="1076"/>
          <ac:picMkLst>
            <pc:docMk/>
            <pc:sldMk cId="3362809766" sldId="287"/>
            <ac:picMk id="18" creationId="{D80D181B-9925-7043-775C-4433B56A945E}"/>
          </ac:picMkLst>
        </pc:picChg>
        <pc:picChg chg="del">
          <ac:chgData name="Boortz, Kristiane" userId="d7b8bfe2-6797-49b6-9ec7-f20acb68e6c4" providerId="ADAL" clId="{0BD5BF15-CBA6-429A-9047-17D7D259B84C}" dt="2023-10-23T10:27:45.850" v="0" actId="21"/>
          <ac:picMkLst>
            <pc:docMk/>
            <pc:sldMk cId="3362809766" sldId="287"/>
            <ac:picMk id="22" creationId="{E2619217-BC08-4C93-0B20-CCA65D300A4B}"/>
          </ac:picMkLst>
        </pc:picChg>
      </pc:sldChg>
      <pc:sldChg chg="modSp mod">
        <pc:chgData name="Boortz, Kristiane" userId="d7b8bfe2-6797-49b6-9ec7-f20acb68e6c4" providerId="ADAL" clId="{0BD5BF15-CBA6-429A-9047-17D7D259B84C}" dt="2023-10-23T13:03:16.709" v="11" actId="20577"/>
        <pc:sldMkLst>
          <pc:docMk/>
          <pc:sldMk cId="4120424273" sldId="379"/>
        </pc:sldMkLst>
        <pc:spChg chg="mod">
          <ac:chgData name="Boortz, Kristiane" userId="d7b8bfe2-6797-49b6-9ec7-f20acb68e6c4" providerId="ADAL" clId="{0BD5BF15-CBA6-429A-9047-17D7D259B84C}" dt="2023-10-23T13:03:16.709" v="11" actId="20577"/>
          <ac:spMkLst>
            <pc:docMk/>
            <pc:sldMk cId="4120424273" sldId="379"/>
            <ac:spMk id="2" creationId="{76F93E45-9668-F191-6BE9-916A06235EB9}"/>
          </ac:spMkLst>
        </pc:spChg>
      </pc:sldChg>
    </pc:docChg>
  </pc:docChgLst>
  <pc:docChgLst>
    <pc:chgData name="Boortz, Kristiane" userId="d7b8bfe2-6797-49b6-9ec7-f20acb68e6c4" providerId="ADAL" clId="{78A7C022-F581-4793-9CC3-EEDE0E6D4BDF}"/>
    <pc:docChg chg="undo custSel addSld delSld modSld">
      <pc:chgData name="Boortz, Kristiane" userId="d7b8bfe2-6797-49b6-9ec7-f20acb68e6c4" providerId="ADAL" clId="{78A7C022-F581-4793-9CC3-EEDE0E6D4BDF}" dt="2023-09-19T07:55:59.098" v="2506"/>
      <pc:docMkLst>
        <pc:docMk/>
      </pc:docMkLst>
      <pc:sldChg chg="add">
        <pc:chgData name="Boortz, Kristiane" userId="d7b8bfe2-6797-49b6-9ec7-f20acb68e6c4" providerId="ADAL" clId="{78A7C022-F581-4793-9CC3-EEDE0E6D4BDF}" dt="2023-09-19T07:55:27.132" v="2505"/>
        <pc:sldMkLst>
          <pc:docMk/>
          <pc:sldMk cId="3362809766" sldId="287"/>
        </pc:sldMkLst>
      </pc:sldChg>
      <pc:sldChg chg="modSp mod">
        <pc:chgData name="Boortz, Kristiane" userId="d7b8bfe2-6797-49b6-9ec7-f20acb68e6c4" providerId="ADAL" clId="{78A7C022-F581-4793-9CC3-EEDE0E6D4BDF}" dt="2023-09-19T07:30:08.195" v="2" actId="14734"/>
        <pc:sldMkLst>
          <pc:docMk/>
          <pc:sldMk cId="3447984161" sldId="336"/>
        </pc:sldMkLst>
        <pc:graphicFrameChg chg="modGraphic">
          <ac:chgData name="Boortz, Kristiane" userId="d7b8bfe2-6797-49b6-9ec7-f20acb68e6c4" providerId="ADAL" clId="{78A7C022-F581-4793-9CC3-EEDE0E6D4BDF}" dt="2023-09-19T07:30:08.195" v="2" actId="14734"/>
          <ac:graphicFrameMkLst>
            <pc:docMk/>
            <pc:sldMk cId="3447984161" sldId="336"/>
            <ac:graphicFrameMk id="12" creationId="{7CDD2D66-C440-2C8A-C339-8E18B3D42B13}"/>
          </ac:graphicFrameMkLst>
        </pc:graphicFrameChg>
      </pc:sldChg>
      <pc:sldChg chg="del">
        <pc:chgData name="Boortz, Kristiane" userId="d7b8bfe2-6797-49b6-9ec7-f20acb68e6c4" providerId="ADAL" clId="{78A7C022-F581-4793-9CC3-EEDE0E6D4BDF}" dt="2023-09-19T07:31:33.188" v="5" actId="2696"/>
        <pc:sldMkLst>
          <pc:docMk/>
          <pc:sldMk cId="2775601198" sldId="339"/>
        </pc:sldMkLst>
      </pc:sldChg>
      <pc:sldChg chg="del">
        <pc:chgData name="Boortz, Kristiane" userId="d7b8bfe2-6797-49b6-9ec7-f20acb68e6c4" providerId="ADAL" clId="{78A7C022-F581-4793-9CC3-EEDE0E6D4BDF}" dt="2023-09-19T07:31:16.276" v="3" actId="2696"/>
        <pc:sldMkLst>
          <pc:docMk/>
          <pc:sldMk cId="2324000135" sldId="340"/>
        </pc:sldMkLst>
      </pc:sldChg>
      <pc:sldChg chg="del">
        <pc:chgData name="Boortz, Kristiane" userId="d7b8bfe2-6797-49b6-9ec7-f20acb68e6c4" providerId="ADAL" clId="{78A7C022-F581-4793-9CC3-EEDE0E6D4BDF}" dt="2023-09-19T07:31:25.506" v="4" actId="2696"/>
        <pc:sldMkLst>
          <pc:docMk/>
          <pc:sldMk cId="2090793595" sldId="341"/>
        </pc:sldMkLst>
      </pc:sldChg>
      <pc:sldChg chg="del">
        <pc:chgData name="Boortz, Kristiane" userId="d7b8bfe2-6797-49b6-9ec7-f20acb68e6c4" providerId="ADAL" clId="{78A7C022-F581-4793-9CC3-EEDE0E6D4BDF}" dt="2023-09-19T07:28:35.736" v="0" actId="2696"/>
        <pc:sldMkLst>
          <pc:docMk/>
          <pc:sldMk cId="1430146481" sldId="342"/>
        </pc:sldMkLst>
      </pc:sldChg>
      <pc:sldChg chg="del">
        <pc:chgData name="Boortz, Kristiane" userId="d7b8bfe2-6797-49b6-9ec7-f20acb68e6c4" providerId="ADAL" clId="{78A7C022-F581-4793-9CC3-EEDE0E6D4BDF}" dt="2023-09-19T07:43:13.407" v="507" actId="2696"/>
        <pc:sldMkLst>
          <pc:docMk/>
          <pc:sldMk cId="25753562" sldId="351"/>
        </pc:sldMkLst>
      </pc:sldChg>
      <pc:sldChg chg="add">
        <pc:chgData name="Boortz, Kristiane" userId="d7b8bfe2-6797-49b6-9ec7-f20acb68e6c4" providerId="ADAL" clId="{78A7C022-F581-4793-9CC3-EEDE0E6D4BDF}" dt="2023-09-19T07:42:59.139" v="506"/>
        <pc:sldMkLst>
          <pc:docMk/>
          <pc:sldMk cId="1325898602" sldId="361"/>
        </pc:sldMkLst>
      </pc:sldChg>
      <pc:sldChg chg="modSp add mod">
        <pc:chgData name="Boortz, Kristiane" userId="d7b8bfe2-6797-49b6-9ec7-f20acb68e6c4" providerId="ADAL" clId="{78A7C022-F581-4793-9CC3-EEDE0E6D4BDF}" dt="2023-09-19T07:46:23.859" v="1906" actId="113"/>
        <pc:sldMkLst>
          <pc:docMk/>
          <pc:sldMk cId="662242680" sldId="372"/>
        </pc:sldMkLst>
        <pc:spChg chg="mod">
          <ac:chgData name="Boortz, Kristiane" userId="d7b8bfe2-6797-49b6-9ec7-f20acb68e6c4" providerId="ADAL" clId="{78A7C022-F581-4793-9CC3-EEDE0E6D4BDF}" dt="2023-09-19T07:46:23.859" v="1906" actId="113"/>
          <ac:spMkLst>
            <pc:docMk/>
            <pc:sldMk cId="662242680" sldId="372"/>
            <ac:spMk id="2" creationId="{76F93E45-9668-F191-6BE9-916A06235EB9}"/>
          </ac:spMkLst>
        </pc:spChg>
        <pc:spChg chg="mod">
          <ac:chgData name="Boortz, Kristiane" userId="d7b8bfe2-6797-49b6-9ec7-f20acb68e6c4" providerId="ADAL" clId="{78A7C022-F581-4793-9CC3-EEDE0E6D4BDF}" dt="2023-09-19T07:43:59.936" v="572" actId="20577"/>
          <ac:spMkLst>
            <pc:docMk/>
            <pc:sldMk cId="662242680" sldId="372"/>
            <ac:spMk id="4" creationId="{23F144AB-90F3-9962-DE76-DF9F39F7A87C}"/>
          </ac:spMkLst>
        </pc:spChg>
      </pc:sldChg>
      <pc:sldChg chg="add del">
        <pc:chgData name="Boortz, Kristiane" userId="d7b8bfe2-6797-49b6-9ec7-f20acb68e6c4" providerId="ADAL" clId="{78A7C022-F581-4793-9CC3-EEDE0E6D4BDF}" dt="2023-09-19T07:35:28.228" v="8" actId="2696"/>
        <pc:sldMkLst>
          <pc:docMk/>
          <pc:sldMk cId="1311552830" sldId="376"/>
        </pc:sldMkLst>
      </pc:sldChg>
      <pc:sldChg chg="modSp add mod">
        <pc:chgData name="Boortz, Kristiane" userId="d7b8bfe2-6797-49b6-9ec7-f20acb68e6c4" providerId="ADAL" clId="{78A7C022-F581-4793-9CC3-EEDE0E6D4BDF}" dt="2023-09-19T07:42:15.046" v="505" actId="20577"/>
        <pc:sldMkLst>
          <pc:docMk/>
          <pc:sldMk cId="1942089193" sldId="377"/>
        </pc:sldMkLst>
        <pc:spChg chg="mod">
          <ac:chgData name="Boortz, Kristiane" userId="d7b8bfe2-6797-49b6-9ec7-f20acb68e6c4" providerId="ADAL" clId="{78A7C022-F581-4793-9CC3-EEDE0E6D4BDF}" dt="2023-09-19T07:42:15.046" v="505" actId="20577"/>
          <ac:spMkLst>
            <pc:docMk/>
            <pc:sldMk cId="1942089193" sldId="377"/>
            <ac:spMk id="2" creationId="{9DE66844-1BDD-AECE-3A70-32F403B4CB73}"/>
          </ac:spMkLst>
        </pc:spChg>
        <pc:spChg chg="mod">
          <ac:chgData name="Boortz, Kristiane" userId="d7b8bfe2-6797-49b6-9ec7-f20acb68e6c4" providerId="ADAL" clId="{78A7C022-F581-4793-9CC3-EEDE0E6D4BDF}" dt="2023-09-19T07:41:28.559" v="450" actId="20577"/>
          <ac:spMkLst>
            <pc:docMk/>
            <pc:sldMk cId="1942089193" sldId="377"/>
            <ac:spMk id="8" creationId="{072875C3-4EAF-8F5B-892A-DF29F5FF4091}"/>
          </ac:spMkLst>
        </pc:spChg>
      </pc:sldChg>
      <pc:sldChg chg="modSp add mod">
        <pc:chgData name="Boortz, Kristiane" userId="d7b8bfe2-6797-49b6-9ec7-f20acb68e6c4" providerId="ADAL" clId="{78A7C022-F581-4793-9CC3-EEDE0E6D4BDF}" dt="2023-09-19T07:47:24.027" v="1912" actId="113"/>
        <pc:sldMkLst>
          <pc:docMk/>
          <pc:sldMk cId="330866503" sldId="378"/>
        </pc:sldMkLst>
        <pc:spChg chg="mod">
          <ac:chgData name="Boortz, Kristiane" userId="d7b8bfe2-6797-49b6-9ec7-f20acb68e6c4" providerId="ADAL" clId="{78A7C022-F581-4793-9CC3-EEDE0E6D4BDF}" dt="2023-09-19T07:47:24.027" v="1912" actId="113"/>
          <ac:spMkLst>
            <pc:docMk/>
            <pc:sldMk cId="330866503" sldId="378"/>
            <ac:spMk id="2" creationId="{76F93E45-9668-F191-6BE9-916A06235EB9}"/>
          </ac:spMkLst>
        </pc:spChg>
      </pc:sldChg>
      <pc:sldChg chg="modSp add mod">
        <pc:chgData name="Boortz, Kristiane" userId="d7b8bfe2-6797-49b6-9ec7-f20acb68e6c4" providerId="ADAL" clId="{78A7C022-F581-4793-9CC3-EEDE0E6D4BDF}" dt="2023-09-19T07:50:37.802" v="2504" actId="113"/>
        <pc:sldMkLst>
          <pc:docMk/>
          <pc:sldMk cId="4120424273" sldId="379"/>
        </pc:sldMkLst>
        <pc:spChg chg="mod">
          <ac:chgData name="Boortz, Kristiane" userId="d7b8bfe2-6797-49b6-9ec7-f20acb68e6c4" providerId="ADAL" clId="{78A7C022-F581-4793-9CC3-EEDE0E6D4BDF}" dt="2023-09-19T07:50:37.802" v="2504" actId="113"/>
          <ac:spMkLst>
            <pc:docMk/>
            <pc:sldMk cId="4120424273" sldId="379"/>
            <ac:spMk id="2" creationId="{76F93E45-9668-F191-6BE9-916A06235EB9}"/>
          </ac:spMkLst>
        </pc:spChg>
      </pc:sldChg>
      <pc:sldChg chg="add">
        <pc:chgData name="Boortz, Kristiane" userId="d7b8bfe2-6797-49b6-9ec7-f20acb68e6c4" providerId="ADAL" clId="{78A7C022-F581-4793-9CC3-EEDE0E6D4BDF}" dt="2023-09-19T07:55:59.098" v="2506"/>
        <pc:sldMkLst>
          <pc:docMk/>
          <pc:sldMk cId="2628878165" sldId="3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2DA95-ABEA-4F1C-9150-AE1DADB505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C3525EA-13D0-4BF7-BCC7-685B8022021A}">
      <dgm:prSet/>
      <dgm:spPr/>
      <dgm:t>
        <a:bodyPr/>
        <a:lstStyle/>
        <a:p>
          <a:r>
            <a:rPr lang="de-DE"/>
            <a:t>Bundeseinheitliche Prüfungen </a:t>
          </a:r>
          <a:endParaRPr lang="en-US"/>
        </a:p>
      </dgm:t>
    </dgm:pt>
    <dgm:pt modelId="{2FDE4521-3D86-4C1E-BBFC-0FE6AE6A25D6}" type="parTrans" cxnId="{2653058A-6B7D-41D9-A5CF-89ECB8647019}">
      <dgm:prSet/>
      <dgm:spPr/>
      <dgm:t>
        <a:bodyPr/>
        <a:lstStyle/>
        <a:p>
          <a:endParaRPr lang="en-US"/>
        </a:p>
      </dgm:t>
    </dgm:pt>
    <dgm:pt modelId="{281277CB-164D-4EF3-AD2F-77121A25CB56}" type="sibTrans" cxnId="{2653058A-6B7D-41D9-A5CF-89ECB8647019}">
      <dgm:prSet/>
      <dgm:spPr/>
      <dgm:t>
        <a:bodyPr/>
        <a:lstStyle/>
        <a:p>
          <a:endParaRPr lang="en-US"/>
        </a:p>
      </dgm:t>
    </dgm:pt>
    <dgm:pt modelId="{D926AC46-E7E9-4441-AB27-E056833C08D1}">
      <dgm:prSet/>
      <dgm:spPr/>
      <dgm:t>
        <a:bodyPr/>
        <a:lstStyle/>
        <a:p>
          <a:r>
            <a:rPr lang="de-DE" dirty="0"/>
            <a:t>DIHK-Rahmenplan (Inhalte sind bundeseinheitlich)</a:t>
          </a:r>
          <a:endParaRPr lang="en-US" dirty="0"/>
        </a:p>
      </dgm:t>
    </dgm:pt>
    <dgm:pt modelId="{EC3859EF-3D32-408E-A942-3C9BB3FE5DB3}" type="parTrans" cxnId="{2E99D22B-8FA0-4D5D-B4AE-15D8AD427C43}">
      <dgm:prSet/>
      <dgm:spPr/>
      <dgm:t>
        <a:bodyPr/>
        <a:lstStyle/>
        <a:p>
          <a:endParaRPr lang="en-US"/>
        </a:p>
      </dgm:t>
    </dgm:pt>
    <dgm:pt modelId="{F84B82AA-08C2-456B-8485-1C43F51AA391}" type="sibTrans" cxnId="{2E99D22B-8FA0-4D5D-B4AE-15D8AD427C43}">
      <dgm:prSet/>
      <dgm:spPr/>
      <dgm:t>
        <a:bodyPr/>
        <a:lstStyle/>
        <a:p>
          <a:endParaRPr lang="en-US"/>
        </a:p>
      </dgm:t>
    </dgm:pt>
    <dgm:pt modelId="{E2680422-B5BD-4D1A-BF8F-B872D1513238}">
      <dgm:prSet/>
      <dgm:spPr/>
      <dgm:t>
        <a:bodyPr/>
        <a:lstStyle/>
        <a:p>
          <a:r>
            <a:rPr lang="de-DE"/>
            <a:t>Hands on Methode</a:t>
          </a:r>
          <a:endParaRPr lang="en-US"/>
        </a:p>
      </dgm:t>
    </dgm:pt>
    <dgm:pt modelId="{01E4AB38-C5F3-4964-9981-D0226F4E1EED}" type="parTrans" cxnId="{D02C6BC7-0681-4306-8265-A367A0656C02}">
      <dgm:prSet/>
      <dgm:spPr/>
      <dgm:t>
        <a:bodyPr/>
        <a:lstStyle/>
        <a:p>
          <a:endParaRPr lang="en-US"/>
        </a:p>
      </dgm:t>
    </dgm:pt>
    <dgm:pt modelId="{74117F85-5D3F-42B5-AB02-BEC8F6BFC4E2}" type="sibTrans" cxnId="{D02C6BC7-0681-4306-8265-A367A0656C02}">
      <dgm:prSet/>
      <dgm:spPr/>
      <dgm:t>
        <a:bodyPr/>
        <a:lstStyle/>
        <a:p>
          <a:endParaRPr lang="en-US"/>
        </a:p>
      </dgm:t>
    </dgm:pt>
    <dgm:pt modelId="{2A1E6B67-2FC0-46C4-AA3F-AB1A5249F2D1}">
      <dgm:prSet/>
      <dgm:spPr/>
      <dgm:t>
        <a:bodyPr/>
        <a:lstStyle/>
        <a:p>
          <a:r>
            <a:rPr lang="de-DE" dirty="0"/>
            <a:t>Bis zu 75% Förderung durch Aufstiegs-BAföG</a:t>
          </a:r>
          <a:endParaRPr lang="en-US" dirty="0"/>
        </a:p>
      </dgm:t>
    </dgm:pt>
    <dgm:pt modelId="{C8729708-B236-4D6C-9E23-F2156BEAF68C}" type="parTrans" cxnId="{95CE92D2-42B0-42B3-AF8A-E2E639272711}">
      <dgm:prSet/>
      <dgm:spPr/>
      <dgm:t>
        <a:bodyPr/>
        <a:lstStyle/>
        <a:p>
          <a:endParaRPr lang="en-US"/>
        </a:p>
      </dgm:t>
    </dgm:pt>
    <dgm:pt modelId="{B2A73136-CEDC-42FF-9ED7-E7CD0F916C75}" type="sibTrans" cxnId="{95CE92D2-42B0-42B3-AF8A-E2E639272711}">
      <dgm:prSet/>
      <dgm:spPr/>
      <dgm:t>
        <a:bodyPr/>
        <a:lstStyle/>
        <a:p>
          <a:endParaRPr lang="en-US"/>
        </a:p>
      </dgm:t>
    </dgm:pt>
    <dgm:pt modelId="{D13BF4C5-9135-4283-B5C6-BC63852DE7D1}">
      <dgm:prSet/>
      <dgm:spPr/>
      <dgm:t>
        <a:bodyPr/>
        <a:lstStyle/>
        <a:p>
          <a:r>
            <a:rPr lang="de-DE" dirty="0"/>
            <a:t>Kurse „berufsbegleitend“ absolvieren = arbeiten und dabei weiterhin Geld verdienen</a:t>
          </a:r>
          <a:endParaRPr lang="en-US" dirty="0"/>
        </a:p>
      </dgm:t>
    </dgm:pt>
    <dgm:pt modelId="{B3859C09-9384-47B1-AA85-457046359814}" type="parTrans" cxnId="{BC6C7AE7-826C-4E38-8CE2-BBA663CF61A4}">
      <dgm:prSet/>
      <dgm:spPr/>
      <dgm:t>
        <a:bodyPr/>
        <a:lstStyle/>
        <a:p>
          <a:endParaRPr lang="en-US"/>
        </a:p>
      </dgm:t>
    </dgm:pt>
    <dgm:pt modelId="{D8EC6960-2F2F-4E67-9DEA-2DA37B360CB7}" type="sibTrans" cxnId="{BC6C7AE7-826C-4E38-8CE2-BBA663CF61A4}">
      <dgm:prSet/>
      <dgm:spPr/>
      <dgm:t>
        <a:bodyPr/>
        <a:lstStyle/>
        <a:p>
          <a:endParaRPr lang="en-US"/>
        </a:p>
      </dgm:t>
    </dgm:pt>
    <dgm:pt modelId="{2DF14521-CD6B-4AC6-BF98-BE07B3925427}">
      <dgm:prSet/>
      <dgm:spPr/>
      <dgm:t>
        <a:bodyPr/>
        <a:lstStyle/>
        <a:p>
          <a:r>
            <a:rPr lang="de-DE" dirty="0"/>
            <a:t>Netzwerke mit Gleichgesinnten aufbauen</a:t>
          </a:r>
          <a:endParaRPr lang="en-US" dirty="0"/>
        </a:p>
      </dgm:t>
    </dgm:pt>
    <dgm:pt modelId="{AA43FC69-9C1E-488C-9EE4-04BFB0B85284}" type="parTrans" cxnId="{9E31B1BC-D0AA-4B1D-9CD3-5D504EEB43B3}">
      <dgm:prSet/>
      <dgm:spPr/>
      <dgm:t>
        <a:bodyPr/>
        <a:lstStyle/>
        <a:p>
          <a:endParaRPr lang="en-US"/>
        </a:p>
      </dgm:t>
    </dgm:pt>
    <dgm:pt modelId="{453A070B-5E36-4885-B7C2-784127748854}" type="sibTrans" cxnId="{9E31B1BC-D0AA-4B1D-9CD3-5D504EEB43B3}">
      <dgm:prSet/>
      <dgm:spPr/>
      <dgm:t>
        <a:bodyPr/>
        <a:lstStyle/>
        <a:p>
          <a:endParaRPr lang="en-US"/>
        </a:p>
      </dgm:t>
    </dgm:pt>
    <dgm:pt modelId="{3E874C65-D35A-46F8-8DC9-D4C115AA72C4}">
      <dgm:prSet/>
      <dgm:spPr/>
      <dgm:t>
        <a:bodyPr/>
        <a:lstStyle/>
        <a:p>
          <a:r>
            <a:rPr lang="de-DE" dirty="0"/>
            <a:t>Nach erfolgreichem IHK-Abschluss = Allgemeiner Hochschulzugang</a:t>
          </a:r>
          <a:endParaRPr lang="en-US" dirty="0"/>
        </a:p>
      </dgm:t>
    </dgm:pt>
    <dgm:pt modelId="{0FB49B26-51AF-438C-BA3B-019F6F68E7D5}" type="parTrans" cxnId="{9FF370C6-9E1E-4C18-A33F-C757CCD6C4D9}">
      <dgm:prSet/>
      <dgm:spPr/>
      <dgm:t>
        <a:bodyPr/>
        <a:lstStyle/>
        <a:p>
          <a:endParaRPr lang="en-US"/>
        </a:p>
      </dgm:t>
    </dgm:pt>
    <dgm:pt modelId="{CDC3D668-C867-431D-9B35-A97F6B5B44B7}" type="sibTrans" cxnId="{9FF370C6-9E1E-4C18-A33F-C757CCD6C4D9}">
      <dgm:prSet/>
      <dgm:spPr/>
      <dgm:t>
        <a:bodyPr/>
        <a:lstStyle/>
        <a:p>
          <a:endParaRPr lang="en-US"/>
        </a:p>
      </dgm:t>
    </dgm:pt>
    <dgm:pt modelId="{14464591-C39C-CA4B-BE41-37A5190D985B}" type="pres">
      <dgm:prSet presAssocID="{2702DA95-ABEA-4F1C-9150-AE1DADB505ED}" presName="diagram" presStyleCnt="0">
        <dgm:presLayoutVars>
          <dgm:dir/>
          <dgm:resizeHandles val="exact"/>
        </dgm:presLayoutVars>
      </dgm:prSet>
      <dgm:spPr/>
    </dgm:pt>
    <dgm:pt modelId="{AD56DB3B-EBD4-374A-AEB7-4DC8848B65F6}" type="pres">
      <dgm:prSet presAssocID="{0C3525EA-13D0-4BF7-BCC7-685B8022021A}" presName="node" presStyleLbl="node1" presStyleIdx="0" presStyleCnt="7">
        <dgm:presLayoutVars>
          <dgm:bulletEnabled val="1"/>
        </dgm:presLayoutVars>
      </dgm:prSet>
      <dgm:spPr/>
    </dgm:pt>
    <dgm:pt modelId="{78487FBB-C2EC-B441-A23D-8914FB14A2D7}" type="pres">
      <dgm:prSet presAssocID="{281277CB-164D-4EF3-AD2F-77121A25CB56}" presName="sibTrans" presStyleCnt="0"/>
      <dgm:spPr/>
    </dgm:pt>
    <dgm:pt modelId="{0CF16A85-F5F7-B446-AB7A-AB18CADC2ED9}" type="pres">
      <dgm:prSet presAssocID="{D926AC46-E7E9-4441-AB27-E056833C08D1}" presName="node" presStyleLbl="node1" presStyleIdx="1" presStyleCnt="7">
        <dgm:presLayoutVars>
          <dgm:bulletEnabled val="1"/>
        </dgm:presLayoutVars>
      </dgm:prSet>
      <dgm:spPr/>
    </dgm:pt>
    <dgm:pt modelId="{A5FC217C-8A4D-BA4B-8F19-1A5668A627E2}" type="pres">
      <dgm:prSet presAssocID="{F84B82AA-08C2-456B-8485-1C43F51AA391}" presName="sibTrans" presStyleCnt="0"/>
      <dgm:spPr/>
    </dgm:pt>
    <dgm:pt modelId="{AE6B2876-C36E-CF48-91E9-1CC2B7E72B78}" type="pres">
      <dgm:prSet presAssocID="{E2680422-B5BD-4D1A-BF8F-B872D1513238}" presName="node" presStyleLbl="node1" presStyleIdx="2" presStyleCnt="7">
        <dgm:presLayoutVars>
          <dgm:bulletEnabled val="1"/>
        </dgm:presLayoutVars>
      </dgm:prSet>
      <dgm:spPr/>
    </dgm:pt>
    <dgm:pt modelId="{419C57C8-2CFF-A14A-8428-0EDAE945997E}" type="pres">
      <dgm:prSet presAssocID="{74117F85-5D3F-42B5-AB02-BEC8F6BFC4E2}" presName="sibTrans" presStyleCnt="0"/>
      <dgm:spPr/>
    </dgm:pt>
    <dgm:pt modelId="{5956A577-5969-3D45-8C51-D472E460F655}" type="pres">
      <dgm:prSet presAssocID="{2A1E6B67-2FC0-46C4-AA3F-AB1A5249F2D1}" presName="node" presStyleLbl="node1" presStyleIdx="3" presStyleCnt="7">
        <dgm:presLayoutVars>
          <dgm:bulletEnabled val="1"/>
        </dgm:presLayoutVars>
      </dgm:prSet>
      <dgm:spPr/>
    </dgm:pt>
    <dgm:pt modelId="{340A8003-6209-4441-B4A8-030B21F5672F}" type="pres">
      <dgm:prSet presAssocID="{B2A73136-CEDC-42FF-9ED7-E7CD0F916C75}" presName="sibTrans" presStyleCnt="0"/>
      <dgm:spPr/>
    </dgm:pt>
    <dgm:pt modelId="{85D2C57F-807A-454C-8127-D8F6E7B2CB75}" type="pres">
      <dgm:prSet presAssocID="{D13BF4C5-9135-4283-B5C6-BC63852DE7D1}" presName="node" presStyleLbl="node1" presStyleIdx="4" presStyleCnt="7">
        <dgm:presLayoutVars>
          <dgm:bulletEnabled val="1"/>
        </dgm:presLayoutVars>
      </dgm:prSet>
      <dgm:spPr/>
    </dgm:pt>
    <dgm:pt modelId="{7BC1DE47-5D75-D147-90ED-4389982BCC6D}" type="pres">
      <dgm:prSet presAssocID="{D8EC6960-2F2F-4E67-9DEA-2DA37B360CB7}" presName="sibTrans" presStyleCnt="0"/>
      <dgm:spPr/>
    </dgm:pt>
    <dgm:pt modelId="{27477307-91C9-DF45-91FE-D360860488B7}" type="pres">
      <dgm:prSet presAssocID="{2DF14521-CD6B-4AC6-BF98-BE07B3925427}" presName="node" presStyleLbl="node1" presStyleIdx="5" presStyleCnt="7">
        <dgm:presLayoutVars>
          <dgm:bulletEnabled val="1"/>
        </dgm:presLayoutVars>
      </dgm:prSet>
      <dgm:spPr/>
    </dgm:pt>
    <dgm:pt modelId="{4B78DC2A-6DE4-9341-97A9-2E7C5C483AE5}" type="pres">
      <dgm:prSet presAssocID="{453A070B-5E36-4885-B7C2-784127748854}" presName="sibTrans" presStyleCnt="0"/>
      <dgm:spPr/>
    </dgm:pt>
    <dgm:pt modelId="{FCF0F206-C96F-7D42-ACE2-0965A9D2E1B8}" type="pres">
      <dgm:prSet presAssocID="{3E874C65-D35A-46F8-8DC9-D4C115AA72C4}" presName="node" presStyleLbl="node1" presStyleIdx="6" presStyleCnt="7">
        <dgm:presLayoutVars>
          <dgm:bulletEnabled val="1"/>
        </dgm:presLayoutVars>
      </dgm:prSet>
      <dgm:spPr/>
    </dgm:pt>
  </dgm:ptLst>
  <dgm:cxnLst>
    <dgm:cxn modelId="{02CAA102-E141-453B-B912-E70C46FB869A}" type="presOf" srcId="{3E874C65-D35A-46F8-8DC9-D4C115AA72C4}" destId="{FCF0F206-C96F-7D42-ACE2-0965A9D2E1B8}" srcOrd="0" destOrd="0" presId="urn:microsoft.com/office/officeart/2005/8/layout/default"/>
    <dgm:cxn modelId="{FACB2423-BE46-43A6-AF59-0302FF121955}" type="presOf" srcId="{2A1E6B67-2FC0-46C4-AA3F-AB1A5249F2D1}" destId="{5956A577-5969-3D45-8C51-D472E460F655}" srcOrd="0" destOrd="0" presId="urn:microsoft.com/office/officeart/2005/8/layout/default"/>
    <dgm:cxn modelId="{9E6D832B-A893-4DC1-822A-B4813040AFB9}" type="presOf" srcId="{2702DA95-ABEA-4F1C-9150-AE1DADB505ED}" destId="{14464591-C39C-CA4B-BE41-37A5190D985B}" srcOrd="0" destOrd="0" presId="urn:microsoft.com/office/officeart/2005/8/layout/default"/>
    <dgm:cxn modelId="{2E99D22B-8FA0-4D5D-B4AE-15D8AD427C43}" srcId="{2702DA95-ABEA-4F1C-9150-AE1DADB505ED}" destId="{D926AC46-E7E9-4441-AB27-E056833C08D1}" srcOrd="1" destOrd="0" parTransId="{EC3859EF-3D32-408E-A942-3C9BB3FE5DB3}" sibTransId="{F84B82AA-08C2-456B-8485-1C43F51AA391}"/>
    <dgm:cxn modelId="{DA85C933-D2E6-469A-99B3-10D09941138C}" type="presOf" srcId="{E2680422-B5BD-4D1A-BF8F-B872D1513238}" destId="{AE6B2876-C36E-CF48-91E9-1CC2B7E72B78}" srcOrd="0" destOrd="0" presId="urn:microsoft.com/office/officeart/2005/8/layout/default"/>
    <dgm:cxn modelId="{7C6B2C60-E739-468D-8175-B232399D23F4}" type="presOf" srcId="{D13BF4C5-9135-4283-B5C6-BC63852DE7D1}" destId="{85D2C57F-807A-454C-8127-D8F6E7B2CB75}" srcOrd="0" destOrd="0" presId="urn:microsoft.com/office/officeart/2005/8/layout/default"/>
    <dgm:cxn modelId="{2653058A-6B7D-41D9-A5CF-89ECB8647019}" srcId="{2702DA95-ABEA-4F1C-9150-AE1DADB505ED}" destId="{0C3525EA-13D0-4BF7-BCC7-685B8022021A}" srcOrd="0" destOrd="0" parTransId="{2FDE4521-3D86-4C1E-BBFC-0FE6AE6A25D6}" sibTransId="{281277CB-164D-4EF3-AD2F-77121A25CB56}"/>
    <dgm:cxn modelId="{291774B2-D070-475B-BD68-33E3E0119467}" type="presOf" srcId="{D926AC46-E7E9-4441-AB27-E056833C08D1}" destId="{0CF16A85-F5F7-B446-AB7A-AB18CADC2ED9}" srcOrd="0" destOrd="0" presId="urn:microsoft.com/office/officeart/2005/8/layout/default"/>
    <dgm:cxn modelId="{9E31B1BC-D0AA-4B1D-9CD3-5D504EEB43B3}" srcId="{2702DA95-ABEA-4F1C-9150-AE1DADB505ED}" destId="{2DF14521-CD6B-4AC6-BF98-BE07B3925427}" srcOrd="5" destOrd="0" parTransId="{AA43FC69-9C1E-488C-9EE4-04BFB0B85284}" sibTransId="{453A070B-5E36-4885-B7C2-784127748854}"/>
    <dgm:cxn modelId="{1F8696C3-14A8-4D4A-9874-0DF974F5CDB8}" type="presOf" srcId="{0C3525EA-13D0-4BF7-BCC7-685B8022021A}" destId="{AD56DB3B-EBD4-374A-AEB7-4DC8848B65F6}" srcOrd="0" destOrd="0" presId="urn:microsoft.com/office/officeart/2005/8/layout/default"/>
    <dgm:cxn modelId="{9FF370C6-9E1E-4C18-A33F-C757CCD6C4D9}" srcId="{2702DA95-ABEA-4F1C-9150-AE1DADB505ED}" destId="{3E874C65-D35A-46F8-8DC9-D4C115AA72C4}" srcOrd="6" destOrd="0" parTransId="{0FB49B26-51AF-438C-BA3B-019F6F68E7D5}" sibTransId="{CDC3D668-C867-431D-9B35-A97F6B5B44B7}"/>
    <dgm:cxn modelId="{D02C6BC7-0681-4306-8265-A367A0656C02}" srcId="{2702DA95-ABEA-4F1C-9150-AE1DADB505ED}" destId="{E2680422-B5BD-4D1A-BF8F-B872D1513238}" srcOrd="2" destOrd="0" parTransId="{01E4AB38-C5F3-4964-9981-D0226F4E1EED}" sibTransId="{74117F85-5D3F-42B5-AB02-BEC8F6BFC4E2}"/>
    <dgm:cxn modelId="{95CE92D2-42B0-42B3-AF8A-E2E639272711}" srcId="{2702DA95-ABEA-4F1C-9150-AE1DADB505ED}" destId="{2A1E6B67-2FC0-46C4-AA3F-AB1A5249F2D1}" srcOrd="3" destOrd="0" parTransId="{C8729708-B236-4D6C-9E23-F2156BEAF68C}" sibTransId="{B2A73136-CEDC-42FF-9ED7-E7CD0F916C75}"/>
    <dgm:cxn modelId="{BC6C7AE7-826C-4E38-8CE2-BBA663CF61A4}" srcId="{2702DA95-ABEA-4F1C-9150-AE1DADB505ED}" destId="{D13BF4C5-9135-4283-B5C6-BC63852DE7D1}" srcOrd="4" destOrd="0" parTransId="{B3859C09-9384-47B1-AA85-457046359814}" sibTransId="{D8EC6960-2F2F-4E67-9DEA-2DA37B360CB7}"/>
    <dgm:cxn modelId="{F7C2C6FA-9A4C-4382-842E-62CB71A6C594}" type="presOf" srcId="{2DF14521-CD6B-4AC6-BF98-BE07B3925427}" destId="{27477307-91C9-DF45-91FE-D360860488B7}" srcOrd="0" destOrd="0" presId="urn:microsoft.com/office/officeart/2005/8/layout/default"/>
    <dgm:cxn modelId="{4A9B8DF6-D3D7-4F0D-9CDE-489354A44CF8}" type="presParOf" srcId="{14464591-C39C-CA4B-BE41-37A5190D985B}" destId="{AD56DB3B-EBD4-374A-AEB7-4DC8848B65F6}" srcOrd="0" destOrd="0" presId="urn:microsoft.com/office/officeart/2005/8/layout/default"/>
    <dgm:cxn modelId="{2CB50133-0EF7-48C4-92D4-CC69E1FA66D3}" type="presParOf" srcId="{14464591-C39C-CA4B-BE41-37A5190D985B}" destId="{78487FBB-C2EC-B441-A23D-8914FB14A2D7}" srcOrd="1" destOrd="0" presId="urn:microsoft.com/office/officeart/2005/8/layout/default"/>
    <dgm:cxn modelId="{F529866D-5564-47F7-85A6-375BE4C06341}" type="presParOf" srcId="{14464591-C39C-CA4B-BE41-37A5190D985B}" destId="{0CF16A85-F5F7-B446-AB7A-AB18CADC2ED9}" srcOrd="2" destOrd="0" presId="urn:microsoft.com/office/officeart/2005/8/layout/default"/>
    <dgm:cxn modelId="{38CF55F4-8136-4B6F-874E-F2566935CBA1}" type="presParOf" srcId="{14464591-C39C-CA4B-BE41-37A5190D985B}" destId="{A5FC217C-8A4D-BA4B-8F19-1A5668A627E2}" srcOrd="3" destOrd="0" presId="urn:microsoft.com/office/officeart/2005/8/layout/default"/>
    <dgm:cxn modelId="{898EAFB9-7888-42EA-9085-FB8909385B44}" type="presParOf" srcId="{14464591-C39C-CA4B-BE41-37A5190D985B}" destId="{AE6B2876-C36E-CF48-91E9-1CC2B7E72B78}" srcOrd="4" destOrd="0" presId="urn:microsoft.com/office/officeart/2005/8/layout/default"/>
    <dgm:cxn modelId="{674BB6AD-BBEA-4B02-BE91-DCA87D05E9B8}" type="presParOf" srcId="{14464591-C39C-CA4B-BE41-37A5190D985B}" destId="{419C57C8-2CFF-A14A-8428-0EDAE945997E}" srcOrd="5" destOrd="0" presId="urn:microsoft.com/office/officeart/2005/8/layout/default"/>
    <dgm:cxn modelId="{E6D08D54-064C-4D8C-A699-5A3E783F639D}" type="presParOf" srcId="{14464591-C39C-CA4B-BE41-37A5190D985B}" destId="{5956A577-5969-3D45-8C51-D472E460F655}" srcOrd="6" destOrd="0" presId="urn:microsoft.com/office/officeart/2005/8/layout/default"/>
    <dgm:cxn modelId="{08FD96A2-205E-4690-90C8-E4D08E67C053}" type="presParOf" srcId="{14464591-C39C-CA4B-BE41-37A5190D985B}" destId="{340A8003-6209-4441-B4A8-030B21F5672F}" srcOrd="7" destOrd="0" presId="urn:microsoft.com/office/officeart/2005/8/layout/default"/>
    <dgm:cxn modelId="{A7E5DE6C-A4C8-46B1-8604-68F2F5670A91}" type="presParOf" srcId="{14464591-C39C-CA4B-BE41-37A5190D985B}" destId="{85D2C57F-807A-454C-8127-D8F6E7B2CB75}" srcOrd="8" destOrd="0" presId="urn:microsoft.com/office/officeart/2005/8/layout/default"/>
    <dgm:cxn modelId="{067E63EE-BC30-45C0-951C-DD1DC7C54B45}" type="presParOf" srcId="{14464591-C39C-CA4B-BE41-37A5190D985B}" destId="{7BC1DE47-5D75-D147-90ED-4389982BCC6D}" srcOrd="9" destOrd="0" presId="urn:microsoft.com/office/officeart/2005/8/layout/default"/>
    <dgm:cxn modelId="{15B39EC0-9201-4195-B64B-1D868DAA91AA}" type="presParOf" srcId="{14464591-C39C-CA4B-BE41-37A5190D985B}" destId="{27477307-91C9-DF45-91FE-D360860488B7}" srcOrd="10" destOrd="0" presId="urn:microsoft.com/office/officeart/2005/8/layout/default"/>
    <dgm:cxn modelId="{6CBDB6DF-55ED-458F-89F4-44ACAE6021DA}" type="presParOf" srcId="{14464591-C39C-CA4B-BE41-37A5190D985B}" destId="{4B78DC2A-6DE4-9341-97A9-2E7C5C483AE5}" srcOrd="11" destOrd="0" presId="urn:microsoft.com/office/officeart/2005/8/layout/default"/>
    <dgm:cxn modelId="{5785026E-E3A3-4157-83FD-8BED99927F6D}" type="presParOf" srcId="{14464591-C39C-CA4B-BE41-37A5190D985B}" destId="{FCF0F206-C96F-7D42-ACE2-0965A9D2E1B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4D4C1C-D72D-4F6C-AAE4-3FCD00427B8C}"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6B7B2FF7-8837-4571-A499-CF458E85C7D1}">
      <dgm:prSet phldrT="[Text]" custT="1"/>
      <dgm:spPr/>
      <dgm:t>
        <a:bodyPr/>
        <a:lstStyle/>
        <a:p>
          <a:r>
            <a:rPr lang="de-DE" sz="1200" dirty="0"/>
            <a:t>IHK-Abschluss auf dem Niveau des Bachelors</a:t>
          </a:r>
        </a:p>
      </dgm:t>
    </dgm:pt>
    <dgm:pt modelId="{DF75092E-4D38-4A5B-A0D2-176B3B835E63}" type="parTrans" cxnId="{C266AD41-8804-4E7D-BA8A-1018227B8592}">
      <dgm:prSet/>
      <dgm:spPr/>
      <dgm:t>
        <a:bodyPr/>
        <a:lstStyle/>
        <a:p>
          <a:endParaRPr lang="de-DE"/>
        </a:p>
      </dgm:t>
    </dgm:pt>
    <dgm:pt modelId="{B8E05319-69A9-4F11-9767-F92FBB5E596B}" type="sibTrans" cxnId="{C266AD41-8804-4E7D-BA8A-1018227B8592}">
      <dgm:prSet/>
      <dgm:spPr/>
      <dgm:t>
        <a:bodyPr/>
        <a:lstStyle/>
        <a:p>
          <a:endParaRPr lang="de-DE"/>
        </a:p>
      </dgm:t>
    </dgm:pt>
    <dgm:pt modelId="{EC9E9B52-F1F7-4926-BF10-507C7AEDFA04}">
      <dgm:prSet phldrT="[Text]" custT="1"/>
      <dgm:spPr/>
      <dgm:t>
        <a:bodyPr/>
        <a:lstStyle/>
        <a:p>
          <a:r>
            <a:rPr lang="de-DE" sz="1200" dirty="0"/>
            <a:t>Erwerb der Hochschulzugangsberechtigung</a:t>
          </a:r>
        </a:p>
      </dgm:t>
    </dgm:pt>
    <dgm:pt modelId="{75ADFD70-FB9A-4FFA-AC94-6A4DD4E08BF5}" type="parTrans" cxnId="{F2CF4207-F914-4995-951A-381CC5A8CD8B}">
      <dgm:prSet/>
      <dgm:spPr/>
      <dgm:t>
        <a:bodyPr/>
        <a:lstStyle/>
        <a:p>
          <a:endParaRPr lang="de-DE"/>
        </a:p>
      </dgm:t>
    </dgm:pt>
    <dgm:pt modelId="{6C72B4E2-CEE0-4980-AD2C-56BF318FF89E}" type="sibTrans" cxnId="{F2CF4207-F914-4995-951A-381CC5A8CD8B}">
      <dgm:prSet/>
      <dgm:spPr/>
      <dgm:t>
        <a:bodyPr/>
        <a:lstStyle/>
        <a:p>
          <a:endParaRPr lang="de-DE"/>
        </a:p>
      </dgm:t>
    </dgm:pt>
    <dgm:pt modelId="{23CA8A38-31CD-4F10-8043-2C5FE50B8C7F}">
      <dgm:prSet phldrT="[Text]" custT="1"/>
      <dgm:spPr/>
      <dgm:t>
        <a:bodyPr/>
        <a:lstStyle/>
        <a:p>
          <a:r>
            <a:rPr lang="de-DE" sz="1200" dirty="0"/>
            <a:t>im Anschluss  Betriebswirt/in möglich </a:t>
          </a:r>
        </a:p>
      </dgm:t>
    </dgm:pt>
    <dgm:pt modelId="{E01372EE-C4C8-4073-9C24-3767B1FBFD55}" type="parTrans" cxnId="{C15C7D55-4B89-437F-9CB0-CDC220674318}">
      <dgm:prSet/>
      <dgm:spPr/>
      <dgm:t>
        <a:bodyPr/>
        <a:lstStyle/>
        <a:p>
          <a:endParaRPr lang="de-DE"/>
        </a:p>
      </dgm:t>
    </dgm:pt>
    <dgm:pt modelId="{4804A8E9-4EF4-454A-8520-72490150DD97}" type="sibTrans" cxnId="{C15C7D55-4B89-437F-9CB0-CDC220674318}">
      <dgm:prSet/>
      <dgm:spPr/>
      <dgm:t>
        <a:bodyPr/>
        <a:lstStyle/>
        <a:p>
          <a:endParaRPr lang="de-DE"/>
        </a:p>
      </dgm:t>
    </dgm:pt>
    <dgm:pt modelId="{C4CB2986-4B73-46D0-91BA-F13A5C63712C}" type="pres">
      <dgm:prSet presAssocID="{1C4D4C1C-D72D-4F6C-AAE4-3FCD00427B8C}" presName="Name0" presStyleCnt="0">
        <dgm:presLayoutVars>
          <dgm:chMax val="7"/>
          <dgm:chPref val="7"/>
          <dgm:dir/>
        </dgm:presLayoutVars>
      </dgm:prSet>
      <dgm:spPr/>
    </dgm:pt>
    <dgm:pt modelId="{444A6B04-18B1-4774-B176-1212DFEA155A}" type="pres">
      <dgm:prSet presAssocID="{1C4D4C1C-D72D-4F6C-AAE4-3FCD00427B8C}" presName="Name1" presStyleCnt="0"/>
      <dgm:spPr/>
    </dgm:pt>
    <dgm:pt modelId="{BABB025E-7A06-4C7D-8A97-541422B391A0}" type="pres">
      <dgm:prSet presAssocID="{1C4D4C1C-D72D-4F6C-AAE4-3FCD00427B8C}" presName="cycle" presStyleCnt="0"/>
      <dgm:spPr/>
    </dgm:pt>
    <dgm:pt modelId="{F23D025C-8483-4CE0-BC9B-144D6B8E12B3}" type="pres">
      <dgm:prSet presAssocID="{1C4D4C1C-D72D-4F6C-AAE4-3FCD00427B8C}" presName="srcNode" presStyleLbl="node1" presStyleIdx="0" presStyleCnt="3"/>
      <dgm:spPr/>
    </dgm:pt>
    <dgm:pt modelId="{68DEE141-71D8-40D4-AB2C-ED3C8717ECF8}" type="pres">
      <dgm:prSet presAssocID="{1C4D4C1C-D72D-4F6C-AAE4-3FCD00427B8C}" presName="conn" presStyleLbl="parChTrans1D2" presStyleIdx="0" presStyleCnt="1"/>
      <dgm:spPr/>
    </dgm:pt>
    <dgm:pt modelId="{235455E5-6A66-437E-AE20-67F2150800E3}" type="pres">
      <dgm:prSet presAssocID="{1C4D4C1C-D72D-4F6C-AAE4-3FCD00427B8C}" presName="extraNode" presStyleLbl="node1" presStyleIdx="0" presStyleCnt="3"/>
      <dgm:spPr/>
    </dgm:pt>
    <dgm:pt modelId="{9521F2DB-E550-4BD9-B815-CB65E8994E1E}" type="pres">
      <dgm:prSet presAssocID="{1C4D4C1C-D72D-4F6C-AAE4-3FCD00427B8C}" presName="dstNode" presStyleLbl="node1" presStyleIdx="0" presStyleCnt="3"/>
      <dgm:spPr/>
    </dgm:pt>
    <dgm:pt modelId="{DF47CA9C-1B6C-4B74-8F0E-D33F3FC7BA98}" type="pres">
      <dgm:prSet presAssocID="{6B7B2FF7-8837-4571-A499-CF458E85C7D1}" presName="text_1" presStyleLbl="node1" presStyleIdx="0" presStyleCnt="3">
        <dgm:presLayoutVars>
          <dgm:bulletEnabled val="1"/>
        </dgm:presLayoutVars>
      </dgm:prSet>
      <dgm:spPr/>
    </dgm:pt>
    <dgm:pt modelId="{CCCE9353-D2DF-411B-9D38-A586228551D9}" type="pres">
      <dgm:prSet presAssocID="{6B7B2FF7-8837-4571-A499-CF458E85C7D1}" presName="accent_1" presStyleCnt="0"/>
      <dgm:spPr/>
    </dgm:pt>
    <dgm:pt modelId="{A7F5F5A6-2084-45CC-AE0F-38D5F9DE8B86}" type="pres">
      <dgm:prSet presAssocID="{6B7B2FF7-8837-4571-A499-CF458E85C7D1}" presName="accentRepeatNode" presStyleLbl="solidFgAcc1" presStyleIdx="0" presStyleCnt="3"/>
      <dgm:spPr>
        <a:prstGeom prst="mathPlus">
          <a:avLst/>
        </a:prstGeom>
      </dgm:spPr>
    </dgm:pt>
    <dgm:pt modelId="{C79805F4-6A75-498D-BC5D-922F4F86C211}" type="pres">
      <dgm:prSet presAssocID="{EC9E9B52-F1F7-4926-BF10-507C7AEDFA04}" presName="text_2" presStyleLbl="node1" presStyleIdx="1" presStyleCnt="3">
        <dgm:presLayoutVars>
          <dgm:bulletEnabled val="1"/>
        </dgm:presLayoutVars>
      </dgm:prSet>
      <dgm:spPr/>
    </dgm:pt>
    <dgm:pt modelId="{C2998F1E-7CFB-4294-A292-DD25FE89AB71}" type="pres">
      <dgm:prSet presAssocID="{EC9E9B52-F1F7-4926-BF10-507C7AEDFA04}" presName="accent_2" presStyleCnt="0"/>
      <dgm:spPr/>
    </dgm:pt>
    <dgm:pt modelId="{02EEBFEA-F45B-4FF8-8065-B7B7BDAF3E9D}" type="pres">
      <dgm:prSet presAssocID="{EC9E9B52-F1F7-4926-BF10-507C7AEDFA04}" presName="accentRepeatNode" presStyleLbl="solidFgAcc1" presStyleIdx="1" presStyleCnt="3"/>
      <dgm:spPr>
        <a:prstGeom prst="mathPlus">
          <a:avLst/>
        </a:prstGeom>
      </dgm:spPr>
    </dgm:pt>
    <dgm:pt modelId="{C658E477-5C30-42EE-8732-D530761E098A}" type="pres">
      <dgm:prSet presAssocID="{23CA8A38-31CD-4F10-8043-2C5FE50B8C7F}" presName="text_3" presStyleLbl="node1" presStyleIdx="2" presStyleCnt="3">
        <dgm:presLayoutVars>
          <dgm:bulletEnabled val="1"/>
        </dgm:presLayoutVars>
      </dgm:prSet>
      <dgm:spPr/>
    </dgm:pt>
    <dgm:pt modelId="{A5045BD8-758A-4A72-B24F-3E167A1E4513}" type="pres">
      <dgm:prSet presAssocID="{23CA8A38-31CD-4F10-8043-2C5FE50B8C7F}" presName="accent_3" presStyleCnt="0"/>
      <dgm:spPr/>
    </dgm:pt>
    <dgm:pt modelId="{3CF24D4B-C83A-4477-9725-25C43EF2B5C4}" type="pres">
      <dgm:prSet presAssocID="{23CA8A38-31CD-4F10-8043-2C5FE50B8C7F}" presName="accentRepeatNode" presStyleLbl="solidFgAcc1" presStyleIdx="2" presStyleCnt="3"/>
      <dgm:spPr>
        <a:prstGeom prst="mathPlus">
          <a:avLst/>
        </a:prstGeom>
      </dgm:spPr>
    </dgm:pt>
  </dgm:ptLst>
  <dgm:cxnLst>
    <dgm:cxn modelId="{A3CEC702-546F-49D3-8266-C7F8CCFD4440}" type="presOf" srcId="{1C4D4C1C-D72D-4F6C-AAE4-3FCD00427B8C}" destId="{C4CB2986-4B73-46D0-91BA-F13A5C63712C}" srcOrd="0" destOrd="0" presId="urn:microsoft.com/office/officeart/2008/layout/VerticalCurvedList"/>
    <dgm:cxn modelId="{F2CF4207-F914-4995-951A-381CC5A8CD8B}" srcId="{1C4D4C1C-D72D-4F6C-AAE4-3FCD00427B8C}" destId="{EC9E9B52-F1F7-4926-BF10-507C7AEDFA04}" srcOrd="1" destOrd="0" parTransId="{75ADFD70-FB9A-4FFA-AC94-6A4DD4E08BF5}" sibTransId="{6C72B4E2-CEE0-4980-AD2C-56BF318FF89E}"/>
    <dgm:cxn modelId="{FE5FBC5D-25C2-4C71-A218-B4A94BBC875A}" type="presOf" srcId="{23CA8A38-31CD-4F10-8043-2C5FE50B8C7F}" destId="{C658E477-5C30-42EE-8732-D530761E098A}" srcOrd="0" destOrd="0" presId="urn:microsoft.com/office/officeart/2008/layout/VerticalCurvedList"/>
    <dgm:cxn modelId="{C266AD41-8804-4E7D-BA8A-1018227B8592}" srcId="{1C4D4C1C-D72D-4F6C-AAE4-3FCD00427B8C}" destId="{6B7B2FF7-8837-4571-A499-CF458E85C7D1}" srcOrd="0" destOrd="0" parTransId="{DF75092E-4D38-4A5B-A0D2-176B3B835E63}" sibTransId="{B8E05319-69A9-4F11-9767-F92FBB5E596B}"/>
    <dgm:cxn modelId="{C15C7D55-4B89-437F-9CB0-CDC220674318}" srcId="{1C4D4C1C-D72D-4F6C-AAE4-3FCD00427B8C}" destId="{23CA8A38-31CD-4F10-8043-2C5FE50B8C7F}" srcOrd="2" destOrd="0" parTransId="{E01372EE-C4C8-4073-9C24-3767B1FBFD55}" sibTransId="{4804A8E9-4EF4-454A-8520-72490150DD97}"/>
    <dgm:cxn modelId="{34C65F94-0E74-4AC6-A0C6-92C7963AB265}" type="presOf" srcId="{B8E05319-69A9-4F11-9767-F92FBB5E596B}" destId="{68DEE141-71D8-40D4-AB2C-ED3C8717ECF8}" srcOrd="0" destOrd="0" presId="urn:microsoft.com/office/officeart/2008/layout/VerticalCurvedList"/>
    <dgm:cxn modelId="{801898CA-2ED9-467D-9DC8-B4F47B0F841A}" type="presOf" srcId="{6B7B2FF7-8837-4571-A499-CF458E85C7D1}" destId="{DF47CA9C-1B6C-4B74-8F0E-D33F3FC7BA98}" srcOrd="0" destOrd="0" presId="urn:microsoft.com/office/officeart/2008/layout/VerticalCurvedList"/>
    <dgm:cxn modelId="{329536CE-2112-4878-924F-D093E3DBA7F9}" type="presOf" srcId="{EC9E9B52-F1F7-4926-BF10-507C7AEDFA04}" destId="{C79805F4-6A75-498D-BC5D-922F4F86C211}" srcOrd="0" destOrd="0" presId="urn:microsoft.com/office/officeart/2008/layout/VerticalCurvedList"/>
    <dgm:cxn modelId="{44CCC367-7F7D-471D-8A09-1A227CFB3711}" type="presParOf" srcId="{C4CB2986-4B73-46D0-91BA-F13A5C63712C}" destId="{444A6B04-18B1-4774-B176-1212DFEA155A}" srcOrd="0" destOrd="0" presId="urn:microsoft.com/office/officeart/2008/layout/VerticalCurvedList"/>
    <dgm:cxn modelId="{B53DB37B-90C3-47DC-8E2F-3C54A654A0C1}" type="presParOf" srcId="{444A6B04-18B1-4774-B176-1212DFEA155A}" destId="{BABB025E-7A06-4C7D-8A97-541422B391A0}" srcOrd="0" destOrd="0" presId="urn:microsoft.com/office/officeart/2008/layout/VerticalCurvedList"/>
    <dgm:cxn modelId="{83159F4B-77FD-46D9-99F0-15CCDBA8CBA8}" type="presParOf" srcId="{BABB025E-7A06-4C7D-8A97-541422B391A0}" destId="{F23D025C-8483-4CE0-BC9B-144D6B8E12B3}" srcOrd="0" destOrd="0" presId="urn:microsoft.com/office/officeart/2008/layout/VerticalCurvedList"/>
    <dgm:cxn modelId="{967752CC-65DF-4446-9785-3D0F94BDBD22}" type="presParOf" srcId="{BABB025E-7A06-4C7D-8A97-541422B391A0}" destId="{68DEE141-71D8-40D4-AB2C-ED3C8717ECF8}" srcOrd="1" destOrd="0" presId="urn:microsoft.com/office/officeart/2008/layout/VerticalCurvedList"/>
    <dgm:cxn modelId="{5024A0F2-79B7-4364-8955-159D54EE8101}" type="presParOf" srcId="{BABB025E-7A06-4C7D-8A97-541422B391A0}" destId="{235455E5-6A66-437E-AE20-67F2150800E3}" srcOrd="2" destOrd="0" presId="urn:microsoft.com/office/officeart/2008/layout/VerticalCurvedList"/>
    <dgm:cxn modelId="{133ACA95-AFC5-49CC-B4DB-74EE3DCD330A}" type="presParOf" srcId="{BABB025E-7A06-4C7D-8A97-541422B391A0}" destId="{9521F2DB-E550-4BD9-B815-CB65E8994E1E}" srcOrd="3" destOrd="0" presId="urn:microsoft.com/office/officeart/2008/layout/VerticalCurvedList"/>
    <dgm:cxn modelId="{48ABEA64-DD70-4544-9488-AC9F1C452DE1}" type="presParOf" srcId="{444A6B04-18B1-4774-B176-1212DFEA155A}" destId="{DF47CA9C-1B6C-4B74-8F0E-D33F3FC7BA98}" srcOrd="1" destOrd="0" presId="urn:microsoft.com/office/officeart/2008/layout/VerticalCurvedList"/>
    <dgm:cxn modelId="{22446009-9E1A-4A08-8778-12BE04EDBC53}" type="presParOf" srcId="{444A6B04-18B1-4774-B176-1212DFEA155A}" destId="{CCCE9353-D2DF-411B-9D38-A586228551D9}" srcOrd="2" destOrd="0" presId="urn:microsoft.com/office/officeart/2008/layout/VerticalCurvedList"/>
    <dgm:cxn modelId="{4ADDEAE4-EEC7-46C4-A766-5D841A594443}" type="presParOf" srcId="{CCCE9353-D2DF-411B-9D38-A586228551D9}" destId="{A7F5F5A6-2084-45CC-AE0F-38D5F9DE8B86}" srcOrd="0" destOrd="0" presId="urn:microsoft.com/office/officeart/2008/layout/VerticalCurvedList"/>
    <dgm:cxn modelId="{733F8004-9DEE-4AA2-B4A7-E20BBB6BFB40}" type="presParOf" srcId="{444A6B04-18B1-4774-B176-1212DFEA155A}" destId="{C79805F4-6A75-498D-BC5D-922F4F86C211}" srcOrd="3" destOrd="0" presId="urn:microsoft.com/office/officeart/2008/layout/VerticalCurvedList"/>
    <dgm:cxn modelId="{56629C7E-13D7-4EA0-A3A1-F5313CE00594}" type="presParOf" srcId="{444A6B04-18B1-4774-B176-1212DFEA155A}" destId="{C2998F1E-7CFB-4294-A292-DD25FE89AB71}" srcOrd="4" destOrd="0" presId="urn:microsoft.com/office/officeart/2008/layout/VerticalCurvedList"/>
    <dgm:cxn modelId="{A7EFE207-F2E9-4B3D-BEC0-C10FBC65E01D}" type="presParOf" srcId="{C2998F1E-7CFB-4294-A292-DD25FE89AB71}" destId="{02EEBFEA-F45B-4FF8-8065-B7B7BDAF3E9D}" srcOrd="0" destOrd="0" presId="urn:microsoft.com/office/officeart/2008/layout/VerticalCurvedList"/>
    <dgm:cxn modelId="{8406EB08-2DD7-461A-866D-13E384FAE52B}" type="presParOf" srcId="{444A6B04-18B1-4774-B176-1212DFEA155A}" destId="{C658E477-5C30-42EE-8732-D530761E098A}" srcOrd="5" destOrd="0" presId="urn:microsoft.com/office/officeart/2008/layout/VerticalCurvedList"/>
    <dgm:cxn modelId="{65378923-110E-4F51-8011-2BEE5AC7F1B6}" type="presParOf" srcId="{444A6B04-18B1-4774-B176-1212DFEA155A}" destId="{A5045BD8-758A-4A72-B24F-3E167A1E4513}" srcOrd="6" destOrd="0" presId="urn:microsoft.com/office/officeart/2008/layout/VerticalCurvedList"/>
    <dgm:cxn modelId="{1818E9AC-D281-4E15-ACCE-D591D9C672AD}" type="presParOf" srcId="{A5045BD8-758A-4A72-B24F-3E167A1E4513}" destId="{3CF24D4B-C83A-4477-9725-25C43EF2B5C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6DB3B-EBD4-374A-AEB7-4DC8848B65F6}">
      <dsp:nvSpPr>
        <dsp:cNvPr id="0" name=""/>
        <dsp:cNvSpPr/>
      </dsp:nvSpPr>
      <dsp:spPr>
        <a:xfrm>
          <a:off x="3164" y="348398"/>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Bundeseinheitliche Prüfungen </a:t>
          </a:r>
          <a:endParaRPr lang="en-US" sz="1800" kern="1200"/>
        </a:p>
      </dsp:txBody>
      <dsp:txXfrm>
        <a:off x="3164" y="348398"/>
        <a:ext cx="2510156" cy="1506093"/>
      </dsp:txXfrm>
    </dsp:sp>
    <dsp:sp modelId="{0CF16A85-F5F7-B446-AB7A-AB18CADC2ED9}">
      <dsp:nvSpPr>
        <dsp:cNvPr id="0" name=""/>
        <dsp:cNvSpPr/>
      </dsp:nvSpPr>
      <dsp:spPr>
        <a:xfrm>
          <a:off x="2764335" y="348398"/>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DIHK-Rahmenplan (Inhalte sind bundeseinheitlich)</a:t>
          </a:r>
          <a:endParaRPr lang="en-US" sz="1800" kern="1200" dirty="0"/>
        </a:p>
      </dsp:txBody>
      <dsp:txXfrm>
        <a:off x="2764335" y="348398"/>
        <a:ext cx="2510156" cy="1506093"/>
      </dsp:txXfrm>
    </dsp:sp>
    <dsp:sp modelId="{AE6B2876-C36E-CF48-91E9-1CC2B7E72B78}">
      <dsp:nvSpPr>
        <dsp:cNvPr id="0" name=""/>
        <dsp:cNvSpPr/>
      </dsp:nvSpPr>
      <dsp:spPr>
        <a:xfrm>
          <a:off x="5525507" y="348398"/>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Hands on Methode</a:t>
          </a:r>
          <a:endParaRPr lang="en-US" sz="1800" kern="1200"/>
        </a:p>
      </dsp:txBody>
      <dsp:txXfrm>
        <a:off x="5525507" y="348398"/>
        <a:ext cx="2510156" cy="1506093"/>
      </dsp:txXfrm>
    </dsp:sp>
    <dsp:sp modelId="{5956A577-5969-3D45-8C51-D472E460F655}">
      <dsp:nvSpPr>
        <dsp:cNvPr id="0" name=""/>
        <dsp:cNvSpPr/>
      </dsp:nvSpPr>
      <dsp:spPr>
        <a:xfrm>
          <a:off x="8286679" y="348398"/>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Bis zu 75% Förderung durch Aufstiegs-BAföG</a:t>
          </a:r>
          <a:endParaRPr lang="en-US" sz="1800" kern="1200" dirty="0"/>
        </a:p>
      </dsp:txBody>
      <dsp:txXfrm>
        <a:off x="8286679" y="348398"/>
        <a:ext cx="2510156" cy="1506093"/>
      </dsp:txXfrm>
    </dsp:sp>
    <dsp:sp modelId="{85D2C57F-807A-454C-8127-D8F6E7B2CB75}">
      <dsp:nvSpPr>
        <dsp:cNvPr id="0" name=""/>
        <dsp:cNvSpPr/>
      </dsp:nvSpPr>
      <dsp:spPr>
        <a:xfrm>
          <a:off x="1383750" y="2105507"/>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Kurse „berufsbegleitend“ absolvieren = arbeiten und dabei weiterhin Geld verdienen</a:t>
          </a:r>
          <a:endParaRPr lang="en-US" sz="1800" kern="1200" dirty="0"/>
        </a:p>
      </dsp:txBody>
      <dsp:txXfrm>
        <a:off x="1383750" y="2105507"/>
        <a:ext cx="2510156" cy="1506093"/>
      </dsp:txXfrm>
    </dsp:sp>
    <dsp:sp modelId="{27477307-91C9-DF45-91FE-D360860488B7}">
      <dsp:nvSpPr>
        <dsp:cNvPr id="0" name=""/>
        <dsp:cNvSpPr/>
      </dsp:nvSpPr>
      <dsp:spPr>
        <a:xfrm>
          <a:off x="4144921" y="2105507"/>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Netzwerke mit Gleichgesinnten aufbauen</a:t>
          </a:r>
          <a:endParaRPr lang="en-US" sz="1800" kern="1200" dirty="0"/>
        </a:p>
      </dsp:txBody>
      <dsp:txXfrm>
        <a:off x="4144921" y="2105507"/>
        <a:ext cx="2510156" cy="1506093"/>
      </dsp:txXfrm>
    </dsp:sp>
    <dsp:sp modelId="{FCF0F206-C96F-7D42-ACE2-0965A9D2E1B8}">
      <dsp:nvSpPr>
        <dsp:cNvPr id="0" name=""/>
        <dsp:cNvSpPr/>
      </dsp:nvSpPr>
      <dsp:spPr>
        <a:xfrm>
          <a:off x="6906093" y="2105507"/>
          <a:ext cx="2510156" cy="1506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Nach erfolgreichem IHK-Abschluss = Allgemeiner Hochschulzugang</a:t>
          </a:r>
          <a:endParaRPr lang="en-US" sz="1800" kern="1200" dirty="0"/>
        </a:p>
      </dsp:txBody>
      <dsp:txXfrm>
        <a:off x="6906093" y="2105507"/>
        <a:ext cx="2510156" cy="1506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EE141-71D8-40D4-AB2C-ED3C8717ECF8}">
      <dsp:nvSpPr>
        <dsp:cNvPr id="0" name=""/>
        <dsp:cNvSpPr/>
      </dsp:nvSpPr>
      <dsp:spPr>
        <a:xfrm>
          <a:off x="-4566662" y="-700200"/>
          <a:ext cx="5439941" cy="5439941"/>
        </a:xfrm>
        <a:prstGeom prst="blockArc">
          <a:avLst>
            <a:gd name="adj1" fmla="val 18900000"/>
            <a:gd name="adj2" fmla="val 2700000"/>
            <a:gd name="adj3" fmla="val 39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47CA9C-1B6C-4B74-8F0E-D33F3FC7BA98}">
      <dsp:nvSpPr>
        <dsp:cNvPr id="0" name=""/>
        <dsp:cNvSpPr/>
      </dsp:nvSpPr>
      <dsp:spPr>
        <a:xfrm>
          <a:off x="561633" y="403954"/>
          <a:ext cx="5343461" cy="807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1277" tIns="30480" rIns="30480" bIns="30480" numCol="1" spcCol="1270" anchor="ctr" anchorCtr="0">
          <a:noAutofit/>
        </a:bodyPr>
        <a:lstStyle/>
        <a:p>
          <a:pPr marL="0" lvl="0" indent="0" algn="l" defTabSz="533400">
            <a:lnSpc>
              <a:spcPct val="90000"/>
            </a:lnSpc>
            <a:spcBef>
              <a:spcPct val="0"/>
            </a:spcBef>
            <a:spcAft>
              <a:spcPct val="35000"/>
            </a:spcAft>
            <a:buNone/>
          </a:pPr>
          <a:r>
            <a:rPr lang="de-DE" sz="1200" kern="1200" dirty="0"/>
            <a:t>IHK-Abschluss auf dem Niveau des Bachelors</a:t>
          </a:r>
        </a:p>
      </dsp:txBody>
      <dsp:txXfrm>
        <a:off x="561633" y="403954"/>
        <a:ext cx="5343461" cy="807908"/>
      </dsp:txXfrm>
    </dsp:sp>
    <dsp:sp modelId="{A7F5F5A6-2084-45CC-AE0F-38D5F9DE8B86}">
      <dsp:nvSpPr>
        <dsp:cNvPr id="0" name=""/>
        <dsp:cNvSpPr/>
      </dsp:nvSpPr>
      <dsp:spPr>
        <a:xfrm>
          <a:off x="56691" y="302965"/>
          <a:ext cx="1009885" cy="1009885"/>
        </a:xfrm>
        <a:prstGeom prst="mathPlus">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9805F4-6A75-498D-BC5D-922F4F86C211}">
      <dsp:nvSpPr>
        <dsp:cNvPr id="0" name=""/>
        <dsp:cNvSpPr/>
      </dsp:nvSpPr>
      <dsp:spPr>
        <a:xfrm>
          <a:off x="855308" y="1615816"/>
          <a:ext cx="5049786" cy="807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1277" tIns="30480" rIns="30480" bIns="30480" numCol="1" spcCol="1270" anchor="ctr" anchorCtr="0">
          <a:noAutofit/>
        </a:bodyPr>
        <a:lstStyle/>
        <a:p>
          <a:pPr marL="0" lvl="0" indent="0" algn="l" defTabSz="533400">
            <a:lnSpc>
              <a:spcPct val="90000"/>
            </a:lnSpc>
            <a:spcBef>
              <a:spcPct val="0"/>
            </a:spcBef>
            <a:spcAft>
              <a:spcPct val="35000"/>
            </a:spcAft>
            <a:buNone/>
          </a:pPr>
          <a:r>
            <a:rPr lang="de-DE" sz="1200" kern="1200" dirty="0"/>
            <a:t>Erwerb der Hochschulzugangsberechtigung</a:t>
          </a:r>
        </a:p>
      </dsp:txBody>
      <dsp:txXfrm>
        <a:off x="855308" y="1615816"/>
        <a:ext cx="5049786" cy="807908"/>
      </dsp:txXfrm>
    </dsp:sp>
    <dsp:sp modelId="{02EEBFEA-F45B-4FF8-8065-B7B7BDAF3E9D}">
      <dsp:nvSpPr>
        <dsp:cNvPr id="0" name=""/>
        <dsp:cNvSpPr/>
      </dsp:nvSpPr>
      <dsp:spPr>
        <a:xfrm>
          <a:off x="350365" y="1514827"/>
          <a:ext cx="1009885" cy="1009885"/>
        </a:xfrm>
        <a:prstGeom prst="mathPlus">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58E477-5C30-42EE-8732-D530761E098A}">
      <dsp:nvSpPr>
        <dsp:cNvPr id="0" name=""/>
        <dsp:cNvSpPr/>
      </dsp:nvSpPr>
      <dsp:spPr>
        <a:xfrm>
          <a:off x="561633" y="2827678"/>
          <a:ext cx="5343461" cy="807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1277" tIns="30480" rIns="30480" bIns="30480" numCol="1" spcCol="1270" anchor="ctr" anchorCtr="0">
          <a:noAutofit/>
        </a:bodyPr>
        <a:lstStyle/>
        <a:p>
          <a:pPr marL="0" lvl="0" indent="0" algn="l" defTabSz="533400">
            <a:lnSpc>
              <a:spcPct val="90000"/>
            </a:lnSpc>
            <a:spcBef>
              <a:spcPct val="0"/>
            </a:spcBef>
            <a:spcAft>
              <a:spcPct val="35000"/>
            </a:spcAft>
            <a:buNone/>
          </a:pPr>
          <a:r>
            <a:rPr lang="de-DE" sz="1200" kern="1200" dirty="0"/>
            <a:t>im Anschluss  Betriebswirt/in möglich </a:t>
          </a:r>
        </a:p>
      </dsp:txBody>
      <dsp:txXfrm>
        <a:off x="561633" y="2827678"/>
        <a:ext cx="5343461" cy="807908"/>
      </dsp:txXfrm>
    </dsp:sp>
    <dsp:sp modelId="{3CF24D4B-C83A-4477-9725-25C43EF2B5C4}">
      <dsp:nvSpPr>
        <dsp:cNvPr id="0" name=""/>
        <dsp:cNvSpPr/>
      </dsp:nvSpPr>
      <dsp:spPr>
        <a:xfrm>
          <a:off x="56691" y="2726689"/>
          <a:ext cx="1009885" cy="1009885"/>
        </a:xfrm>
        <a:prstGeom prst="mathPlus">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EB54E-542A-7642-BF2C-60D9533084F0}" type="datetimeFigureOut">
              <a:rPr lang="de-DE" smtClean="0"/>
              <a:t>23.10.2023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1EBD4-338A-8042-8C09-29D3BA975429}" type="slidenum">
              <a:rPr lang="de-DE" smtClean="0"/>
              <a:t>‹Nr.›</a:t>
            </a:fld>
            <a:endParaRPr lang="de-DE"/>
          </a:p>
        </p:txBody>
      </p:sp>
    </p:spTree>
    <p:extLst>
      <p:ext uri="{BB962C8B-B14F-4D97-AF65-F5344CB8AC3E}">
        <p14:creationId xmlns:p14="http://schemas.microsoft.com/office/powerpoint/2010/main" val="148188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1EBD4-338A-8042-8C09-29D3BA975429}" type="slidenum">
              <a:rPr lang="de-DE" smtClean="0"/>
              <a:t>20</a:t>
            </a:fld>
            <a:endParaRPr lang="de-DE"/>
          </a:p>
        </p:txBody>
      </p:sp>
    </p:spTree>
    <p:extLst>
      <p:ext uri="{BB962C8B-B14F-4D97-AF65-F5344CB8AC3E}">
        <p14:creationId xmlns:p14="http://schemas.microsoft.com/office/powerpoint/2010/main" val="339539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Textfeld 7">
            <a:extLst>
              <a:ext uri="{FF2B5EF4-FFF2-40B4-BE49-F238E27FC236}">
                <a16:creationId xmlns:a16="http://schemas.microsoft.com/office/drawing/2014/main" id="{8401116F-4B3A-C147-BDFC-F90E5AE79217}"/>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07990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_So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5" name="Textfeld 4">
            <a:extLst>
              <a:ext uri="{FF2B5EF4-FFF2-40B4-BE49-F238E27FC236}">
                <a16:creationId xmlns:a16="http://schemas.microsoft.com/office/drawing/2014/main" id="{A1EE94C5-FDD1-EA4D-B537-2BE9321CB36E}"/>
              </a:ext>
            </a:extLst>
          </p:cNvPr>
          <p:cNvSpPr txBox="1"/>
          <p:nvPr userDrawn="1"/>
        </p:nvSpPr>
        <p:spPr>
          <a:xfrm>
            <a:off x="7548897" y="6328086"/>
            <a:ext cx="7479323" cy="369332"/>
          </a:xfrm>
          <a:prstGeom prst="rect">
            <a:avLst/>
          </a:prstGeom>
          <a:noFill/>
        </p:spPr>
        <p:txBody>
          <a:bodyPr wrap="square" rtlCol="0">
            <a:spAutoFit/>
          </a:bodyPr>
          <a:lstStyle/>
          <a:p>
            <a:r>
              <a:rPr lang="de-DE" dirty="0" err="1">
                <a:solidFill>
                  <a:schemeClr val="bg1"/>
                </a:solidFill>
              </a:rPr>
              <a:t>www.wak-sh.de</a:t>
            </a:r>
            <a:endParaRPr lang="de-DE" dirty="0">
              <a:solidFill>
                <a:schemeClr val="bg1"/>
              </a:solidFill>
            </a:endParaRPr>
          </a:p>
        </p:txBody>
      </p:sp>
      <p:pic>
        <p:nvPicPr>
          <p:cNvPr id="6" name="Grafik 5">
            <a:extLst>
              <a:ext uri="{FF2B5EF4-FFF2-40B4-BE49-F238E27FC236}">
                <a16:creationId xmlns:a16="http://schemas.microsoft.com/office/drawing/2014/main" id="{D6494E80-6B1B-DD43-ACF5-A69433BBA4A2}"/>
              </a:ext>
            </a:extLst>
          </p:cNvPr>
          <p:cNvPicPr>
            <a:picLocks noChangeAspect="1"/>
          </p:cNvPicPr>
          <p:nvPr userDrawn="1"/>
        </p:nvPicPr>
        <p:blipFill>
          <a:blip r:embed="rId3"/>
          <a:stretch>
            <a:fillRect/>
          </a:stretch>
        </p:blipFill>
        <p:spPr>
          <a:xfrm>
            <a:off x="9724294" y="6329239"/>
            <a:ext cx="1963614" cy="327269"/>
          </a:xfrm>
          <a:prstGeom prst="rect">
            <a:avLst/>
          </a:prstGeom>
        </p:spPr>
      </p:pic>
      <p:sp>
        <p:nvSpPr>
          <p:cNvPr id="7" name="Textfeld 6">
            <a:extLst>
              <a:ext uri="{FF2B5EF4-FFF2-40B4-BE49-F238E27FC236}">
                <a16:creationId xmlns:a16="http://schemas.microsoft.com/office/drawing/2014/main" id="{64CBC8A1-3F22-9E44-AFFD-5EBBE2018338}"/>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34619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lu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4F330A8-068E-B642-9E19-47014C175F62}"/>
              </a:ext>
            </a:extLst>
          </p:cNvPr>
          <p:cNvSpPr txBox="1"/>
          <p:nvPr userDrawn="1"/>
        </p:nvSpPr>
        <p:spPr>
          <a:xfrm>
            <a:off x="1562101" y="2800069"/>
            <a:ext cx="9144000" cy="523220"/>
          </a:xfrm>
          <a:prstGeom prst="rect">
            <a:avLst/>
          </a:prstGeom>
          <a:noFill/>
        </p:spPr>
        <p:txBody>
          <a:bodyPr wrap="square" rtlCol="0">
            <a:spAutoFit/>
          </a:bodyPr>
          <a:lstStyle/>
          <a:p>
            <a:pPr algn="ctr"/>
            <a:r>
              <a:rPr lang="de-DE" sz="2800" dirty="0">
                <a:solidFill>
                  <a:schemeClr val="tx2"/>
                </a:solidFill>
                <a:latin typeface="+mj-lt"/>
              </a:rPr>
              <a:t>Vielen Dank</a:t>
            </a:r>
          </a:p>
        </p:txBody>
      </p:sp>
      <p:pic>
        <p:nvPicPr>
          <p:cNvPr id="9" name="Grafik 8">
            <a:extLst>
              <a:ext uri="{FF2B5EF4-FFF2-40B4-BE49-F238E27FC236}">
                <a16:creationId xmlns:a16="http://schemas.microsoft.com/office/drawing/2014/main" id="{28604D0E-7150-EE42-8918-7CA71E675521}"/>
              </a:ext>
            </a:extLst>
          </p:cNvPr>
          <p:cNvPicPr>
            <a:picLocks noChangeAspect="1"/>
          </p:cNvPicPr>
          <p:nvPr userDrawn="1"/>
        </p:nvPicPr>
        <p:blipFill>
          <a:blip r:embed="rId3"/>
          <a:stretch>
            <a:fillRect/>
          </a:stretch>
        </p:blipFill>
        <p:spPr>
          <a:xfrm>
            <a:off x="4797426" y="4596540"/>
            <a:ext cx="2673350" cy="450850"/>
          </a:xfrm>
          <a:prstGeom prst="rect">
            <a:avLst/>
          </a:prstGeom>
        </p:spPr>
      </p:pic>
      <p:sp>
        <p:nvSpPr>
          <p:cNvPr id="3" name="Textplatzhalter 2">
            <a:extLst>
              <a:ext uri="{FF2B5EF4-FFF2-40B4-BE49-F238E27FC236}">
                <a16:creationId xmlns:a16="http://schemas.microsoft.com/office/drawing/2014/main" id="{0029DA0D-76E2-8746-914B-DE4EA129A19A}"/>
              </a:ext>
            </a:extLst>
          </p:cNvPr>
          <p:cNvSpPr>
            <a:spLocks noGrp="1"/>
          </p:cNvSpPr>
          <p:nvPr>
            <p:ph type="body" sz="quarter" idx="11" hasCustomPrompt="1"/>
          </p:nvPr>
        </p:nvSpPr>
        <p:spPr>
          <a:xfrm>
            <a:off x="3218773" y="4154295"/>
            <a:ext cx="5754453" cy="369888"/>
          </a:xfrm>
        </p:spPr>
        <p:txBody>
          <a:bodyPr>
            <a:normAutofit/>
          </a:bodyPr>
          <a:lstStyle>
            <a:lvl1pPr marL="0" indent="0" algn="ctr">
              <a:buNone/>
              <a:defRPr sz="1600">
                <a:solidFill>
                  <a:schemeClr val="accent1"/>
                </a:solidFill>
              </a:defRPr>
            </a:lvl1pPr>
          </a:lstStyle>
          <a:p>
            <a:pPr lvl="0"/>
            <a:r>
              <a:rPr lang="de-DE" dirty="0" err="1"/>
              <a:t>www.wak-sh.de</a:t>
            </a:r>
            <a:endParaRPr lang="de-DE" dirty="0"/>
          </a:p>
        </p:txBody>
      </p:sp>
      <p:sp>
        <p:nvSpPr>
          <p:cNvPr id="11" name="Textplatzhalter 5">
            <a:extLst>
              <a:ext uri="{FF2B5EF4-FFF2-40B4-BE49-F238E27FC236}">
                <a16:creationId xmlns:a16="http://schemas.microsoft.com/office/drawing/2014/main" id="{BB45F0C4-9DB1-F94A-838B-73442C60B71D}"/>
              </a:ext>
            </a:extLst>
          </p:cNvPr>
          <p:cNvSpPr>
            <a:spLocks noGrp="1"/>
          </p:cNvSpPr>
          <p:nvPr>
            <p:ph type="body" sz="quarter" idx="12" hasCustomPrompt="1"/>
          </p:nvPr>
        </p:nvSpPr>
        <p:spPr>
          <a:xfrm>
            <a:off x="4290077" y="3774098"/>
            <a:ext cx="3688047" cy="343376"/>
          </a:xfrm>
        </p:spPr>
        <p:txBody>
          <a:bodyPr>
            <a:noAutofit/>
          </a:bodyPr>
          <a:lstStyle>
            <a:lvl1pPr marL="0" indent="0">
              <a:buNone/>
              <a:defRPr sz="1600"/>
            </a:lvl1pPr>
          </a:lstStyle>
          <a:p>
            <a:pPr lvl="0"/>
            <a:r>
              <a:rPr lang="de-DE" dirty="0"/>
              <a:t>Weitere Informationen finden Sie hier:</a:t>
            </a:r>
          </a:p>
        </p:txBody>
      </p:sp>
      <p:sp>
        <p:nvSpPr>
          <p:cNvPr id="7" name="Textfeld 6">
            <a:extLst>
              <a:ext uri="{FF2B5EF4-FFF2-40B4-BE49-F238E27FC236}">
                <a16:creationId xmlns:a16="http://schemas.microsoft.com/office/drawing/2014/main" id="{FA342329-06DC-4246-B27C-39F538692FAE}"/>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358708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7">
            <a:extLst>
              <a:ext uri="{FF2B5EF4-FFF2-40B4-BE49-F238E27FC236}">
                <a16:creationId xmlns:a16="http://schemas.microsoft.com/office/drawing/2014/main" id="{6111D265-DC74-0044-88E9-C5FF81554DB2}"/>
              </a:ext>
            </a:extLst>
          </p:cNvPr>
          <p:cNvSpPr>
            <a:spLocks noGrp="1"/>
          </p:cNvSpPr>
          <p:nvPr>
            <p:ph type="body" sz="quarter" idx="13"/>
          </p:nvPr>
        </p:nvSpPr>
        <p:spPr>
          <a:xfrm>
            <a:off x="709104" y="1652374"/>
            <a:ext cx="10800000" cy="3960000"/>
          </a:xfrm>
        </p:spPr>
        <p:txBody>
          <a:bodyPr/>
          <a:lstStyle>
            <a:lvl1pPr>
              <a:defRPr sz="1600"/>
            </a:lvl1pPr>
            <a:lvl2pPr>
              <a:defRPr sz="1600"/>
            </a:lvl2pPr>
            <a:lvl3pPr>
              <a:defRPr sz="1600"/>
            </a:lvl3pPr>
            <a:lvl4pPr>
              <a:defRPr sz="1600"/>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912F0E58-F203-F947-9123-011B12C75211}"/>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Inhaltsverzeichnis</a:t>
            </a:r>
          </a:p>
        </p:txBody>
      </p:sp>
      <p:pic>
        <p:nvPicPr>
          <p:cNvPr id="9" name="Grafik 8">
            <a:extLst>
              <a:ext uri="{FF2B5EF4-FFF2-40B4-BE49-F238E27FC236}">
                <a16:creationId xmlns:a16="http://schemas.microsoft.com/office/drawing/2014/main" id="{AE120DBD-ED05-4B45-9EEC-949323B5C2A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17" name="Textplatzhalter 16">
            <a:extLst>
              <a:ext uri="{FF2B5EF4-FFF2-40B4-BE49-F238E27FC236}">
                <a16:creationId xmlns:a16="http://schemas.microsoft.com/office/drawing/2014/main" id="{66D62174-6F57-2741-8ED3-4A5B292CEA0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0CE12A5C-B7BB-9149-9395-DE1EFF7CB304}"/>
              </a:ext>
            </a:extLst>
          </p:cNvPr>
          <p:cNvSpPr>
            <a:spLocks noGrp="1"/>
          </p:cNvSpPr>
          <p:nvPr>
            <p:ph type="ftr" sz="quarter" idx="15"/>
          </p:nvPr>
        </p:nvSpPr>
        <p:spPr>
          <a:xfrm>
            <a:off x="4106518" y="6569765"/>
            <a:ext cx="3978965" cy="288235"/>
          </a:xfrm>
        </p:spPr>
        <p:txBody>
          <a:bodyPr/>
          <a:lstStyle/>
          <a:p>
            <a:endParaRPr lang="de-DE" dirty="0"/>
          </a:p>
        </p:txBody>
      </p:sp>
    </p:spTree>
    <p:extLst>
      <p:ext uri="{BB962C8B-B14F-4D97-AF65-F5344CB8AC3E}">
        <p14:creationId xmlns:p14="http://schemas.microsoft.com/office/powerpoint/2010/main" val="344838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B78D222-E7AB-9042-8A30-EAD24FDDC60F}"/>
              </a:ext>
            </a:extLst>
          </p:cNvPr>
          <p:cNvSpPr>
            <a:spLocks noGrp="1"/>
          </p:cNvSpPr>
          <p:nvPr>
            <p:ph idx="1"/>
          </p:nvPr>
        </p:nvSpPr>
        <p:spPr>
          <a:xfrm>
            <a:off x="709104" y="1621016"/>
            <a:ext cx="10800000" cy="3960000"/>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83B9D7B0-B87B-6646-9174-AA31327DBAB5}"/>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7" name="Titel 1">
            <a:extLst>
              <a:ext uri="{FF2B5EF4-FFF2-40B4-BE49-F238E27FC236}">
                <a16:creationId xmlns:a16="http://schemas.microsoft.com/office/drawing/2014/main" id="{87E13983-FBF1-F84D-A507-49D72157A029}"/>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8" name="Textplatzhalter 16">
            <a:extLst>
              <a:ext uri="{FF2B5EF4-FFF2-40B4-BE49-F238E27FC236}">
                <a16:creationId xmlns:a16="http://schemas.microsoft.com/office/drawing/2014/main" id="{706B852D-5C57-5940-A858-C45F7DE836D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D0E7D6E5-DF2E-CF4D-918C-090F4054B124}"/>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53686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E4ACC5-53F5-2448-94D0-573B06B12FE2}"/>
              </a:ext>
            </a:extLst>
          </p:cNvPr>
          <p:cNvSpPr>
            <a:spLocks noGrp="1"/>
          </p:cNvSpPr>
          <p:nvPr>
            <p:ph type="title"/>
          </p:nvPr>
        </p:nvSpPr>
        <p:spPr>
          <a:xfrm>
            <a:off x="702754" y="1709738"/>
            <a:ext cx="10800000" cy="2852737"/>
          </a:xfrm>
          <a:prstGeom prst="rect">
            <a:avLst/>
          </a:prstGeom>
        </p:spPr>
        <p:txBody>
          <a:bodyPr anchor="b">
            <a:normAutofit/>
          </a:bodyPr>
          <a:lstStyle>
            <a:lvl1pPr>
              <a:defRPr sz="2800"/>
            </a:lvl1pPr>
          </a:lstStyle>
          <a:p>
            <a:r>
              <a:rPr lang="de-DE" dirty="0"/>
              <a:t>Mastertitelformat bearbeiten</a:t>
            </a:r>
          </a:p>
        </p:txBody>
      </p:sp>
      <p:sp>
        <p:nvSpPr>
          <p:cNvPr id="3" name="Textplatzhalter 2">
            <a:extLst>
              <a:ext uri="{FF2B5EF4-FFF2-40B4-BE49-F238E27FC236}">
                <a16:creationId xmlns:a16="http://schemas.microsoft.com/office/drawing/2014/main" id="{DF666613-A40E-214D-89E6-342B125ED14A}"/>
              </a:ext>
            </a:extLst>
          </p:cNvPr>
          <p:cNvSpPr>
            <a:spLocks noGrp="1"/>
          </p:cNvSpPr>
          <p:nvPr>
            <p:ph type="body" idx="1"/>
          </p:nvPr>
        </p:nvSpPr>
        <p:spPr>
          <a:xfrm>
            <a:off x="702754" y="4589464"/>
            <a:ext cx="10800000" cy="77970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5" name="Grafik 4">
            <a:extLst>
              <a:ext uri="{FF2B5EF4-FFF2-40B4-BE49-F238E27FC236}">
                <a16:creationId xmlns:a16="http://schemas.microsoft.com/office/drawing/2014/main" id="{B3A673B5-4273-8C42-9478-B224CB51F36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4" name="Fußzeilenplatzhalter 3">
            <a:extLst>
              <a:ext uri="{FF2B5EF4-FFF2-40B4-BE49-F238E27FC236}">
                <a16:creationId xmlns:a16="http://schemas.microsoft.com/office/drawing/2014/main" id="{23D722E4-A034-584E-9D88-4EA5F98D7100}"/>
              </a:ext>
            </a:extLst>
          </p:cNvPr>
          <p:cNvSpPr>
            <a:spLocks noGrp="1"/>
          </p:cNvSpPr>
          <p:nvPr>
            <p:ph type="ftr" sz="quarter" idx="10"/>
          </p:nvPr>
        </p:nvSpPr>
        <p:spPr>
          <a:xfrm>
            <a:off x="4106518" y="6569765"/>
            <a:ext cx="3978965" cy="288235"/>
          </a:xfrm>
        </p:spPr>
        <p:txBody>
          <a:bodyPr/>
          <a:lstStyle/>
          <a:p>
            <a:endParaRPr lang="de-DE" dirty="0"/>
          </a:p>
        </p:txBody>
      </p:sp>
    </p:spTree>
    <p:extLst>
      <p:ext uri="{BB962C8B-B14F-4D97-AF65-F5344CB8AC3E}">
        <p14:creationId xmlns:p14="http://schemas.microsoft.com/office/powerpoint/2010/main" val="232933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F3AB84-F6EC-1F49-A9A4-FDF71D3183E8}"/>
              </a:ext>
            </a:extLst>
          </p:cNvPr>
          <p:cNvSpPr>
            <a:spLocks noGrp="1"/>
          </p:cNvSpPr>
          <p:nvPr>
            <p:ph sz="half" idx="1"/>
          </p:nvPr>
        </p:nvSpPr>
        <p:spPr>
          <a:xfrm>
            <a:off x="709104" y="1825625"/>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B8F17AE2-738F-534D-808E-D9BD6B8AFF8C}"/>
              </a:ext>
            </a:extLst>
          </p:cNvPr>
          <p:cNvSpPr>
            <a:spLocks noGrp="1"/>
          </p:cNvSpPr>
          <p:nvPr>
            <p:ph sz="half" idx="2"/>
          </p:nvPr>
        </p:nvSpPr>
        <p:spPr>
          <a:xfrm>
            <a:off x="6109104" y="1825624"/>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A7389B44-4C16-E74E-BC82-0F6737A636D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id="{F94F69A0-7B64-0A4A-AAEB-F8D7E2999928}"/>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id="{712069B4-C027-694A-A278-0726D744981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53100616-36B6-DC4B-A61E-93E25F25FA4F}"/>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376810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001296A-FE35-894E-9716-9AF49F2EB418}"/>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8" name="Titel 1">
            <a:extLst>
              <a:ext uri="{FF2B5EF4-FFF2-40B4-BE49-F238E27FC236}">
                <a16:creationId xmlns:a16="http://schemas.microsoft.com/office/drawing/2014/main" id="{B017DE56-0550-534C-8B0C-FDCB35BD1C2F}"/>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9" name="Textplatzhalter 16">
            <a:extLst>
              <a:ext uri="{FF2B5EF4-FFF2-40B4-BE49-F238E27FC236}">
                <a16:creationId xmlns:a16="http://schemas.microsoft.com/office/drawing/2014/main" id="{A73A8226-A865-C242-9625-D3869A84AD25}"/>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60104C10-107F-804B-AF83-B5B08C89F7D2}"/>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352275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FBCBBF55-649B-0F4E-A576-6679309B537E}"/>
              </a:ext>
            </a:extLst>
          </p:cNvPr>
          <p:cNvSpPr>
            <a:spLocks noGrp="1"/>
          </p:cNvSpPr>
          <p:nvPr>
            <p:ph type="body" sz="quarter" idx="13"/>
          </p:nvPr>
        </p:nvSpPr>
        <p:spPr>
          <a:xfrm>
            <a:off x="709104" y="1716155"/>
            <a:ext cx="10800000" cy="3960000"/>
          </a:xfrm>
        </p:spPr>
        <p:txBody>
          <a:bodyPr>
            <a:normAutofit/>
          </a:bodyPr>
          <a:lstStyle>
            <a:lvl1pPr marL="0" indent="0">
              <a:buNone/>
              <a:defRPr sz="1600"/>
            </a:lvl1pPr>
          </a:lstStyle>
          <a:p>
            <a:pPr lvl="0"/>
            <a:r>
              <a:rPr lang="de-DE" dirty="0"/>
              <a:t>Mastertextformat bearbeiten</a:t>
            </a:r>
          </a:p>
        </p:txBody>
      </p:sp>
      <p:pic>
        <p:nvPicPr>
          <p:cNvPr id="6" name="Grafik 5">
            <a:extLst>
              <a:ext uri="{FF2B5EF4-FFF2-40B4-BE49-F238E27FC236}">
                <a16:creationId xmlns:a16="http://schemas.microsoft.com/office/drawing/2014/main" id="{E536CFD1-FCD2-2A49-8B73-CA08890D80B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id="{453ACC47-2A3F-1E45-BD43-ACBF8AF902EE}"/>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id="{4DD1FFA5-D9D2-9842-9899-3CE83DA32F22}"/>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B4F14996-771F-5B43-8470-350E0E827674}"/>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12876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AF406-E5DB-D14A-8992-6BD1E53E4B2B}"/>
              </a:ext>
            </a:extLst>
          </p:cNvPr>
          <p:cNvSpPr>
            <a:spLocks noGrp="1"/>
          </p:cNvSpPr>
          <p:nvPr>
            <p:ph type="title"/>
          </p:nvPr>
        </p:nvSpPr>
        <p:spPr>
          <a:xfrm>
            <a:off x="710692" y="457200"/>
            <a:ext cx="3932237" cy="1600200"/>
          </a:xfrm>
          <a:prstGeom prst="rect">
            <a:avLst/>
          </a:prstGeom>
        </p:spPr>
        <p:txBody>
          <a:bodyPr anchor="b">
            <a:normAutofit/>
          </a:bodyPr>
          <a:lstStyle>
            <a:lvl1pPr>
              <a:defRPr sz="2000"/>
            </a:lvl1pPr>
          </a:lstStyle>
          <a:p>
            <a:r>
              <a:rPr lang="de-DE" dirty="0"/>
              <a:t>Mastertitelformat bearbeiten</a:t>
            </a:r>
          </a:p>
        </p:txBody>
      </p:sp>
      <p:sp>
        <p:nvSpPr>
          <p:cNvPr id="3" name="Inhaltsplatzhalter 2">
            <a:extLst>
              <a:ext uri="{FF2B5EF4-FFF2-40B4-BE49-F238E27FC236}">
                <a16:creationId xmlns:a16="http://schemas.microsoft.com/office/drawing/2014/main" id="{D401A57B-8747-2C42-89B8-BFEE88B369A1}"/>
              </a:ext>
            </a:extLst>
          </p:cNvPr>
          <p:cNvSpPr>
            <a:spLocks noGrp="1"/>
          </p:cNvSpPr>
          <p:nvPr>
            <p:ph idx="1"/>
          </p:nvPr>
        </p:nvSpPr>
        <p:spPr>
          <a:xfrm>
            <a:off x="5054092" y="987425"/>
            <a:ext cx="6480000" cy="4393467"/>
          </a:xfrm>
        </p:spPr>
        <p:txBody>
          <a:bodyPr>
            <a:normAutofit/>
          </a:bodyPr>
          <a:lstStyle>
            <a:lvl1pPr marL="0" indent="0">
              <a:buNone/>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60BD7925-FAC5-A44B-8FE7-1DBD406E5AD4}"/>
              </a:ext>
            </a:extLst>
          </p:cNvPr>
          <p:cNvSpPr>
            <a:spLocks noGrp="1"/>
          </p:cNvSpPr>
          <p:nvPr>
            <p:ph type="body" sz="half" idx="2"/>
          </p:nvPr>
        </p:nvSpPr>
        <p:spPr>
          <a:xfrm>
            <a:off x="710692" y="2057400"/>
            <a:ext cx="3932237" cy="3323492"/>
          </a:xfrm>
        </p:spPr>
        <p:txBody>
          <a:bodyPr>
            <a:normAutofit/>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a16="http://schemas.microsoft.com/office/drawing/2014/main" id="{1527C8A5-4E17-754C-A247-7A9A54715890}"/>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id="{08189754-81B8-834A-B556-3877A72E966A}"/>
              </a:ext>
            </a:extLst>
          </p:cNvPr>
          <p:cNvSpPr>
            <a:spLocks noGrp="1"/>
          </p:cNvSpPr>
          <p:nvPr>
            <p:ph type="ftr" sz="quarter" idx="10"/>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263744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63226-0C34-F841-8CBE-5CE96CFBC427}"/>
              </a:ext>
            </a:extLst>
          </p:cNvPr>
          <p:cNvSpPr>
            <a:spLocks noGrp="1"/>
          </p:cNvSpPr>
          <p:nvPr>
            <p:ph type="title"/>
          </p:nvPr>
        </p:nvSpPr>
        <p:spPr>
          <a:xfrm>
            <a:off x="710692" y="457200"/>
            <a:ext cx="3932237" cy="1600200"/>
          </a:xfrm>
          <a:prstGeom prst="rect">
            <a:avLst/>
          </a:prstGeom>
        </p:spPr>
        <p:txBody>
          <a:bodyPr anchor="b">
            <a:normAutofit/>
          </a:bodyPr>
          <a:lstStyle>
            <a:lvl1pPr>
              <a:defRPr sz="2800"/>
            </a:lvl1pPr>
          </a:lstStyle>
          <a:p>
            <a:r>
              <a:rPr lang="de-DE" dirty="0"/>
              <a:t>Mastertitelformat bearbeiten</a:t>
            </a:r>
          </a:p>
        </p:txBody>
      </p:sp>
      <p:sp>
        <p:nvSpPr>
          <p:cNvPr id="3" name="Bildplatzhalter 2">
            <a:extLst>
              <a:ext uri="{FF2B5EF4-FFF2-40B4-BE49-F238E27FC236}">
                <a16:creationId xmlns:a16="http://schemas.microsoft.com/office/drawing/2014/main" id="{1BD8F217-4731-1F46-BD38-6FA367FB9D96}"/>
              </a:ext>
            </a:extLst>
          </p:cNvPr>
          <p:cNvSpPr>
            <a:spLocks noGrp="1"/>
          </p:cNvSpPr>
          <p:nvPr>
            <p:ph type="pic" idx="1"/>
          </p:nvPr>
        </p:nvSpPr>
        <p:spPr>
          <a:xfrm>
            <a:off x="5054092" y="987426"/>
            <a:ext cx="6480000" cy="4381744"/>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5D6432A7-CCC5-2944-9936-BBE738EF7F7A}"/>
              </a:ext>
            </a:extLst>
          </p:cNvPr>
          <p:cNvSpPr>
            <a:spLocks noGrp="1"/>
          </p:cNvSpPr>
          <p:nvPr>
            <p:ph type="body" sz="half" idx="2"/>
          </p:nvPr>
        </p:nvSpPr>
        <p:spPr>
          <a:xfrm>
            <a:off x="710692" y="2057400"/>
            <a:ext cx="3932237" cy="331176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a16="http://schemas.microsoft.com/office/drawing/2014/main" id="{455A0024-9238-E449-A965-5F825A7A4B89}"/>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id="{9081E1B8-E3D5-7B48-883A-55C9A2A22873}"/>
              </a:ext>
            </a:extLst>
          </p:cNvPr>
          <p:cNvSpPr>
            <a:spLocks noGrp="1"/>
          </p:cNvSpPr>
          <p:nvPr>
            <p:ph type="ftr" sz="quarter" idx="10"/>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9216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00FC7DA-3E7E-5E47-961D-5A74D51E13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oliennummernplatzhalter 5">
            <a:extLst>
              <a:ext uri="{FF2B5EF4-FFF2-40B4-BE49-F238E27FC236}">
                <a16:creationId xmlns:a16="http://schemas.microsoft.com/office/drawing/2014/main" id="{133F0921-DB0F-7848-9DBD-95C9F2C4F5B9}"/>
              </a:ext>
            </a:extLst>
          </p:cNvPr>
          <p:cNvSpPr txBox="1">
            <a:spLocks/>
          </p:cNvSpPr>
          <p:nvPr userDrawn="1"/>
        </p:nvSpPr>
        <p:spPr>
          <a:xfrm>
            <a:off x="-251745" y="6518319"/>
            <a:ext cx="74140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9CF283-0270-2445-BCFF-C4D024AD4DDE}" type="slidenum">
              <a:rPr lang="de-DE" smtClean="0"/>
              <a:pPr/>
              <a:t>‹Nr.›</a:t>
            </a:fld>
            <a:endParaRPr lang="de-DE" dirty="0"/>
          </a:p>
        </p:txBody>
      </p:sp>
      <p:sp>
        <p:nvSpPr>
          <p:cNvPr id="4" name="Titelplatzhalter 3">
            <a:extLst>
              <a:ext uri="{FF2B5EF4-FFF2-40B4-BE49-F238E27FC236}">
                <a16:creationId xmlns:a16="http://schemas.microsoft.com/office/drawing/2014/main" id="{0B5811D5-A53A-5D43-9231-5EF770999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2" name="Fußzeilenplatzhalter 1">
            <a:extLst>
              <a:ext uri="{FF2B5EF4-FFF2-40B4-BE49-F238E27FC236}">
                <a16:creationId xmlns:a16="http://schemas.microsoft.com/office/drawing/2014/main" id="{FE0B2EC2-1FC5-8D41-9EBD-FD9DB045C600}"/>
              </a:ext>
            </a:extLst>
          </p:cNvPr>
          <p:cNvSpPr>
            <a:spLocks noGrp="1"/>
          </p:cNvSpPr>
          <p:nvPr>
            <p:ph type="ftr" sz="quarter" idx="3"/>
          </p:nvPr>
        </p:nvSpPr>
        <p:spPr>
          <a:xfrm>
            <a:off x="4174434" y="6492875"/>
            <a:ext cx="3978965" cy="288235"/>
          </a:xfrm>
          <a:prstGeom prst="rect">
            <a:avLst/>
          </a:prstGeom>
        </p:spPr>
        <p:txBody>
          <a:bodyPr vert="horz" lIns="91440" tIns="45720" rIns="91440" bIns="45720" rtlCol="0" anchor="ctr"/>
          <a:lstStyle>
            <a:lvl1pPr algn="ctr">
              <a:defRPr sz="1200">
                <a:solidFill>
                  <a:schemeClr val="bg1"/>
                </a:solidFill>
              </a:defRPr>
            </a:lvl1pPr>
          </a:lstStyle>
          <a:p>
            <a:endParaRPr lang="de-DE"/>
          </a:p>
        </p:txBody>
      </p:sp>
    </p:spTree>
    <p:extLst>
      <p:ext uri="{BB962C8B-B14F-4D97-AF65-F5344CB8AC3E}">
        <p14:creationId xmlns:p14="http://schemas.microsoft.com/office/powerpoint/2010/main" val="107882712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4" r:id="rId6"/>
    <p:sldLayoutId id="2147483658" r:id="rId7"/>
    <p:sldLayoutId id="2147483656" r:id="rId8"/>
    <p:sldLayoutId id="2147483657" r:id="rId9"/>
    <p:sldLayoutId id="2147483661" r:id="rId10"/>
    <p:sldLayoutId id="2147483662" r:id="rId11"/>
  </p:sldLayoutIdLst>
  <p:hf sldNum="0" hd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1D3DE-A795-4545-B77F-61086642B529}"/>
              </a:ext>
            </a:extLst>
          </p:cNvPr>
          <p:cNvSpPr>
            <a:spLocks noGrp="1"/>
          </p:cNvSpPr>
          <p:nvPr>
            <p:ph type="ctrTitle"/>
          </p:nvPr>
        </p:nvSpPr>
        <p:spPr>
          <a:xfrm>
            <a:off x="1524000" y="1711104"/>
            <a:ext cx="9144000" cy="1176951"/>
          </a:xfrm>
        </p:spPr>
        <p:txBody>
          <a:bodyPr/>
          <a:lstStyle/>
          <a:p>
            <a:r>
              <a:rPr lang="de-DE" altLang="de-DE" dirty="0"/>
              <a:t>Herzlich willkommen zur</a:t>
            </a:r>
            <a:br>
              <a:rPr lang="de-DE" altLang="de-DE" dirty="0"/>
            </a:br>
            <a:r>
              <a:rPr lang="de-DE" dirty="0"/>
              <a:t>Informationsveranstaltung</a:t>
            </a:r>
          </a:p>
        </p:txBody>
      </p:sp>
      <p:sp>
        <p:nvSpPr>
          <p:cNvPr id="3" name="Untertitel 2">
            <a:extLst>
              <a:ext uri="{FF2B5EF4-FFF2-40B4-BE49-F238E27FC236}">
                <a16:creationId xmlns:a16="http://schemas.microsoft.com/office/drawing/2014/main" id="{BB622F79-2452-4F40-8050-A72D18045EE5}"/>
              </a:ext>
            </a:extLst>
          </p:cNvPr>
          <p:cNvSpPr>
            <a:spLocks noGrp="1"/>
          </p:cNvSpPr>
          <p:nvPr>
            <p:ph type="subTitle" idx="1"/>
          </p:nvPr>
        </p:nvSpPr>
        <p:spPr>
          <a:xfrm>
            <a:off x="1524000" y="3132500"/>
            <a:ext cx="9144000" cy="2293516"/>
          </a:xfrm>
        </p:spPr>
        <p:txBody>
          <a:bodyPr anchor="ctr">
            <a:normAutofit/>
          </a:bodyPr>
          <a:lstStyle/>
          <a:p>
            <a:r>
              <a:rPr lang="de-DE" altLang="de-DE" sz="4000" dirty="0">
                <a:solidFill>
                  <a:schemeClr val="accent1"/>
                </a:solidFill>
              </a:rPr>
              <a:t>Geprüfte/-r Handelsfachwirt/-in (IHK)</a:t>
            </a:r>
          </a:p>
        </p:txBody>
      </p:sp>
      <p:sp>
        <p:nvSpPr>
          <p:cNvPr id="4" name="Textfeld 3"/>
          <p:cNvSpPr txBox="1"/>
          <p:nvPr/>
        </p:nvSpPr>
        <p:spPr>
          <a:xfrm>
            <a:off x="8253274" y="5236280"/>
            <a:ext cx="2414726" cy="781061"/>
          </a:xfrm>
          <a:prstGeom prst="rect">
            <a:avLst/>
          </a:prstGeom>
          <a:noFill/>
        </p:spPr>
        <p:txBody>
          <a:bodyPr wrap="square" rtlCol="0">
            <a:noAutofit/>
          </a:bodyPr>
          <a:lstStyle/>
          <a:p>
            <a:pPr algn="l"/>
            <a:endParaRPr lang="de-DE" sz="1600" dirty="0">
              <a:solidFill>
                <a:schemeClr val="accent1"/>
              </a:solidFill>
            </a:endParaRPr>
          </a:p>
        </p:txBody>
      </p:sp>
    </p:spTree>
    <p:extLst>
      <p:ext uri="{BB962C8B-B14F-4D97-AF65-F5344CB8AC3E}">
        <p14:creationId xmlns:p14="http://schemas.microsoft.com/office/powerpoint/2010/main" val="46144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a:xfrm>
            <a:off x="709104" y="1761461"/>
            <a:ext cx="10800000" cy="4042991"/>
          </a:xfrm>
        </p:spPr>
        <p:txBody>
          <a:bodyPr/>
          <a:lstStyle/>
          <a:p>
            <a:pPr marL="285750" indent="-285750">
              <a:buFont typeface="Wingdings" panose="05000000000000000000" pitchFamily="2" charset="2"/>
              <a:buChar char="Ø"/>
            </a:pPr>
            <a:r>
              <a:rPr lang="de-DE" sz="2000" dirty="0">
                <a:solidFill>
                  <a:schemeClr val="accent1"/>
                </a:solidFill>
              </a:rPr>
              <a:t>Einkommensunabhängig</a:t>
            </a:r>
          </a:p>
          <a:p>
            <a:pPr marL="285750" indent="-285750">
              <a:buFont typeface="Wingdings" panose="05000000000000000000" pitchFamily="2" charset="2"/>
              <a:buChar char="Ø"/>
            </a:pPr>
            <a:r>
              <a:rPr lang="de-DE" sz="2000" dirty="0">
                <a:solidFill>
                  <a:schemeClr val="accent1"/>
                </a:solidFill>
              </a:rPr>
              <a:t>Voraussetzung: Prüfungszulassung bei der IHK</a:t>
            </a:r>
          </a:p>
          <a:p>
            <a:pPr marL="285750" indent="-285750">
              <a:buFont typeface="Wingdings" panose="05000000000000000000" pitchFamily="2" charset="2"/>
              <a:buChar char="Ø"/>
            </a:pPr>
            <a:r>
              <a:rPr lang="de-DE" sz="2000" dirty="0">
                <a:solidFill>
                  <a:schemeClr val="accent1"/>
                </a:solidFill>
              </a:rPr>
              <a:t>50% Zuschuss</a:t>
            </a:r>
          </a:p>
          <a:p>
            <a:pPr marL="285750" indent="-285750">
              <a:buFont typeface="Wingdings" panose="05000000000000000000" pitchFamily="2" charset="2"/>
              <a:buChar char="Ø"/>
            </a:pPr>
            <a:r>
              <a:rPr lang="de-DE" sz="2000" dirty="0">
                <a:solidFill>
                  <a:schemeClr val="accent1"/>
                </a:solidFill>
              </a:rPr>
              <a:t>Rest als zinsgünstiges Darlehen der KfW</a:t>
            </a:r>
          </a:p>
          <a:p>
            <a:pPr marL="285750" indent="-285750">
              <a:buFont typeface="Wingdings" panose="05000000000000000000" pitchFamily="2" charset="2"/>
              <a:buChar char="Ø"/>
            </a:pPr>
            <a:r>
              <a:rPr lang="de-DE" sz="2000" dirty="0">
                <a:solidFill>
                  <a:schemeClr val="accent1"/>
                </a:solidFill>
              </a:rPr>
              <a:t>Bei Bestehen werden 50% des Darlehens </a:t>
            </a:r>
            <a:br>
              <a:rPr lang="de-DE" sz="2000" dirty="0">
                <a:solidFill>
                  <a:schemeClr val="accent1"/>
                </a:solidFill>
              </a:rPr>
            </a:br>
            <a:r>
              <a:rPr lang="de-DE" sz="2000" dirty="0">
                <a:solidFill>
                  <a:schemeClr val="accent1"/>
                </a:solidFill>
              </a:rPr>
              <a:t>erlassen</a:t>
            </a:r>
          </a:p>
          <a:p>
            <a:pPr marL="285750" indent="-285750">
              <a:buFont typeface="Wingdings" panose="05000000000000000000" pitchFamily="2" charset="2"/>
              <a:buChar char="Ø"/>
            </a:pPr>
            <a:endParaRPr lang="de-DE" sz="2000" dirty="0"/>
          </a:p>
          <a:p>
            <a:pPr marL="285750" indent="-285750">
              <a:buFont typeface="Wingdings" panose="05000000000000000000" pitchFamily="2" charset="2"/>
              <a:buChar char="Ø"/>
            </a:pPr>
            <a:r>
              <a:rPr lang="de-DE" sz="2000" b="1" dirty="0">
                <a:solidFill>
                  <a:schemeClr val="accent1"/>
                </a:solidFill>
              </a:rPr>
              <a:t>Bis zu 75% Förderung nutzen</a:t>
            </a:r>
          </a:p>
          <a:p>
            <a:pPr marL="285750" indent="-285750">
              <a:buFont typeface="Wingdings" panose="05000000000000000000" pitchFamily="2" charset="2"/>
              <a:buChar char="Ø"/>
            </a:pPr>
            <a:endParaRPr lang="de-DE" dirty="0"/>
          </a:p>
        </p:txBody>
      </p:sp>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lstStyle/>
          <a:p>
            <a:r>
              <a:rPr lang="de-DE" b="1" dirty="0"/>
              <a:t>Förderung der Investitionsbank Schleswig-Holstein</a:t>
            </a:r>
          </a:p>
        </p:txBody>
      </p:sp>
      <p:sp>
        <p:nvSpPr>
          <p:cNvPr id="4" name="Textplatzhalter 3">
            <a:extLst>
              <a:ext uri="{FF2B5EF4-FFF2-40B4-BE49-F238E27FC236}">
                <a16:creationId xmlns:a16="http://schemas.microsoft.com/office/drawing/2014/main" id="{AA011B48-B7B9-A642-A89D-A22CE8CA1F60}"/>
              </a:ext>
            </a:extLst>
          </p:cNvPr>
          <p:cNvSpPr>
            <a:spLocks noGrp="1"/>
          </p:cNvSpPr>
          <p:nvPr>
            <p:ph type="body" sz="quarter" idx="14"/>
          </p:nvPr>
        </p:nvSpPr>
        <p:spPr/>
        <p:txBody>
          <a:bodyPr/>
          <a:lstStyle/>
          <a:p>
            <a:r>
              <a:rPr lang="de-DE" dirty="0"/>
              <a:t>Aufstiegs-BAföG</a:t>
            </a:r>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r>
              <a:rPr lang="de-DE" dirty="0"/>
              <a:t>IBSH</a:t>
            </a:r>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pic>
        <p:nvPicPr>
          <p:cNvPr id="7" name="Grafik 6"/>
          <p:cNvPicPr>
            <a:picLocks noChangeAspect="1"/>
          </p:cNvPicPr>
          <p:nvPr/>
        </p:nvPicPr>
        <p:blipFill rotWithShape="1">
          <a:blip r:embed="rId2">
            <a:extLst>
              <a:ext uri="{28A0092B-C50C-407E-A947-70E740481C1C}">
                <a14:useLocalDpi xmlns:a14="http://schemas.microsoft.com/office/drawing/2010/main" val="0"/>
              </a:ext>
            </a:extLst>
          </a:blip>
          <a:srcRect l="42024" r="686"/>
          <a:stretch/>
        </p:blipFill>
        <p:spPr>
          <a:xfrm>
            <a:off x="5986856" y="2690191"/>
            <a:ext cx="5762445" cy="2690191"/>
          </a:xfrm>
          <a:prstGeom prst="rect">
            <a:avLst/>
          </a:prstGeom>
        </p:spPr>
      </p:pic>
    </p:spTree>
    <p:extLst>
      <p:ext uri="{BB962C8B-B14F-4D97-AF65-F5344CB8AC3E}">
        <p14:creationId xmlns:p14="http://schemas.microsoft.com/office/powerpoint/2010/main" val="2925722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689C27-21DE-357F-72E4-1F6677683419}"/>
              </a:ext>
            </a:extLst>
          </p:cNvPr>
          <p:cNvSpPr>
            <a:spLocks noGrp="1"/>
          </p:cNvSpPr>
          <p:nvPr>
            <p:ph type="title"/>
          </p:nvPr>
        </p:nvSpPr>
        <p:spPr/>
        <p:txBody>
          <a:bodyPr/>
          <a:lstStyle/>
          <a:p>
            <a:r>
              <a:rPr lang="de-DE" b="1" dirty="0"/>
              <a:t>Förderung der Investitionsbank Schleswig-Holstein</a:t>
            </a:r>
            <a:endParaRPr lang="de-DE" dirty="0"/>
          </a:p>
        </p:txBody>
      </p:sp>
      <p:sp>
        <p:nvSpPr>
          <p:cNvPr id="4" name="Textplatzhalter 3">
            <a:extLst>
              <a:ext uri="{FF2B5EF4-FFF2-40B4-BE49-F238E27FC236}">
                <a16:creationId xmlns:a16="http://schemas.microsoft.com/office/drawing/2014/main" id="{7DB68EE9-C563-023D-BCF1-40F31544FF72}"/>
              </a:ext>
            </a:extLst>
          </p:cNvPr>
          <p:cNvSpPr>
            <a:spLocks noGrp="1"/>
          </p:cNvSpPr>
          <p:nvPr>
            <p:ph type="body" sz="quarter" idx="14"/>
          </p:nvPr>
        </p:nvSpPr>
        <p:spPr/>
        <p:txBody>
          <a:bodyPr/>
          <a:lstStyle/>
          <a:p>
            <a:r>
              <a:rPr lang="de-DE" dirty="0"/>
              <a:t>Bis zu 75 % Förderung nutzen mit dem Aufstiegs-Bafög</a:t>
            </a:r>
          </a:p>
        </p:txBody>
      </p:sp>
      <p:sp>
        <p:nvSpPr>
          <p:cNvPr id="5" name="Fußzeilenplatzhalter 4">
            <a:extLst>
              <a:ext uri="{FF2B5EF4-FFF2-40B4-BE49-F238E27FC236}">
                <a16:creationId xmlns:a16="http://schemas.microsoft.com/office/drawing/2014/main" id="{C6420E73-0D7D-47EF-7291-9D5BB0CA16C2}"/>
              </a:ext>
            </a:extLst>
          </p:cNvPr>
          <p:cNvSpPr>
            <a:spLocks noGrp="1"/>
          </p:cNvSpPr>
          <p:nvPr>
            <p:ph type="ftr" sz="quarter" idx="15"/>
          </p:nvPr>
        </p:nvSpPr>
        <p:spPr/>
        <p:txBody>
          <a:bodyPr/>
          <a:lstStyle/>
          <a:p>
            <a:r>
              <a:rPr lang="de-DE" dirty="0"/>
              <a:t>IBSH</a:t>
            </a:r>
          </a:p>
        </p:txBody>
      </p:sp>
      <p:graphicFrame>
        <p:nvGraphicFramePr>
          <p:cNvPr id="12" name="Inhaltsplatzhalter 11">
            <a:extLst>
              <a:ext uri="{FF2B5EF4-FFF2-40B4-BE49-F238E27FC236}">
                <a16:creationId xmlns:a16="http://schemas.microsoft.com/office/drawing/2014/main" id="{7CDD2D66-C440-2C8A-C339-8E18B3D42B13}"/>
              </a:ext>
            </a:extLst>
          </p:cNvPr>
          <p:cNvGraphicFramePr>
            <a:graphicFrameLocks noGrp="1"/>
          </p:cNvGraphicFramePr>
          <p:nvPr>
            <p:ph idx="1"/>
            <p:extLst>
              <p:ext uri="{D42A27DB-BD31-4B8C-83A1-F6EECF244321}">
                <p14:modId xmlns:p14="http://schemas.microsoft.com/office/powerpoint/2010/main" val="1951108103"/>
              </p:ext>
            </p:extLst>
          </p:nvPr>
        </p:nvGraphicFramePr>
        <p:xfrm>
          <a:off x="709104" y="1497124"/>
          <a:ext cx="10625172" cy="4484588"/>
        </p:xfrm>
        <a:graphic>
          <a:graphicData uri="http://schemas.openxmlformats.org/drawingml/2006/table">
            <a:tbl>
              <a:tblPr/>
              <a:tblGrid>
                <a:gridCol w="5512904">
                  <a:extLst>
                    <a:ext uri="{9D8B030D-6E8A-4147-A177-3AD203B41FA5}">
                      <a16:colId xmlns:a16="http://schemas.microsoft.com/office/drawing/2014/main" val="1101648882"/>
                    </a:ext>
                  </a:extLst>
                </a:gridCol>
                <a:gridCol w="5112268">
                  <a:extLst>
                    <a:ext uri="{9D8B030D-6E8A-4147-A177-3AD203B41FA5}">
                      <a16:colId xmlns:a16="http://schemas.microsoft.com/office/drawing/2014/main" val="2728557957"/>
                    </a:ext>
                  </a:extLst>
                </a:gridCol>
              </a:tblGrid>
              <a:tr h="459215">
                <a:tc>
                  <a:txBody>
                    <a:bodyPr/>
                    <a:lstStyle/>
                    <a:p>
                      <a:r>
                        <a:rPr lang="de-DE"/>
                        <a:t>Gesamtkosten:</a:t>
                      </a:r>
                    </a:p>
                  </a:txBody>
                  <a:tcPr anchor="ctr">
                    <a:lnL>
                      <a:noFill/>
                    </a:lnL>
                    <a:lnR>
                      <a:noFill/>
                    </a:lnR>
                    <a:lnT>
                      <a:noFill/>
                    </a:lnT>
                    <a:lnB>
                      <a:noFill/>
                    </a:lnB>
                  </a:tcPr>
                </a:tc>
                <a:tc>
                  <a:txBody>
                    <a:bodyPr/>
                    <a:lstStyle/>
                    <a:p>
                      <a:r>
                        <a:rPr lang="de-DE" dirty="0"/>
                        <a:t>  4.490,00 €</a:t>
                      </a:r>
                    </a:p>
                  </a:txBody>
                  <a:tcPr anchor="ctr">
                    <a:lnL>
                      <a:noFill/>
                    </a:lnL>
                    <a:lnR>
                      <a:noFill/>
                    </a:lnR>
                    <a:lnT>
                      <a:noFill/>
                    </a:lnT>
                    <a:lnB>
                      <a:noFill/>
                    </a:lnB>
                  </a:tcPr>
                </a:tc>
                <a:extLst>
                  <a:ext uri="{0D108BD9-81ED-4DB2-BD59-A6C34878D82A}">
                    <a16:rowId xmlns:a16="http://schemas.microsoft.com/office/drawing/2014/main" val="3674717161"/>
                  </a:ext>
                </a:extLst>
              </a:tr>
              <a:tr h="397565">
                <a:tc>
                  <a:txBody>
                    <a:bodyPr/>
                    <a:lstStyle/>
                    <a:p>
                      <a:r>
                        <a:rPr lang="de-DE"/>
                        <a:t>50% Zuschuss:</a:t>
                      </a:r>
                    </a:p>
                  </a:txBody>
                  <a:tcPr anchor="ctr">
                    <a:lnL>
                      <a:noFill/>
                    </a:lnL>
                    <a:lnR>
                      <a:noFill/>
                    </a:lnR>
                    <a:lnT>
                      <a:noFill/>
                    </a:lnT>
                    <a:lnB>
                      <a:noFill/>
                    </a:lnB>
                  </a:tcPr>
                </a:tc>
                <a:tc>
                  <a:txBody>
                    <a:bodyPr/>
                    <a:lstStyle/>
                    <a:p>
                      <a:r>
                        <a:rPr lang="de-DE" dirty="0"/>
                        <a:t>- 2.245,00 €</a:t>
                      </a:r>
                    </a:p>
                  </a:txBody>
                  <a:tcPr anchor="ctr">
                    <a:lnL>
                      <a:noFill/>
                    </a:lnL>
                    <a:lnR>
                      <a:noFill/>
                    </a:lnR>
                    <a:lnT>
                      <a:noFill/>
                    </a:lnT>
                    <a:lnB>
                      <a:noFill/>
                    </a:lnB>
                  </a:tcPr>
                </a:tc>
                <a:extLst>
                  <a:ext uri="{0D108BD9-81ED-4DB2-BD59-A6C34878D82A}">
                    <a16:rowId xmlns:a16="http://schemas.microsoft.com/office/drawing/2014/main" val="3537397700"/>
                  </a:ext>
                </a:extLst>
              </a:tr>
              <a:tr h="564426">
                <a:tc>
                  <a:txBody>
                    <a:bodyPr/>
                    <a:lstStyle/>
                    <a:p>
                      <a:r>
                        <a:rPr lang="de-DE" dirty="0"/>
                        <a:t>Darlehen:</a:t>
                      </a:r>
                    </a:p>
                  </a:txBody>
                  <a:tcPr anchor="ctr">
                    <a:lnL>
                      <a:noFill/>
                    </a:lnL>
                    <a:lnR>
                      <a:noFill/>
                    </a:lnR>
                    <a:lnT>
                      <a:noFill/>
                    </a:lnT>
                    <a:lnB>
                      <a:noFill/>
                    </a:lnB>
                  </a:tcPr>
                </a:tc>
                <a:tc>
                  <a:txBody>
                    <a:bodyPr/>
                    <a:lstStyle/>
                    <a:p>
                      <a:r>
                        <a:rPr lang="de-DE" dirty="0"/>
                        <a:t>  2.245,00 €</a:t>
                      </a:r>
                    </a:p>
                  </a:txBody>
                  <a:tcPr anchor="ctr">
                    <a:lnL>
                      <a:noFill/>
                    </a:lnL>
                    <a:lnR>
                      <a:noFill/>
                    </a:lnR>
                    <a:lnT>
                      <a:noFill/>
                    </a:lnT>
                    <a:lnB>
                      <a:noFill/>
                    </a:lnB>
                  </a:tcPr>
                </a:tc>
                <a:extLst>
                  <a:ext uri="{0D108BD9-81ED-4DB2-BD59-A6C34878D82A}">
                    <a16:rowId xmlns:a16="http://schemas.microsoft.com/office/drawing/2014/main" val="819655728"/>
                  </a:ext>
                </a:extLst>
              </a:tr>
              <a:tr h="411622">
                <a:tc>
                  <a:txBody>
                    <a:bodyPr/>
                    <a:lstStyle/>
                    <a:p>
                      <a:r>
                        <a:rPr lang="de-DE"/>
                        <a:t>Darlehen Erlass*:</a:t>
                      </a:r>
                    </a:p>
                  </a:txBody>
                  <a:tcPr anchor="ctr">
                    <a:lnL>
                      <a:noFill/>
                    </a:lnL>
                    <a:lnR>
                      <a:noFill/>
                    </a:lnR>
                    <a:lnT>
                      <a:noFill/>
                    </a:lnT>
                    <a:lnB>
                      <a:noFill/>
                    </a:lnB>
                  </a:tcPr>
                </a:tc>
                <a:tc>
                  <a:txBody>
                    <a:bodyPr/>
                    <a:lstStyle/>
                    <a:p>
                      <a:r>
                        <a:rPr lang="de-DE" dirty="0"/>
                        <a:t>- 1.122,50 €</a:t>
                      </a:r>
                    </a:p>
                  </a:txBody>
                  <a:tcPr anchor="ctr">
                    <a:lnL>
                      <a:noFill/>
                    </a:lnL>
                    <a:lnR>
                      <a:noFill/>
                    </a:lnR>
                    <a:lnT>
                      <a:noFill/>
                    </a:lnT>
                    <a:lnB>
                      <a:noFill/>
                    </a:lnB>
                  </a:tcPr>
                </a:tc>
                <a:extLst>
                  <a:ext uri="{0D108BD9-81ED-4DB2-BD59-A6C34878D82A}">
                    <a16:rowId xmlns:a16="http://schemas.microsoft.com/office/drawing/2014/main" val="4192230513"/>
                  </a:ext>
                </a:extLst>
              </a:tr>
              <a:tr h="0">
                <a:tc>
                  <a:txBody>
                    <a:bodyPr/>
                    <a:lstStyle/>
                    <a:p>
                      <a:r>
                        <a:rPr lang="de-DE" dirty="0"/>
                        <a:t>Ihre Investition (25 %):                                                </a:t>
                      </a:r>
                    </a:p>
                    <a:p>
                      <a:endParaRPr lang="de-DE" dirty="0"/>
                    </a:p>
                  </a:txBody>
                  <a:tcPr anchor="ctr">
                    <a:lnL>
                      <a:noFill/>
                    </a:lnL>
                    <a:lnR>
                      <a:noFill/>
                    </a:lnR>
                    <a:lnT>
                      <a:noFill/>
                    </a:lnT>
                    <a:lnB>
                      <a:noFill/>
                    </a:lnB>
                  </a:tcPr>
                </a:tc>
                <a:tc>
                  <a:txBody>
                    <a:bodyPr/>
                    <a:lstStyle/>
                    <a:p>
                      <a:r>
                        <a:rPr lang="de-DE" dirty="0"/>
                        <a:t>  1.122,50 €</a:t>
                      </a:r>
                    </a:p>
                    <a:p>
                      <a:endParaRPr lang="de-DE" dirty="0"/>
                    </a:p>
                    <a:p>
                      <a:endParaRPr lang="de-DE" dirty="0"/>
                    </a:p>
                  </a:txBody>
                  <a:tcPr anchor="ctr">
                    <a:lnL>
                      <a:noFill/>
                    </a:lnL>
                    <a:lnR>
                      <a:noFill/>
                    </a:lnR>
                    <a:lnT>
                      <a:noFill/>
                    </a:lnT>
                    <a:lnB>
                      <a:noFill/>
                    </a:lnB>
                  </a:tcPr>
                </a:tc>
                <a:extLst>
                  <a:ext uri="{0D108BD9-81ED-4DB2-BD59-A6C34878D82A}">
                    <a16:rowId xmlns:a16="http://schemas.microsoft.com/office/drawing/2014/main" val="1599343470"/>
                  </a:ext>
                </a:extLst>
              </a:tr>
              <a:tr h="881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*Wer erfolgreich die Fortbildungsprüfung besteht, erhält gegen Vorlage des Prüfungszeugnisses 50 % des zu diesem Zeitpunkt noch nicht fälligen Darlehens für die Lehrgangs- und Prüfungsgebühren erlassen.</a:t>
                      </a:r>
                    </a:p>
                    <a:p>
                      <a:endParaRPr lang="de-DE" dirty="0"/>
                    </a:p>
                  </a:txBody>
                  <a:tcPr anchor="ctr">
                    <a:lnL>
                      <a:noFill/>
                    </a:lnL>
                    <a:lnR>
                      <a:noFill/>
                    </a:lnR>
                    <a:lnT>
                      <a:noFill/>
                    </a:lnT>
                    <a:lnB>
                      <a:noFill/>
                    </a:lnB>
                  </a:tcPr>
                </a:tc>
                <a:tc>
                  <a:txBody>
                    <a:bodyPr/>
                    <a:lstStyle/>
                    <a:p>
                      <a:endParaRPr lang="de-DE" dirty="0"/>
                    </a:p>
                  </a:txBody>
                  <a:tcPr anchor="ctr">
                    <a:lnL>
                      <a:noFill/>
                    </a:lnL>
                    <a:lnR>
                      <a:noFill/>
                    </a:lnR>
                    <a:lnT>
                      <a:noFill/>
                    </a:lnT>
                    <a:lnB>
                      <a:noFill/>
                    </a:lnB>
                  </a:tcPr>
                </a:tc>
                <a:extLst>
                  <a:ext uri="{0D108BD9-81ED-4DB2-BD59-A6C34878D82A}">
                    <a16:rowId xmlns:a16="http://schemas.microsoft.com/office/drawing/2014/main" val="2739277921"/>
                  </a:ext>
                </a:extLst>
              </a:tr>
            </a:tbl>
          </a:graphicData>
        </a:graphic>
      </p:graphicFrame>
    </p:spTree>
    <p:extLst>
      <p:ext uri="{BB962C8B-B14F-4D97-AF65-F5344CB8AC3E}">
        <p14:creationId xmlns:p14="http://schemas.microsoft.com/office/powerpoint/2010/main" val="344798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marL="342900" indent="-342900">
              <a:buFont typeface="Wingdings" panose="05000000000000000000" pitchFamily="2" charset="2"/>
              <a:buChar char="v"/>
            </a:pPr>
            <a:r>
              <a:rPr lang="de-DE" dirty="0">
                <a:solidFill>
                  <a:schemeClr val="accent1"/>
                </a:solidFill>
              </a:rPr>
              <a:t>Unternehmensführung und Steuerung</a:t>
            </a:r>
          </a:p>
          <a:p>
            <a:pPr marL="342900" indent="-342900">
              <a:buFont typeface="Wingdings" panose="05000000000000000000" pitchFamily="2" charset="2"/>
              <a:buChar char="v"/>
            </a:pPr>
            <a:r>
              <a:rPr lang="de-DE" dirty="0">
                <a:solidFill>
                  <a:schemeClr val="accent1"/>
                </a:solidFill>
              </a:rPr>
              <a:t>Führung und Personalmanagement</a:t>
            </a:r>
          </a:p>
          <a:p>
            <a:pPr marL="342900" indent="-342900">
              <a:buFont typeface="Wingdings" panose="05000000000000000000" pitchFamily="2" charset="2"/>
              <a:buChar char="v"/>
            </a:pPr>
            <a:r>
              <a:rPr lang="de-DE" dirty="0">
                <a:solidFill>
                  <a:schemeClr val="accent1"/>
                </a:solidFill>
              </a:rPr>
              <a:t>Handelsmarketing</a:t>
            </a:r>
          </a:p>
          <a:p>
            <a:pPr marL="342900" indent="-342900">
              <a:buFont typeface="Wingdings" panose="05000000000000000000" pitchFamily="2" charset="2"/>
              <a:buChar char="v"/>
            </a:pPr>
            <a:r>
              <a:rPr lang="de-DE" dirty="0">
                <a:solidFill>
                  <a:schemeClr val="accent1"/>
                </a:solidFill>
              </a:rPr>
              <a:t>Beschaffung und Logistik</a:t>
            </a:r>
          </a:p>
          <a:p>
            <a:pPr marL="342900" indent="-342900">
              <a:buFont typeface="Wingdings" panose="05000000000000000000" pitchFamily="2" charset="2"/>
              <a:buChar char="v"/>
            </a:pPr>
            <a:r>
              <a:rPr lang="de-DE" dirty="0">
                <a:solidFill>
                  <a:schemeClr val="accent1"/>
                </a:solidFill>
              </a:rPr>
              <a:t>Wahlpflicht:</a:t>
            </a:r>
          </a:p>
          <a:p>
            <a:pPr marL="1028700" lvl="1" indent="-342900">
              <a:buFont typeface="Wingdings" panose="05000000000000000000" pitchFamily="2" charset="2"/>
              <a:buChar char="§"/>
            </a:pPr>
            <a:r>
              <a:rPr lang="de-DE" dirty="0">
                <a:solidFill>
                  <a:schemeClr val="accent1"/>
                </a:solidFill>
              </a:rPr>
              <a:t>Vertriebssteuerung oder</a:t>
            </a:r>
          </a:p>
          <a:p>
            <a:pPr marL="1028700" lvl="1" indent="-342900">
              <a:buFont typeface="Wingdings" panose="05000000000000000000" pitchFamily="2" charset="2"/>
              <a:buChar char="§"/>
            </a:pPr>
            <a:r>
              <a:rPr lang="de-DE" dirty="0">
                <a:solidFill>
                  <a:schemeClr val="accent1"/>
                </a:solidFill>
              </a:rPr>
              <a:t>Handelslogistik oder</a:t>
            </a:r>
          </a:p>
          <a:p>
            <a:pPr marL="1028700" lvl="1" indent="-342900">
              <a:buFont typeface="Wingdings" panose="05000000000000000000" pitchFamily="2" charset="2"/>
              <a:buChar char="§"/>
            </a:pPr>
            <a:r>
              <a:rPr lang="de-DE" dirty="0">
                <a:solidFill>
                  <a:schemeClr val="accent1"/>
                </a:solidFill>
              </a:rPr>
              <a:t>Einkauf oder</a:t>
            </a:r>
          </a:p>
          <a:p>
            <a:pPr marL="1028700" lvl="1" indent="-342900">
              <a:buFont typeface="Wingdings" panose="05000000000000000000" pitchFamily="2" charset="2"/>
              <a:buChar char="§"/>
            </a:pPr>
            <a:r>
              <a:rPr lang="de-DE" dirty="0">
                <a:solidFill>
                  <a:schemeClr val="accent1"/>
                </a:solidFill>
              </a:rPr>
              <a:t>Außenhandel</a:t>
            </a:r>
          </a:p>
          <a:p>
            <a:pPr marL="1028700" lvl="1" indent="-342900">
              <a:buFont typeface="Wingdings" panose="05000000000000000000" pitchFamily="2" charset="2"/>
              <a:buChar char="v"/>
            </a:pPr>
            <a:endParaRPr lang="de-DE" dirty="0"/>
          </a:p>
          <a:p>
            <a:endParaRPr lang="de-DE" dirty="0"/>
          </a:p>
        </p:txBody>
      </p:sp>
      <p:sp>
        <p:nvSpPr>
          <p:cNvPr id="4" name="Textplatzhalter 3"/>
          <p:cNvSpPr>
            <a:spLocks noGrp="1"/>
          </p:cNvSpPr>
          <p:nvPr>
            <p:ph type="body" sz="quarter" idx="14"/>
          </p:nvPr>
        </p:nvSpPr>
        <p:spPr/>
        <p:txBody>
          <a:bodyPr/>
          <a:lstStyle/>
          <a:p>
            <a:r>
              <a:rPr lang="de-DE" dirty="0"/>
              <a:t>Inhalte und Nutzen</a:t>
            </a:r>
          </a:p>
        </p:txBody>
      </p:sp>
      <p:sp>
        <p:nvSpPr>
          <p:cNvPr id="5" name="Fußzeilenplatzhalter 4"/>
          <p:cNvSpPr>
            <a:spLocks noGrp="1"/>
          </p:cNvSpPr>
          <p:nvPr>
            <p:ph type="ftr" sz="quarter" idx="15"/>
          </p:nvPr>
        </p:nvSpPr>
        <p:spPr/>
        <p:txBody>
          <a:bodyPr/>
          <a:lstStyle/>
          <a:p>
            <a:r>
              <a:rPr lang="de-DE" dirty="0"/>
              <a:t>HFW</a:t>
            </a:r>
          </a:p>
        </p:txBody>
      </p:sp>
      <p:sp>
        <p:nvSpPr>
          <p:cNvPr id="14" name="Titel 13"/>
          <p:cNvSpPr>
            <a:spLocks noGrp="1"/>
          </p:cNvSpPr>
          <p:nvPr>
            <p:ph type="title"/>
          </p:nvPr>
        </p:nvSpPr>
        <p:spPr/>
        <p:txBody>
          <a:bodyPr/>
          <a:lstStyle/>
          <a:p>
            <a:r>
              <a:rPr lang="de-DE" b="1" dirty="0"/>
              <a:t>Geprüfte/-r Handelsfachwirt/-in (IHK)</a:t>
            </a:r>
            <a:endParaRPr lang="de-DE" dirty="0"/>
          </a:p>
        </p:txBody>
      </p:sp>
      <p:graphicFrame>
        <p:nvGraphicFramePr>
          <p:cNvPr id="15" name="Diagramm 14"/>
          <p:cNvGraphicFramePr/>
          <p:nvPr>
            <p:extLst>
              <p:ext uri="{D42A27DB-BD31-4B8C-83A1-F6EECF244321}">
                <p14:modId xmlns:p14="http://schemas.microsoft.com/office/powerpoint/2010/main" val="3464210584"/>
              </p:ext>
            </p:extLst>
          </p:nvPr>
        </p:nvGraphicFramePr>
        <p:xfrm>
          <a:off x="5418991" y="1362050"/>
          <a:ext cx="5959895" cy="4039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295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66844-1BDD-AECE-3A70-32F403B4CB73}"/>
              </a:ext>
            </a:extLst>
          </p:cNvPr>
          <p:cNvSpPr>
            <a:spLocks noGrp="1"/>
          </p:cNvSpPr>
          <p:nvPr>
            <p:ph type="title"/>
          </p:nvPr>
        </p:nvSpPr>
        <p:spPr/>
        <p:txBody>
          <a:bodyPr/>
          <a:lstStyle/>
          <a:p>
            <a:r>
              <a:rPr lang="de-DE" dirty="0"/>
              <a:t>Geprüfte/-r Handelsfachwirt/-in (IHK)</a:t>
            </a:r>
          </a:p>
        </p:txBody>
      </p:sp>
      <p:sp>
        <p:nvSpPr>
          <p:cNvPr id="3" name="Textplatzhalter 2">
            <a:extLst>
              <a:ext uri="{FF2B5EF4-FFF2-40B4-BE49-F238E27FC236}">
                <a16:creationId xmlns:a16="http://schemas.microsoft.com/office/drawing/2014/main" id="{756EF587-EACA-1A42-4258-6590037BACB2}"/>
              </a:ext>
            </a:extLst>
          </p:cNvPr>
          <p:cNvSpPr>
            <a:spLocks noGrp="1"/>
          </p:cNvSpPr>
          <p:nvPr>
            <p:ph type="body" sz="quarter" idx="14"/>
          </p:nvPr>
        </p:nvSpPr>
        <p:spPr>
          <a:xfrm>
            <a:off x="709104" y="1020417"/>
            <a:ext cx="11131305" cy="4956313"/>
          </a:xfrm>
        </p:spPr>
        <p:txBody>
          <a:bodyPr>
            <a:normAutofit/>
          </a:bodyPr>
          <a:lstStyle/>
          <a:p>
            <a:pPr algn="l"/>
            <a:endParaRPr lang="de-DE" sz="1800" u="sng" dirty="0">
              <a:solidFill>
                <a:schemeClr val="tx1"/>
              </a:solidFill>
              <a:effectLst/>
            </a:endParaRPr>
          </a:p>
          <a:p>
            <a:endParaRPr lang="de-DE" dirty="0"/>
          </a:p>
        </p:txBody>
      </p:sp>
      <p:sp>
        <p:nvSpPr>
          <p:cNvPr id="4" name="Fußzeilenplatzhalter 3">
            <a:extLst>
              <a:ext uri="{FF2B5EF4-FFF2-40B4-BE49-F238E27FC236}">
                <a16:creationId xmlns:a16="http://schemas.microsoft.com/office/drawing/2014/main" id="{BAC385F2-A6C0-5932-A17D-D052C7D02E1A}"/>
              </a:ext>
            </a:extLst>
          </p:cNvPr>
          <p:cNvSpPr>
            <a:spLocks noGrp="1"/>
          </p:cNvSpPr>
          <p:nvPr>
            <p:ph type="ftr" sz="quarter" idx="15"/>
          </p:nvPr>
        </p:nvSpPr>
        <p:spPr/>
        <p:txBody>
          <a:bodyPr/>
          <a:lstStyle/>
          <a:p>
            <a:endParaRPr lang="de-DE"/>
          </a:p>
        </p:txBody>
      </p:sp>
      <p:sp>
        <p:nvSpPr>
          <p:cNvPr id="8" name="Textfeld 7">
            <a:extLst>
              <a:ext uri="{FF2B5EF4-FFF2-40B4-BE49-F238E27FC236}">
                <a16:creationId xmlns:a16="http://schemas.microsoft.com/office/drawing/2014/main" id="{072875C3-4EAF-8F5B-892A-DF29F5FF4091}"/>
              </a:ext>
            </a:extLst>
          </p:cNvPr>
          <p:cNvSpPr txBox="1"/>
          <p:nvPr/>
        </p:nvSpPr>
        <p:spPr>
          <a:xfrm>
            <a:off x="556590" y="847023"/>
            <a:ext cx="11463131" cy="4524315"/>
          </a:xfrm>
          <a:prstGeom prst="rect">
            <a:avLst/>
          </a:prstGeom>
          <a:noFill/>
        </p:spPr>
        <p:txBody>
          <a:bodyPr wrap="square">
            <a:spAutoFit/>
          </a:bodyPr>
          <a:lstStyle/>
          <a:p>
            <a:pPr marL="285750" indent="-285750" fontAlgn="base">
              <a:spcAft>
                <a:spcPct val="0"/>
              </a:spcAft>
              <a:buSzPct val="90000"/>
              <a:buFont typeface="Wingdings" panose="05000000000000000000" pitchFamily="2" charset="2"/>
              <a:buChar char="Ø"/>
            </a:pPr>
            <a:r>
              <a:rPr lang="de-DE" sz="1800" dirty="0"/>
              <a:t>Veranstaltungsorte:</a:t>
            </a:r>
            <a:br>
              <a:rPr lang="de-DE" sz="1800" dirty="0"/>
            </a:br>
            <a:br>
              <a:rPr lang="de-DE" sz="1800" dirty="0"/>
            </a:br>
            <a:r>
              <a:rPr lang="de-DE" sz="1800" b="1" dirty="0"/>
              <a:t>- in Präsenz </a:t>
            </a:r>
            <a:r>
              <a:rPr lang="de-DE" sz="1800" dirty="0"/>
              <a:t>			Kiel, Elmshorn, Flensburg, Lübeck </a:t>
            </a:r>
            <a:br>
              <a:rPr lang="de-DE" sz="1800" dirty="0"/>
            </a:br>
            <a:r>
              <a:rPr lang="de-DE" sz="1800" b="1" dirty="0"/>
              <a:t>- Online</a:t>
            </a:r>
            <a:endParaRPr lang="de-DE" sz="1800" dirty="0"/>
          </a:p>
          <a:p>
            <a:pPr marL="285750" lvl="0" indent="-285750" fontAlgn="base">
              <a:spcAft>
                <a:spcPct val="0"/>
              </a:spcAft>
              <a:buSzPct val="90000"/>
              <a:buFont typeface="Wingdings" panose="05000000000000000000" pitchFamily="2" charset="2"/>
              <a:buChar char="Ø"/>
            </a:pPr>
            <a:endParaRPr lang="de-DE" sz="1800" dirty="0"/>
          </a:p>
          <a:p>
            <a:pPr marL="285750" lvl="0" indent="-285750" fontAlgn="base">
              <a:spcAft>
                <a:spcPct val="0"/>
              </a:spcAft>
              <a:buSzPct val="90000"/>
              <a:buFont typeface="Wingdings" panose="05000000000000000000" pitchFamily="2" charset="2"/>
              <a:buChar char="Ø"/>
            </a:pPr>
            <a:r>
              <a:rPr lang="de-DE" sz="1800" dirty="0"/>
              <a:t>Unterrichtseinheiten:		520 Unterrichtseinheiten (1 UE = 45 Minuten)</a:t>
            </a:r>
          </a:p>
          <a:p>
            <a:pPr marL="285750" indent="-285750" fontAlgn="base">
              <a:spcAft>
                <a:spcPct val="0"/>
              </a:spcAft>
              <a:buSzPct val="90000"/>
              <a:buFont typeface="Wingdings" panose="05000000000000000000" pitchFamily="2" charset="2"/>
              <a:buChar char="Ø"/>
            </a:pPr>
            <a:r>
              <a:rPr lang="de-DE" sz="1800" dirty="0"/>
              <a:t>Unterrichtszeiten:</a:t>
            </a:r>
            <a:r>
              <a:rPr lang="de-DE" sz="1800" b="1" dirty="0"/>
              <a:t>	               </a:t>
            </a:r>
            <a:r>
              <a:rPr lang="de-DE" sz="1800" dirty="0"/>
              <a:t>laut Terminplan</a:t>
            </a:r>
          </a:p>
          <a:p>
            <a:pPr marL="285750" indent="-285750" fontAlgn="base">
              <a:spcAft>
                <a:spcPct val="0"/>
              </a:spcAft>
              <a:buSzPct val="90000"/>
              <a:buFont typeface="Wingdings" panose="05000000000000000000" pitchFamily="2" charset="2"/>
              <a:buChar char="Ø"/>
            </a:pPr>
            <a:r>
              <a:rPr lang="de-DE" sz="1800" dirty="0"/>
              <a:t>Abschluss:                           	</a:t>
            </a:r>
            <a:r>
              <a:rPr lang="de-DE" dirty="0"/>
              <a:t>IHK-Abschluss</a:t>
            </a:r>
            <a:endParaRPr lang="de-DE" sz="1800" dirty="0"/>
          </a:p>
          <a:p>
            <a:pPr marL="285750" indent="-285750" fontAlgn="base">
              <a:spcAft>
                <a:spcPct val="0"/>
              </a:spcAft>
              <a:buSzPct val="90000"/>
              <a:buFont typeface="Wingdings" panose="05000000000000000000" pitchFamily="2" charset="2"/>
              <a:buChar char="Ø"/>
            </a:pPr>
            <a:r>
              <a:rPr lang="de-DE" sz="1800" dirty="0"/>
              <a:t>Preis:				4490,00 Euro</a:t>
            </a:r>
          </a:p>
          <a:p>
            <a:pPr fontAlgn="base">
              <a:spcAft>
                <a:spcPct val="0"/>
              </a:spcAft>
              <a:buSzPct val="90000"/>
            </a:pPr>
            <a:endParaRPr lang="de-DE" sz="1800" dirty="0"/>
          </a:p>
          <a:p>
            <a:pPr fontAlgn="base">
              <a:spcAft>
                <a:spcPct val="0"/>
              </a:spcAft>
              <a:buSzPct val="90000"/>
            </a:pPr>
            <a:r>
              <a:rPr lang="de-DE" sz="1800" dirty="0"/>
              <a:t> </a:t>
            </a:r>
          </a:p>
          <a:p>
            <a:pPr fontAlgn="base">
              <a:spcAft>
                <a:spcPct val="0"/>
              </a:spcAft>
              <a:buSzPct val="90000"/>
            </a:pPr>
            <a:r>
              <a:rPr lang="de-DE" sz="1800" dirty="0"/>
              <a:t>Zielgruppe:</a:t>
            </a:r>
          </a:p>
          <a:p>
            <a:pPr fontAlgn="base">
              <a:spcAft>
                <a:spcPct val="0"/>
              </a:spcAft>
              <a:buSzPct val="90000"/>
            </a:pPr>
            <a:endParaRPr lang="de-DE" sz="1800" dirty="0"/>
          </a:p>
          <a:p>
            <a:pPr fontAlgn="base">
              <a:spcAft>
                <a:spcPct val="0"/>
              </a:spcAft>
              <a:buSzPct val="90000"/>
            </a:pPr>
            <a:r>
              <a:rPr lang="de-DE" dirty="0"/>
              <a:t>Sie möchten Aufstiegschancen nutzen und haben Spaß daran, sich immer neuen Herausforderungen zu stellen? Dann nehmen Sie Ihre Karriere im Einzel-, Groß- oder Außenhandel in Angriff und werden Sie geprüfte/-r Handelsfachwirt/-in (IHK). </a:t>
            </a:r>
            <a:endParaRPr lang="de-DE" sz="1800" dirty="0"/>
          </a:p>
        </p:txBody>
      </p:sp>
    </p:spTree>
    <p:extLst>
      <p:ext uri="{BB962C8B-B14F-4D97-AF65-F5344CB8AC3E}">
        <p14:creationId xmlns:p14="http://schemas.microsoft.com/office/powerpoint/2010/main" val="194208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F93E45-9668-F191-6BE9-916A06235EB9}"/>
              </a:ext>
            </a:extLst>
          </p:cNvPr>
          <p:cNvSpPr>
            <a:spLocks noGrp="1"/>
          </p:cNvSpPr>
          <p:nvPr>
            <p:ph idx="1"/>
          </p:nvPr>
        </p:nvSpPr>
        <p:spPr>
          <a:xfrm>
            <a:off x="709104" y="1366825"/>
            <a:ext cx="10800000" cy="4477384"/>
          </a:xfrm>
        </p:spPr>
        <p:txBody>
          <a:bodyPr>
            <a:noAutofit/>
          </a:bodyPr>
          <a:lstStyle/>
          <a:p>
            <a:r>
              <a:rPr lang="de-DE" b="1" dirty="0">
                <a:effectLst/>
                <a:latin typeface="Arial" panose="020B0604020202020204" pitchFamily="34" charset="0"/>
              </a:rPr>
              <a:t>1.Unternehmensführung und Steuerung</a:t>
            </a:r>
            <a:br>
              <a:rPr lang="de-DE" dirty="0"/>
            </a:br>
            <a:r>
              <a:rPr lang="de-DE" dirty="0">
                <a:effectLst/>
                <a:latin typeface="Arial" panose="020B0604020202020204" pitchFamily="34" charset="0"/>
              </a:rPr>
              <a:t>- Chancen und Risiken unternehmerischer Tätigkeit</a:t>
            </a:r>
            <a:br>
              <a:rPr lang="de-DE" dirty="0"/>
            </a:br>
            <a:r>
              <a:rPr lang="de-DE" dirty="0">
                <a:effectLst/>
                <a:latin typeface="Arial" panose="020B0604020202020204" pitchFamily="34" charset="0"/>
              </a:rPr>
              <a:t>- Geschäftsidee, Businessplan, Unternehmensübernahme</a:t>
            </a:r>
            <a:br>
              <a:rPr lang="de-DE" dirty="0"/>
            </a:br>
            <a:r>
              <a:rPr lang="de-DE" dirty="0">
                <a:effectLst/>
                <a:latin typeface="Arial" panose="020B0604020202020204" pitchFamily="34" charset="0"/>
              </a:rPr>
              <a:t>- Unternehmensorganisation und Kooperationen</a:t>
            </a:r>
            <a:br>
              <a:rPr lang="de-DE" dirty="0"/>
            </a:br>
            <a:r>
              <a:rPr lang="de-DE" dirty="0">
                <a:effectLst/>
                <a:latin typeface="Arial" panose="020B0604020202020204" pitchFamily="34" charset="0"/>
              </a:rPr>
              <a:t>- </a:t>
            </a:r>
            <a:r>
              <a:rPr lang="de-DE" dirty="0" err="1">
                <a:effectLst/>
                <a:latin typeface="Arial" panose="020B0604020202020204" pitchFamily="34" charset="0"/>
              </a:rPr>
              <a:t>Kosten-und</a:t>
            </a:r>
            <a:r>
              <a:rPr lang="de-DE" dirty="0">
                <a:effectLst/>
                <a:latin typeface="Arial" panose="020B0604020202020204" pitchFamily="34" charset="0"/>
              </a:rPr>
              <a:t> Leistungsrechnung, Controllinginstrumente</a:t>
            </a:r>
            <a:br>
              <a:rPr lang="de-DE" dirty="0"/>
            </a:br>
            <a:r>
              <a:rPr lang="de-DE" dirty="0">
                <a:effectLst/>
                <a:latin typeface="Arial" panose="020B0604020202020204" pitchFamily="34" charset="0"/>
              </a:rPr>
              <a:t>- Finanzierung</a:t>
            </a:r>
            <a:br>
              <a:rPr lang="de-DE" dirty="0"/>
            </a:br>
            <a:r>
              <a:rPr lang="de-DE" dirty="0">
                <a:effectLst/>
                <a:latin typeface="Arial" panose="020B0604020202020204" pitchFamily="34" charset="0"/>
              </a:rPr>
              <a:t>- Risikomanagement</a:t>
            </a:r>
          </a:p>
          <a:p>
            <a:br>
              <a:rPr lang="de-DE" dirty="0"/>
            </a:br>
            <a:r>
              <a:rPr lang="de-DE" b="1" dirty="0">
                <a:effectLst/>
                <a:latin typeface="Arial" panose="020B0604020202020204" pitchFamily="34" charset="0"/>
              </a:rPr>
              <a:t>2. Führung und Personalmanagement</a:t>
            </a:r>
            <a:br>
              <a:rPr lang="de-DE" dirty="0"/>
            </a:br>
            <a:r>
              <a:rPr lang="de-DE" dirty="0">
                <a:effectLst/>
                <a:latin typeface="Arial" panose="020B0604020202020204" pitchFamily="34" charset="0"/>
              </a:rPr>
              <a:t>- Führungsmethoden; </a:t>
            </a:r>
            <a:r>
              <a:rPr lang="de-DE" dirty="0" err="1">
                <a:effectLst/>
                <a:latin typeface="Arial" panose="020B0604020202020204" pitchFamily="34" charset="0"/>
              </a:rPr>
              <a:t>Zeit-und</a:t>
            </a:r>
            <a:r>
              <a:rPr lang="de-DE" dirty="0">
                <a:effectLst/>
                <a:latin typeface="Arial" panose="020B0604020202020204" pitchFamily="34" charset="0"/>
              </a:rPr>
              <a:t> Selbstmanagement</a:t>
            </a:r>
            <a:br>
              <a:rPr lang="de-DE" dirty="0"/>
            </a:br>
            <a:r>
              <a:rPr lang="de-DE" dirty="0">
                <a:effectLst/>
                <a:latin typeface="Arial" panose="020B0604020202020204" pitchFamily="34" charset="0"/>
              </a:rPr>
              <a:t>- Personalmarketing</a:t>
            </a:r>
            <a:br>
              <a:rPr lang="de-DE" dirty="0"/>
            </a:br>
            <a:r>
              <a:rPr lang="de-DE" dirty="0">
                <a:effectLst/>
                <a:latin typeface="Arial" panose="020B0604020202020204" pitchFamily="34" charset="0"/>
              </a:rPr>
              <a:t>- Berufsausbildung</a:t>
            </a:r>
            <a:br>
              <a:rPr lang="de-DE" dirty="0"/>
            </a:br>
            <a:r>
              <a:rPr lang="de-DE" dirty="0">
                <a:effectLst/>
                <a:latin typeface="Arial" panose="020B0604020202020204" pitchFamily="34" charset="0"/>
              </a:rPr>
              <a:t>- Beurteilungssysteme</a:t>
            </a:r>
            <a:br>
              <a:rPr lang="de-DE" dirty="0"/>
            </a:br>
            <a:r>
              <a:rPr lang="de-DE" dirty="0">
                <a:effectLst/>
                <a:latin typeface="Arial" panose="020B0604020202020204" pitchFamily="34" charset="0"/>
              </a:rPr>
              <a:t>- Personalbedarfsplanung</a:t>
            </a:r>
            <a:br>
              <a:rPr lang="de-DE" dirty="0"/>
            </a:br>
            <a:r>
              <a:rPr lang="de-DE" dirty="0">
                <a:effectLst/>
                <a:latin typeface="Arial" panose="020B0604020202020204" pitchFamily="34" charset="0"/>
              </a:rPr>
              <a:t>- Personalkennziffern</a:t>
            </a:r>
            <a:br>
              <a:rPr lang="de-DE" dirty="0"/>
            </a:br>
            <a:r>
              <a:rPr lang="de-DE" dirty="0">
                <a:effectLst/>
                <a:latin typeface="Arial" panose="020B0604020202020204" pitchFamily="34" charset="0"/>
              </a:rPr>
              <a:t>- Entgeltsysteme</a:t>
            </a:r>
            <a:br>
              <a:rPr lang="de-DE" dirty="0"/>
            </a:br>
            <a:r>
              <a:rPr lang="de-DE" dirty="0">
                <a:effectLst/>
                <a:latin typeface="Arial" panose="020B0604020202020204" pitchFamily="34" charset="0"/>
              </a:rPr>
              <a:t>- Qualifizierungsmaßnahmen; Personalentwicklung</a:t>
            </a:r>
            <a:br>
              <a:rPr lang="de-DE" dirty="0"/>
            </a:br>
            <a:r>
              <a:rPr lang="de-DE" dirty="0">
                <a:effectLst/>
                <a:latin typeface="Arial" panose="020B0604020202020204" pitchFamily="34" charset="0"/>
              </a:rPr>
              <a:t>- Kommunikation</a:t>
            </a:r>
            <a:br>
              <a:rPr lang="de-DE" dirty="0"/>
            </a:br>
            <a:r>
              <a:rPr lang="de-DE" dirty="0">
                <a:effectLst/>
                <a:latin typeface="Arial" panose="020B0604020202020204" pitchFamily="34" charset="0"/>
              </a:rPr>
              <a:t>- Arbeits- und Gesundheitsschutz</a:t>
            </a:r>
            <a:endParaRPr lang="de-DE" dirty="0"/>
          </a:p>
        </p:txBody>
      </p:sp>
      <p:sp>
        <p:nvSpPr>
          <p:cNvPr id="3" name="Titel 2">
            <a:extLst>
              <a:ext uri="{FF2B5EF4-FFF2-40B4-BE49-F238E27FC236}">
                <a16:creationId xmlns:a16="http://schemas.microsoft.com/office/drawing/2014/main" id="{4DC69B50-5CCC-DD1D-2265-564B7CFE415A}"/>
              </a:ext>
            </a:extLst>
          </p:cNvPr>
          <p:cNvSpPr>
            <a:spLocks noGrp="1"/>
          </p:cNvSpPr>
          <p:nvPr>
            <p:ph type="title"/>
          </p:nvPr>
        </p:nvSpPr>
        <p:spPr/>
        <p:txBody>
          <a:bodyPr/>
          <a:lstStyle/>
          <a:p>
            <a:r>
              <a:rPr lang="de-DE" dirty="0"/>
              <a:t>Inhalte</a:t>
            </a:r>
          </a:p>
        </p:txBody>
      </p:sp>
      <p:sp>
        <p:nvSpPr>
          <p:cNvPr id="4" name="Textplatzhalter 3">
            <a:extLst>
              <a:ext uri="{FF2B5EF4-FFF2-40B4-BE49-F238E27FC236}">
                <a16:creationId xmlns:a16="http://schemas.microsoft.com/office/drawing/2014/main" id="{23F144AB-90F3-9962-DE76-DF9F39F7A87C}"/>
              </a:ext>
            </a:extLst>
          </p:cNvPr>
          <p:cNvSpPr>
            <a:spLocks noGrp="1"/>
          </p:cNvSpPr>
          <p:nvPr>
            <p:ph type="body" sz="quarter" idx="14"/>
          </p:nvPr>
        </p:nvSpPr>
        <p:spPr/>
        <p:txBody>
          <a:bodyPr/>
          <a:lstStyle/>
          <a:p>
            <a:r>
              <a:rPr lang="de-DE" dirty="0"/>
              <a:t>Geprüfte/-r Handelsfachwirt/-in (IHK)</a:t>
            </a:r>
          </a:p>
        </p:txBody>
      </p:sp>
      <p:sp>
        <p:nvSpPr>
          <p:cNvPr id="5" name="Fußzeilenplatzhalter 4">
            <a:extLst>
              <a:ext uri="{FF2B5EF4-FFF2-40B4-BE49-F238E27FC236}">
                <a16:creationId xmlns:a16="http://schemas.microsoft.com/office/drawing/2014/main" id="{6BF20C58-F77E-6FE0-D52A-8B7FBA38DC9A}"/>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66224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F93E45-9668-F191-6BE9-916A06235EB9}"/>
              </a:ext>
            </a:extLst>
          </p:cNvPr>
          <p:cNvSpPr>
            <a:spLocks noGrp="1"/>
          </p:cNvSpPr>
          <p:nvPr>
            <p:ph idx="1"/>
          </p:nvPr>
        </p:nvSpPr>
        <p:spPr>
          <a:xfrm>
            <a:off x="709104" y="1366825"/>
            <a:ext cx="10800000" cy="4477384"/>
          </a:xfrm>
        </p:spPr>
        <p:txBody>
          <a:bodyPr>
            <a:noAutofit/>
          </a:bodyPr>
          <a:lstStyle/>
          <a:p>
            <a:r>
              <a:rPr lang="de-DE" b="1" dirty="0">
                <a:effectLst/>
                <a:latin typeface="Arial" panose="020B0604020202020204" pitchFamily="34" charset="0"/>
              </a:rPr>
              <a:t>3. Handelsmarketing</a:t>
            </a:r>
            <a:br>
              <a:rPr lang="de-DE" dirty="0"/>
            </a:br>
            <a:r>
              <a:rPr lang="de-DE" dirty="0">
                <a:effectLst/>
                <a:latin typeface="Arial" panose="020B0604020202020204" pitchFamily="34" charset="0"/>
              </a:rPr>
              <a:t>- Handelsentwicklungen</a:t>
            </a:r>
            <a:br>
              <a:rPr lang="de-DE" dirty="0"/>
            </a:br>
            <a:r>
              <a:rPr lang="de-DE" dirty="0">
                <a:effectLst/>
                <a:latin typeface="Arial" panose="020B0604020202020204" pitchFamily="34" charset="0"/>
              </a:rPr>
              <a:t>- Marktanalyse, Marktstrategien</a:t>
            </a:r>
            <a:br>
              <a:rPr lang="de-DE" dirty="0"/>
            </a:br>
            <a:r>
              <a:rPr lang="de-DE" dirty="0">
                <a:effectLst/>
                <a:latin typeface="Arial" panose="020B0604020202020204" pitchFamily="34" charset="0"/>
              </a:rPr>
              <a:t>- Marketinginstrumente</a:t>
            </a:r>
            <a:br>
              <a:rPr lang="de-DE" dirty="0"/>
            </a:br>
            <a:r>
              <a:rPr lang="de-DE" dirty="0">
                <a:effectLst/>
                <a:latin typeface="Arial" panose="020B0604020202020204" pitchFamily="34" charset="0"/>
              </a:rPr>
              <a:t>- Sortimentsgestaltung</a:t>
            </a:r>
            <a:br>
              <a:rPr lang="de-DE" dirty="0"/>
            </a:br>
            <a:r>
              <a:rPr lang="de-DE" dirty="0">
                <a:effectLst/>
                <a:latin typeface="Arial" panose="020B0604020202020204" pitchFamily="34" charset="0"/>
              </a:rPr>
              <a:t>- Visual Merchandising</a:t>
            </a:r>
            <a:br>
              <a:rPr lang="de-DE" dirty="0"/>
            </a:br>
            <a:r>
              <a:rPr lang="de-DE" dirty="0">
                <a:effectLst/>
                <a:latin typeface="Arial" panose="020B0604020202020204" pitchFamily="34" charset="0"/>
              </a:rPr>
              <a:t>- Werbekonzepte</a:t>
            </a:r>
            <a:br>
              <a:rPr lang="de-DE" dirty="0"/>
            </a:br>
            <a:r>
              <a:rPr lang="de-DE" dirty="0">
                <a:effectLst/>
                <a:latin typeface="Arial" panose="020B0604020202020204" pitchFamily="34" charset="0"/>
              </a:rPr>
              <a:t>- Öffentlichkeitsarbeit</a:t>
            </a:r>
            <a:br>
              <a:rPr lang="de-DE" dirty="0"/>
            </a:br>
            <a:r>
              <a:rPr lang="de-DE" dirty="0">
                <a:effectLst/>
                <a:latin typeface="Arial" panose="020B0604020202020204" pitchFamily="34" charset="0"/>
              </a:rPr>
              <a:t>- E-Commerce</a:t>
            </a:r>
          </a:p>
          <a:p>
            <a:br>
              <a:rPr lang="de-DE" dirty="0"/>
            </a:br>
            <a:r>
              <a:rPr lang="de-DE" b="1" dirty="0">
                <a:effectLst/>
                <a:latin typeface="Arial" panose="020B0604020202020204" pitchFamily="34" charset="0"/>
              </a:rPr>
              <a:t>4. Beschaffung und Logistik</a:t>
            </a:r>
            <a:br>
              <a:rPr lang="de-DE" dirty="0"/>
            </a:br>
            <a:r>
              <a:rPr lang="de-DE" dirty="0">
                <a:effectLst/>
                <a:latin typeface="Arial" panose="020B0604020202020204" pitchFamily="34" charset="0"/>
              </a:rPr>
              <a:t>- Bedarfsermittlung</a:t>
            </a:r>
            <a:br>
              <a:rPr lang="de-DE" dirty="0"/>
            </a:br>
            <a:r>
              <a:rPr lang="de-DE" dirty="0">
                <a:effectLst/>
                <a:latin typeface="Arial" panose="020B0604020202020204" pitchFamily="34" charset="0"/>
              </a:rPr>
              <a:t>- </a:t>
            </a:r>
            <a:r>
              <a:rPr lang="de-DE" dirty="0" err="1">
                <a:effectLst/>
                <a:latin typeface="Arial" panose="020B0604020202020204" pitchFamily="34" charset="0"/>
              </a:rPr>
              <a:t>Beschaffung-und</a:t>
            </a:r>
            <a:r>
              <a:rPr lang="de-DE" dirty="0">
                <a:effectLst/>
                <a:latin typeface="Arial" panose="020B0604020202020204" pitchFamily="34" charset="0"/>
              </a:rPr>
              <a:t> Logistikprozesse</a:t>
            </a:r>
            <a:br>
              <a:rPr lang="de-DE" dirty="0"/>
            </a:br>
            <a:r>
              <a:rPr lang="de-DE" dirty="0">
                <a:effectLst/>
                <a:latin typeface="Arial" panose="020B0604020202020204" pitchFamily="34" charset="0"/>
              </a:rPr>
              <a:t>- Wertschöpfungskette</a:t>
            </a:r>
            <a:br>
              <a:rPr lang="de-DE" dirty="0"/>
            </a:br>
            <a:r>
              <a:rPr lang="de-DE" dirty="0">
                <a:effectLst/>
                <a:latin typeface="Arial" panose="020B0604020202020204" pitchFamily="34" charset="0"/>
              </a:rPr>
              <a:t>- Waren- und Datenfluss, </a:t>
            </a:r>
            <a:r>
              <a:rPr lang="de-DE" dirty="0" err="1">
                <a:effectLst/>
                <a:latin typeface="Arial" panose="020B0604020202020204" pitchFamily="34" charset="0"/>
              </a:rPr>
              <a:t>Efficient</a:t>
            </a:r>
            <a:r>
              <a:rPr lang="de-DE" dirty="0">
                <a:effectLst/>
                <a:latin typeface="Arial" panose="020B0604020202020204" pitchFamily="34" charset="0"/>
              </a:rPr>
              <a:t> Consumer Response</a:t>
            </a:r>
            <a:br>
              <a:rPr lang="de-DE" dirty="0"/>
            </a:br>
            <a:r>
              <a:rPr lang="de-DE" dirty="0">
                <a:effectLst/>
                <a:latin typeface="Arial" panose="020B0604020202020204" pitchFamily="34" charset="0"/>
              </a:rPr>
              <a:t>- Transport -und Entsorgungsprozesse</a:t>
            </a:r>
            <a:br>
              <a:rPr lang="de-DE" dirty="0"/>
            </a:br>
            <a:r>
              <a:rPr lang="de-DE" dirty="0">
                <a:effectLst/>
                <a:latin typeface="Arial" panose="020B0604020202020204" pitchFamily="34" charset="0"/>
              </a:rPr>
              <a:t>- Lagerhaltung</a:t>
            </a:r>
            <a:endParaRPr lang="de-DE" dirty="0"/>
          </a:p>
        </p:txBody>
      </p:sp>
      <p:sp>
        <p:nvSpPr>
          <p:cNvPr id="3" name="Titel 2">
            <a:extLst>
              <a:ext uri="{FF2B5EF4-FFF2-40B4-BE49-F238E27FC236}">
                <a16:creationId xmlns:a16="http://schemas.microsoft.com/office/drawing/2014/main" id="{4DC69B50-5CCC-DD1D-2265-564B7CFE415A}"/>
              </a:ext>
            </a:extLst>
          </p:cNvPr>
          <p:cNvSpPr>
            <a:spLocks noGrp="1"/>
          </p:cNvSpPr>
          <p:nvPr>
            <p:ph type="title"/>
          </p:nvPr>
        </p:nvSpPr>
        <p:spPr/>
        <p:txBody>
          <a:bodyPr/>
          <a:lstStyle/>
          <a:p>
            <a:r>
              <a:rPr lang="de-DE" dirty="0"/>
              <a:t>Inhalte</a:t>
            </a:r>
          </a:p>
        </p:txBody>
      </p:sp>
      <p:sp>
        <p:nvSpPr>
          <p:cNvPr id="4" name="Textplatzhalter 3">
            <a:extLst>
              <a:ext uri="{FF2B5EF4-FFF2-40B4-BE49-F238E27FC236}">
                <a16:creationId xmlns:a16="http://schemas.microsoft.com/office/drawing/2014/main" id="{23F144AB-90F3-9962-DE76-DF9F39F7A87C}"/>
              </a:ext>
            </a:extLst>
          </p:cNvPr>
          <p:cNvSpPr>
            <a:spLocks noGrp="1"/>
          </p:cNvSpPr>
          <p:nvPr>
            <p:ph type="body" sz="quarter" idx="14"/>
          </p:nvPr>
        </p:nvSpPr>
        <p:spPr/>
        <p:txBody>
          <a:bodyPr/>
          <a:lstStyle/>
          <a:p>
            <a:r>
              <a:rPr lang="de-DE" dirty="0"/>
              <a:t>Geprüfte/-r Handelsfachwirt/-in (IHK)</a:t>
            </a:r>
          </a:p>
        </p:txBody>
      </p:sp>
      <p:sp>
        <p:nvSpPr>
          <p:cNvPr id="5" name="Fußzeilenplatzhalter 4">
            <a:extLst>
              <a:ext uri="{FF2B5EF4-FFF2-40B4-BE49-F238E27FC236}">
                <a16:creationId xmlns:a16="http://schemas.microsoft.com/office/drawing/2014/main" id="{6BF20C58-F77E-6FE0-D52A-8B7FBA38DC9A}"/>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30866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F93E45-9668-F191-6BE9-916A06235EB9}"/>
              </a:ext>
            </a:extLst>
          </p:cNvPr>
          <p:cNvSpPr>
            <a:spLocks noGrp="1"/>
          </p:cNvSpPr>
          <p:nvPr>
            <p:ph idx="1"/>
          </p:nvPr>
        </p:nvSpPr>
        <p:spPr>
          <a:xfrm>
            <a:off x="709104" y="1225118"/>
            <a:ext cx="10800000" cy="4619091"/>
          </a:xfrm>
        </p:spPr>
        <p:txBody>
          <a:bodyPr>
            <a:noAutofit/>
          </a:bodyPr>
          <a:lstStyle/>
          <a:p>
            <a:r>
              <a:rPr lang="de-DE" b="1" dirty="0">
                <a:effectLst/>
                <a:latin typeface="Arial" panose="020B0604020202020204" pitchFamily="34" charset="0"/>
              </a:rPr>
              <a:t>Wahlpflicht: Vertriebssteuerung oder</a:t>
            </a:r>
            <a:br>
              <a:rPr lang="de-DE" dirty="0"/>
            </a:br>
            <a:r>
              <a:rPr lang="de-DE" dirty="0">
                <a:effectLst/>
                <a:latin typeface="Arial" panose="020B0604020202020204" pitchFamily="34" charset="0"/>
              </a:rPr>
              <a:t>- Vertriebs- und Sortimentsstrategien</a:t>
            </a:r>
            <a:br>
              <a:rPr lang="de-DE" dirty="0"/>
            </a:br>
            <a:r>
              <a:rPr lang="de-DE" dirty="0">
                <a:effectLst/>
                <a:latin typeface="Arial" panose="020B0604020202020204" pitchFamily="34" charset="0"/>
              </a:rPr>
              <a:t>- Flächenoptimierung</a:t>
            </a:r>
            <a:br>
              <a:rPr lang="de-DE" dirty="0"/>
            </a:br>
            <a:r>
              <a:rPr lang="de-DE" dirty="0">
                <a:effectLst/>
                <a:latin typeface="Arial" panose="020B0604020202020204" pitchFamily="34" charset="0"/>
              </a:rPr>
              <a:t>- </a:t>
            </a:r>
            <a:r>
              <a:rPr lang="de-DE" dirty="0" err="1">
                <a:effectLst/>
                <a:latin typeface="Arial" panose="020B0604020202020204" pitchFamily="34" charset="0"/>
              </a:rPr>
              <a:t>Category</a:t>
            </a:r>
            <a:r>
              <a:rPr lang="de-DE" dirty="0">
                <a:effectLst/>
                <a:latin typeface="Arial" panose="020B0604020202020204" pitchFamily="34" charset="0"/>
              </a:rPr>
              <a:t>-Management</a:t>
            </a:r>
            <a:br>
              <a:rPr lang="de-DE" dirty="0"/>
            </a:br>
            <a:r>
              <a:rPr lang="de-DE" dirty="0">
                <a:effectLst/>
                <a:latin typeface="Arial" panose="020B0604020202020204" pitchFamily="34" charset="0"/>
              </a:rPr>
              <a:t>- Preispolitik</a:t>
            </a:r>
            <a:br>
              <a:rPr lang="de-DE" dirty="0"/>
            </a:br>
            <a:r>
              <a:rPr lang="de-DE" b="1" dirty="0">
                <a:effectLst/>
                <a:latin typeface="Arial" panose="020B0604020202020204" pitchFamily="34" charset="0"/>
              </a:rPr>
              <a:t>Wahlpflicht: Handelslogistik oder</a:t>
            </a:r>
            <a:br>
              <a:rPr lang="de-DE" dirty="0"/>
            </a:br>
            <a:r>
              <a:rPr lang="de-DE" dirty="0">
                <a:effectLst/>
                <a:latin typeface="Arial" panose="020B0604020202020204" pitchFamily="34" charset="0"/>
              </a:rPr>
              <a:t>- Vertragsverhandlungen</a:t>
            </a:r>
            <a:br>
              <a:rPr lang="de-DE" dirty="0"/>
            </a:br>
            <a:r>
              <a:rPr lang="de-DE" dirty="0">
                <a:effectLst/>
                <a:latin typeface="Arial" panose="020B0604020202020204" pitchFamily="34" charset="0"/>
              </a:rPr>
              <a:t>- Transportsteuerung</a:t>
            </a:r>
            <a:br>
              <a:rPr lang="de-DE" dirty="0"/>
            </a:br>
            <a:r>
              <a:rPr lang="de-DE" dirty="0">
                <a:effectLst/>
                <a:latin typeface="Arial" panose="020B0604020202020204" pitchFamily="34" charset="0"/>
              </a:rPr>
              <a:t>- Investitionsplanung</a:t>
            </a:r>
            <a:br>
              <a:rPr lang="de-DE" dirty="0"/>
            </a:br>
            <a:r>
              <a:rPr lang="de-DE" b="1" dirty="0">
                <a:effectLst/>
                <a:latin typeface="Arial" panose="020B0604020202020204" pitchFamily="34" charset="0"/>
              </a:rPr>
              <a:t>Wahlpflicht: Einkauf oder</a:t>
            </a:r>
            <a:br>
              <a:rPr lang="de-DE" dirty="0"/>
            </a:br>
            <a:r>
              <a:rPr lang="de-DE" dirty="0">
                <a:effectLst/>
                <a:latin typeface="Arial" panose="020B0604020202020204" pitchFamily="34" charset="0"/>
              </a:rPr>
              <a:t>- Einkaufsstrategien</a:t>
            </a:r>
            <a:br>
              <a:rPr lang="de-DE" dirty="0"/>
            </a:br>
            <a:r>
              <a:rPr lang="de-DE" dirty="0">
                <a:effectLst/>
                <a:latin typeface="Arial" panose="020B0604020202020204" pitchFamily="34" charset="0"/>
              </a:rPr>
              <a:t>- </a:t>
            </a:r>
            <a:r>
              <a:rPr lang="de-DE" dirty="0" err="1">
                <a:effectLst/>
                <a:latin typeface="Arial" panose="020B0604020202020204" pitchFamily="34" charset="0"/>
              </a:rPr>
              <a:t>Sortiementsstrategie</a:t>
            </a:r>
            <a:br>
              <a:rPr lang="de-DE" dirty="0"/>
            </a:br>
            <a:r>
              <a:rPr lang="de-DE" dirty="0">
                <a:effectLst/>
                <a:latin typeface="Arial" panose="020B0604020202020204" pitchFamily="34" charset="0"/>
              </a:rPr>
              <a:t>- Einkaufsmärkte, Lieferanten und Beschaffungswege</a:t>
            </a:r>
            <a:br>
              <a:rPr lang="de-DE" dirty="0"/>
            </a:br>
            <a:r>
              <a:rPr lang="de-DE" dirty="0">
                <a:effectLst/>
                <a:latin typeface="Arial" panose="020B0604020202020204" pitchFamily="34" charset="0"/>
              </a:rPr>
              <a:t>- Verhandlungsstrategien</a:t>
            </a:r>
            <a:br>
              <a:rPr lang="de-DE" dirty="0"/>
            </a:br>
            <a:r>
              <a:rPr lang="de-DE" dirty="0">
                <a:effectLst/>
                <a:latin typeface="Arial" panose="020B0604020202020204" pitchFamily="34" charset="0"/>
              </a:rPr>
              <a:t>- Lieferantenbeziehungen und -bewertungen</a:t>
            </a:r>
            <a:br>
              <a:rPr lang="de-DE" dirty="0"/>
            </a:br>
            <a:r>
              <a:rPr lang="de-DE" b="1" dirty="0">
                <a:effectLst/>
                <a:latin typeface="Arial" panose="020B0604020202020204" pitchFamily="34" charset="0"/>
              </a:rPr>
              <a:t>Wahlpflicht Außenhandel</a:t>
            </a:r>
            <a:br>
              <a:rPr lang="de-DE" dirty="0"/>
            </a:br>
            <a:r>
              <a:rPr lang="de-DE" dirty="0">
                <a:effectLst/>
                <a:latin typeface="Arial" panose="020B0604020202020204" pitchFamily="34" charset="0"/>
              </a:rPr>
              <a:t>- Anbahnen von Außenhandelsgeschäften</a:t>
            </a:r>
            <a:br>
              <a:rPr lang="de-DE" dirty="0"/>
            </a:br>
            <a:r>
              <a:rPr lang="de-DE" dirty="0">
                <a:effectLst/>
                <a:latin typeface="Arial" panose="020B0604020202020204" pitchFamily="34" charset="0"/>
              </a:rPr>
              <a:t>- Außenhandelsrisiken und Risikominderung</a:t>
            </a:r>
            <a:br>
              <a:rPr lang="de-DE" dirty="0"/>
            </a:br>
            <a:r>
              <a:rPr lang="de-DE" dirty="0">
                <a:effectLst/>
                <a:latin typeface="Arial" panose="020B0604020202020204" pitchFamily="34" charset="0"/>
              </a:rPr>
              <a:t>- Transport und Lagerung, Zertifizierung und Versicherung</a:t>
            </a:r>
            <a:br>
              <a:rPr lang="de-DE" dirty="0"/>
            </a:br>
            <a:r>
              <a:rPr lang="de-DE" dirty="0">
                <a:effectLst/>
                <a:latin typeface="Arial" panose="020B0604020202020204" pitchFamily="34" charset="0"/>
              </a:rPr>
              <a:t>- Zahlungsbedingungen, Zölle, Verbrauchssteuern, Handelshemmnisse, Finanzierung von</a:t>
            </a:r>
            <a:br>
              <a:rPr lang="de-DE" dirty="0"/>
            </a:br>
            <a:r>
              <a:rPr lang="de-DE" dirty="0"/>
              <a:t>  </a:t>
            </a:r>
            <a:r>
              <a:rPr lang="de-DE" dirty="0">
                <a:effectLst/>
                <a:latin typeface="Arial" panose="020B0604020202020204" pitchFamily="34" charset="0"/>
              </a:rPr>
              <a:t>Außenhandelsgeschäften, Zahlungsverkehr</a:t>
            </a:r>
            <a:endParaRPr lang="de-DE" dirty="0"/>
          </a:p>
        </p:txBody>
      </p:sp>
      <p:sp>
        <p:nvSpPr>
          <p:cNvPr id="3" name="Titel 2">
            <a:extLst>
              <a:ext uri="{FF2B5EF4-FFF2-40B4-BE49-F238E27FC236}">
                <a16:creationId xmlns:a16="http://schemas.microsoft.com/office/drawing/2014/main" id="{4DC69B50-5CCC-DD1D-2265-564B7CFE415A}"/>
              </a:ext>
            </a:extLst>
          </p:cNvPr>
          <p:cNvSpPr>
            <a:spLocks noGrp="1"/>
          </p:cNvSpPr>
          <p:nvPr>
            <p:ph type="title"/>
          </p:nvPr>
        </p:nvSpPr>
        <p:spPr/>
        <p:txBody>
          <a:bodyPr/>
          <a:lstStyle/>
          <a:p>
            <a:r>
              <a:rPr lang="de-DE" dirty="0"/>
              <a:t>Inhalte</a:t>
            </a:r>
          </a:p>
        </p:txBody>
      </p:sp>
      <p:sp>
        <p:nvSpPr>
          <p:cNvPr id="4" name="Textplatzhalter 3">
            <a:extLst>
              <a:ext uri="{FF2B5EF4-FFF2-40B4-BE49-F238E27FC236}">
                <a16:creationId xmlns:a16="http://schemas.microsoft.com/office/drawing/2014/main" id="{23F144AB-90F3-9962-DE76-DF9F39F7A87C}"/>
              </a:ext>
            </a:extLst>
          </p:cNvPr>
          <p:cNvSpPr>
            <a:spLocks noGrp="1"/>
          </p:cNvSpPr>
          <p:nvPr>
            <p:ph type="body" sz="quarter" idx="14"/>
          </p:nvPr>
        </p:nvSpPr>
        <p:spPr/>
        <p:txBody>
          <a:bodyPr/>
          <a:lstStyle/>
          <a:p>
            <a:r>
              <a:rPr lang="de-DE" dirty="0"/>
              <a:t>Geprüfte/-r Handelsfachwirt/-in (IHK)</a:t>
            </a:r>
          </a:p>
        </p:txBody>
      </p:sp>
      <p:sp>
        <p:nvSpPr>
          <p:cNvPr id="5" name="Fußzeilenplatzhalter 4">
            <a:extLst>
              <a:ext uri="{FF2B5EF4-FFF2-40B4-BE49-F238E27FC236}">
                <a16:creationId xmlns:a16="http://schemas.microsoft.com/office/drawing/2014/main" id="{6BF20C58-F77E-6FE0-D52A-8B7FBA38DC9A}"/>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412042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06C21-D41B-654A-B1B4-AAC0F1D883C6}"/>
              </a:ext>
            </a:extLst>
          </p:cNvPr>
          <p:cNvSpPr>
            <a:spLocks noGrp="1"/>
          </p:cNvSpPr>
          <p:nvPr>
            <p:ph type="ctrTitle"/>
          </p:nvPr>
        </p:nvSpPr>
        <p:spPr/>
        <p:txBody>
          <a:bodyPr/>
          <a:lstStyle/>
          <a:p>
            <a:r>
              <a:rPr lang="de-DE" dirty="0"/>
              <a:t>Weitere Fragen?</a:t>
            </a:r>
          </a:p>
        </p:txBody>
      </p:sp>
    </p:spTree>
    <p:extLst>
      <p:ext uri="{BB962C8B-B14F-4D97-AF65-F5344CB8AC3E}">
        <p14:creationId xmlns:p14="http://schemas.microsoft.com/office/powerpoint/2010/main" val="132589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3B30CFB-7325-D140-809F-6FFB09496012}"/>
              </a:ext>
            </a:extLst>
          </p:cNvPr>
          <p:cNvSpPr>
            <a:spLocks noGrp="1"/>
          </p:cNvSpPr>
          <p:nvPr>
            <p:ph sz="half" idx="1"/>
          </p:nvPr>
        </p:nvSpPr>
        <p:spPr/>
        <p:txBody>
          <a:bodyPr>
            <a:normAutofit/>
          </a:bodyPr>
          <a:lstStyle/>
          <a:p>
            <a:pPr>
              <a:defRPr/>
            </a:pPr>
            <a:endParaRPr lang="de-DE" b="1" dirty="0"/>
          </a:p>
          <a:p>
            <a:pPr>
              <a:defRPr/>
            </a:pPr>
            <a:endParaRPr lang="de-DE" dirty="0"/>
          </a:p>
          <a:p>
            <a:pPr marL="285750" indent="-285750">
              <a:buFont typeface="Wingdings" panose="05000000000000000000" pitchFamily="2" charset="2"/>
              <a:buChar char="Ø"/>
            </a:pPr>
            <a:endParaRPr lang="de-DE" dirty="0"/>
          </a:p>
        </p:txBody>
      </p:sp>
      <p:sp>
        <p:nvSpPr>
          <p:cNvPr id="3" name="Inhaltsplatzhalter 2">
            <a:extLst>
              <a:ext uri="{FF2B5EF4-FFF2-40B4-BE49-F238E27FC236}">
                <a16:creationId xmlns:a16="http://schemas.microsoft.com/office/drawing/2014/main" id="{C76012C7-EF87-F543-B79C-78EBEDB40748}"/>
              </a:ext>
            </a:extLst>
          </p:cNvPr>
          <p:cNvSpPr>
            <a:spLocks noGrp="1"/>
          </p:cNvSpPr>
          <p:nvPr>
            <p:ph sz="half" idx="2"/>
          </p:nvPr>
        </p:nvSpPr>
        <p:spPr>
          <a:xfrm flipH="1" flipV="1">
            <a:off x="11509103" y="5333999"/>
            <a:ext cx="45719" cy="45719"/>
          </a:xfrm>
        </p:spPr>
        <p:txBody>
          <a:bodyPr>
            <a:normAutofit fontScale="25000" lnSpcReduction="20000"/>
          </a:bodyPr>
          <a:lstStyle/>
          <a:p>
            <a:pPr marL="971550" lvl="1" indent="-285750">
              <a:buFont typeface="Wingdings" panose="05000000000000000000" pitchFamily="2" charset="2"/>
              <a:buChar char="Ø"/>
            </a:pPr>
            <a:endParaRPr lang="de-DE" dirty="0"/>
          </a:p>
        </p:txBody>
      </p:sp>
      <p:sp>
        <p:nvSpPr>
          <p:cNvPr id="4" name="Titel 3">
            <a:extLst>
              <a:ext uri="{FF2B5EF4-FFF2-40B4-BE49-F238E27FC236}">
                <a16:creationId xmlns:a16="http://schemas.microsoft.com/office/drawing/2014/main" id="{B3CABCE0-1563-7C4C-BCCB-FE7A0701B231}"/>
              </a:ext>
            </a:extLst>
          </p:cNvPr>
          <p:cNvSpPr>
            <a:spLocks noGrp="1"/>
          </p:cNvSpPr>
          <p:nvPr>
            <p:ph type="title"/>
          </p:nvPr>
        </p:nvSpPr>
        <p:spPr/>
        <p:txBody>
          <a:bodyPr/>
          <a:lstStyle/>
          <a:p>
            <a:r>
              <a:rPr lang="de-DE" dirty="0" err="1"/>
              <a:t>Ansprechpartner:in</a:t>
            </a:r>
            <a:endParaRPr lang="de-DE" dirty="0"/>
          </a:p>
        </p:txBody>
      </p:sp>
      <p:sp>
        <p:nvSpPr>
          <p:cNvPr id="5" name="Textplatzhalter 4">
            <a:extLst>
              <a:ext uri="{FF2B5EF4-FFF2-40B4-BE49-F238E27FC236}">
                <a16:creationId xmlns:a16="http://schemas.microsoft.com/office/drawing/2014/main" id="{CFCFAA83-8A8A-A845-A3B1-4DF4A8D44077}"/>
              </a:ext>
            </a:extLst>
          </p:cNvPr>
          <p:cNvSpPr>
            <a:spLocks noGrp="1"/>
          </p:cNvSpPr>
          <p:nvPr>
            <p:ph type="body" sz="quarter" idx="14"/>
          </p:nvPr>
        </p:nvSpPr>
        <p:spPr/>
        <p:txBody>
          <a:bodyPr/>
          <a:lstStyle/>
          <a:p>
            <a:r>
              <a:rPr lang="de-DE" dirty="0"/>
              <a:t>Wirtschaftsakademie Schleswig-Holstein GmbH				</a:t>
            </a:r>
          </a:p>
        </p:txBody>
      </p:sp>
      <p:sp>
        <p:nvSpPr>
          <p:cNvPr id="6" name="Fußzeilenplatzhalter 5">
            <a:extLst>
              <a:ext uri="{FF2B5EF4-FFF2-40B4-BE49-F238E27FC236}">
                <a16:creationId xmlns:a16="http://schemas.microsoft.com/office/drawing/2014/main" id="{D678C350-25EC-2442-99D5-C663E656C56E}"/>
              </a:ext>
            </a:extLst>
          </p:cNvPr>
          <p:cNvSpPr>
            <a:spLocks noGrp="1"/>
          </p:cNvSpPr>
          <p:nvPr>
            <p:ph type="ftr" sz="quarter" idx="15"/>
          </p:nvPr>
        </p:nvSpPr>
        <p:spPr/>
        <p:txBody>
          <a:bodyPr/>
          <a:lstStyle/>
          <a:p>
            <a:endParaRPr lang="de-DE"/>
          </a:p>
        </p:txBody>
      </p:sp>
      <p:pic>
        <p:nvPicPr>
          <p:cNvPr id="11" name="Grafik 10">
            <a:extLst>
              <a:ext uri="{FF2B5EF4-FFF2-40B4-BE49-F238E27FC236}">
                <a16:creationId xmlns:a16="http://schemas.microsoft.com/office/drawing/2014/main" id="{56BB802E-0F3B-2F45-6682-E5F97B24F614}"/>
              </a:ext>
            </a:extLst>
          </p:cNvPr>
          <p:cNvPicPr>
            <a:picLocks noChangeAspect="1"/>
          </p:cNvPicPr>
          <p:nvPr/>
        </p:nvPicPr>
        <p:blipFill>
          <a:blip r:embed="rId2"/>
          <a:stretch>
            <a:fillRect/>
          </a:stretch>
        </p:blipFill>
        <p:spPr>
          <a:xfrm>
            <a:off x="2314575" y="2319337"/>
            <a:ext cx="7562850" cy="2219325"/>
          </a:xfrm>
          <a:prstGeom prst="rect">
            <a:avLst/>
          </a:prstGeom>
        </p:spPr>
      </p:pic>
    </p:spTree>
    <p:extLst>
      <p:ext uri="{BB962C8B-B14F-4D97-AF65-F5344CB8AC3E}">
        <p14:creationId xmlns:p14="http://schemas.microsoft.com/office/powerpoint/2010/main" val="2628878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6EAF966-FB5C-D149-8D6F-21FF3D3B99AC}"/>
              </a:ext>
            </a:extLst>
          </p:cNvPr>
          <p:cNvSpPr>
            <a:spLocks noGrp="1"/>
          </p:cNvSpPr>
          <p:nvPr>
            <p:ph type="title"/>
          </p:nvPr>
        </p:nvSpPr>
        <p:spPr/>
        <p:txBody>
          <a:bodyPr>
            <a:normAutofit/>
          </a:bodyPr>
          <a:lstStyle/>
          <a:p>
            <a:r>
              <a:rPr lang="de-DE" dirty="0"/>
              <a:t>Unternehmensverbund der Wirtschaftsakademie</a:t>
            </a:r>
          </a:p>
        </p:txBody>
      </p:sp>
      <p:sp>
        <p:nvSpPr>
          <p:cNvPr id="4" name="Textplatzhalter 3">
            <a:extLst>
              <a:ext uri="{FF2B5EF4-FFF2-40B4-BE49-F238E27FC236}">
                <a16:creationId xmlns:a16="http://schemas.microsoft.com/office/drawing/2014/main" id="{D1F1B518-D05E-8948-A755-A83F49D48436}"/>
              </a:ext>
            </a:extLst>
          </p:cNvPr>
          <p:cNvSpPr>
            <a:spLocks noGrp="1"/>
          </p:cNvSpPr>
          <p:nvPr>
            <p:ph type="body" sz="quarter" idx="14"/>
          </p:nvPr>
        </p:nvSpPr>
        <p:spPr/>
        <p:txBody>
          <a:bodyPr/>
          <a:lstStyle/>
          <a:p>
            <a:r>
              <a:rPr lang="de-DE" dirty="0"/>
              <a:t>Ein starker Verbund</a:t>
            </a:r>
          </a:p>
        </p:txBody>
      </p:sp>
      <p:pic>
        <p:nvPicPr>
          <p:cNvPr id="8" name="Grafik 7">
            <a:extLst>
              <a:ext uri="{FF2B5EF4-FFF2-40B4-BE49-F238E27FC236}">
                <a16:creationId xmlns:a16="http://schemas.microsoft.com/office/drawing/2014/main" id="{FEC0B48F-3B87-3B45-B7B6-03EEE56860E2}"/>
              </a:ext>
            </a:extLst>
          </p:cNvPr>
          <p:cNvPicPr>
            <a:picLocks noChangeAspect="1"/>
          </p:cNvPicPr>
          <p:nvPr/>
        </p:nvPicPr>
        <p:blipFill>
          <a:blip r:embed="rId2"/>
          <a:stretch>
            <a:fillRect/>
          </a:stretch>
        </p:blipFill>
        <p:spPr>
          <a:xfrm>
            <a:off x="5132305" y="4061384"/>
            <a:ext cx="1687504" cy="432000"/>
          </a:xfrm>
          <a:prstGeom prst="rect">
            <a:avLst/>
          </a:prstGeom>
        </p:spPr>
      </p:pic>
      <p:pic>
        <p:nvPicPr>
          <p:cNvPr id="12" name="Grafik 11">
            <a:extLst>
              <a:ext uri="{FF2B5EF4-FFF2-40B4-BE49-F238E27FC236}">
                <a16:creationId xmlns:a16="http://schemas.microsoft.com/office/drawing/2014/main" id="{CD580B90-88F7-2647-BF40-4F951438AB36}"/>
              </a:ext>
            </a:extLst>
          </p:cNvPr>
          <p:cNvPicPr>
            <a:picLocks noChangeAspect="1"/>
          </p:cNvPicPr>
          <p:nvPr/>
        </p:nvPicPr>
        <p:blipFill>
          <a:blip r:embed="rId3"/>
          <a:stretch>
            <a:fillRect/>
          </a:stretch>
        </p:blipFill>
        <p:spPr>
          <a:xfrm>
            <a:off x="8713112" y="3269963"/>
            <a:ext cx="2334858" cy="432000"/>
          </a:xfrm>
          <a:prstGeom prst="rect">
            <a:avLst/>
          </a:prstGeom>
        </p:spPr>
      </p:pic>
      <p:pic>
        <p:nvPicPr>
          <p:cNvPr id="13" name="Grafik 12">
            <a:extLst>
              <a:ext uri="{FF2B5EF4-FFF2-40B4-BE49-F238E27FC236}">
                <a16:creationId xmlns:a16="http://schemas.microsoft.com/office/drawing/2014/main" id="{B53CB4BC-4C23-D849-ADD6-49C7BA7C9451}"/>
              </a:ext>
            </a:extLst>
          </p:cNvPr>
          <p:cNvPicPr>
            <a:picLocks noChangeAspect="1"/>
          </p:cNvPicPr>
          <p:nvPr/>
        </p:nvPicPr>
        <p:blipFill>
          <a:blip r:embed="rId4"/>
          <a:stretch>
            <a:fillRect/>
          </a:stretch>
        </p:blipFill>
        <p:spPr>
          <a:xfrm>
            <a:off x="3693319" y="2246368"/>
            <a:ext cx="4565476" cy="576000"/>
          </a:xfrm>
          <a:prstGeom prst="rect">
            <a:avLst/>
          </a:prstGeom>
        </p:spPr>
      </p:pic>
      <p:pic>
        <p:nvPicPr>
          <p:cNvPr id="15" name="Grafik 14">
            <a:extLst>
              <a:ext uri="{FF2B5EF4-FFF2-40B4-BE49-F238E27FC236}">
                <a16:creationId xmlns:a16="http://schemas.microsoft.com/office/drawing/2014/main" id="{7D3AECDC-D998-E34D-A1CE-ED22D2973C25}"/>
              </a:ext>
            </a:extLst>
          </p:cNvPr>
          <p:cNvPicPr>
            <a:picLocks noChangeAspect="1"/>
          </p:cNvPicPr>
          <p:nvPr/>
        </p:nvPicPr>
        <p:blipFill>
          <a:blip r:embed="rId5"/>
          <a:stretch>
            <a:fillRect/>
          </a:stretch>
        </p:blipFill>
        <p:spPr>
          <a:xfrm>
            <a:off x="1165293" y="3283373"/>
            <a:ext cx="2201143" cy="432000"/>
          </a:xfrm>
          <a:prstGeom prst="rect">
            <a:avLst/>
          </a:prstGeom>
        </p:spPr>
      </p:pic>
      <p:pic>
        <p:nvPicPr>
          <p:cNvPr id="17" name="Grafik 16">
            <a:extLst>
              <a:ext uri="{FF2B5EF4-FFF2-40B4-BE49-F238E27FC236}">
                <a16:creationId xmlns:a16="http://schemas.microsoft.com/office/drawing/2014/main" id="{8904C91B-CF6B-C449-B45D-5C0AC49B5CB4}"/>
              </a:ext>
            </a:extLst>
          </p:cNvPr>
          <p:cNvPicPr>
            <a:picLocks noChangeAspect="1"/>
          </p:cNvPicPr>
          <p:nvPr/>
        </p:nvPicPr>
        <p:blipFill>
          <a:blip r:embed="rId6"/>
          <a:stretch>
            <a:fillRect/>
          </a:stretch>
        </p:blipFill>
        <p:spPr>
          <a:xfrm>
            <a:off x="3581804" y="3269963"/>
            <a:ext cx="2355429" cy="432000"/>
          </a:xfrm>
          <a:prstGeom prst="rect">
            <a:avLst/>
          </a:prstGeom>
        </p:spPr>
      </p:pic>
      <p:pic>
        <p:nvPicPr>
          <p:cNvPr id="19" name="Grafik 18">
            <a:extLst>
              <a:ext uri="{FF2B5EF4-FFF2-40B4-BE49-F238E27FC236}">
                <a16:creationId xmlns:a16="http://schemas.microsoft.com/office/drawing/2014/main" id="{0E6B7DF2-1E6D-6D4B-AB2F-7CA9A008923C}"/>
              </a:ext>
            </a:extLst>
          </p:cNvPr>
          <p:cNvPicPr>
            <a:picLocks noChangeAspect="1"/>
          </p:cNvPicPr>
          <p:nvPr/>
        </p:nvPicPr>
        <p:blipFill>
          <a:blip r:embed="rId7"/>
          <a:stretch>
            <a:fillRect/>
          </a:stretch>
        </p:blipFill>
        <p:spPr>
          <a:xfrm>
            <a:off x="2548451" y="4061384"/>
            <a:ext cx="1993611" cy="432000"/>
          </a:xfrm>
          <a:prstGeom prst="rect">
            <a:avLst/>
          </a:prstGeom>
        </p:spPr>
      </p:pic>
      <p:pic>
        <p:nvPicPr>
          <p:cNvPr id="21" name="Grafik 20">
            <a:extLst>
              <a:ext uri="{FF2B5EF4-FFF2-40B4-BE49-F238E27FC236}">
                <a16:creationId xmlns:a16="http://schemas.microsoft.com/office/drawing/2014/main" id="{5CEDA28D-FF64-C34A-B6F8-75AE20E75CCD}"/>
              </a:ext>
            </a:extLst>
          </p:cNvPr>
          <p:cNvPicPr>
            <a:picLocks noChangeAspect="1"/>
          </p:cNvPicPr>
          <p:nvPr/>
        </p:nvPicPr>
        <p:blipFill>
          <a:blip r:embed="rId8"/>
          <a:stretch>
            <a:fillRect/>
          </a:stretch>
        </p:blipFill>
        <p:spPr>
          <a:xfrm>
            <a:off x="6152601" y="3269963"/>
            <a:ext cx="2345143" cy="432000"/>
          </a:xfrm>
          <a:prstGeom prst="rect">
            <a:avLst/>
          </a:prstGeom>
        </p:spPr>
      </p:pic>
      <p:pic>
        <p:nvPicPr>
          <p:cNvPr id="23" name="Grafik 22">
            <a:extLst>
              <a:ext uri="{FF2B5EF4-FFF2-40B4-BE49-F238E27FC236}">
                <a16:creationId xmlns:a16="http://schemas.microsoft.com/office/drawing/2014/main" id="{4E6E2FB8-BFCF-7E41-9F32-727BBEB0E389}"/>
              </a:ext>
            </a:extLst>
          </p:cNvPr>
          <p:cNvPicPr>
            <a:picLocks noChangeAspect="1"/>
          </p:cNvPicPr>
          <p:nvPr/>
        </p:nvPicPr>
        <p:blipFill>
          <a:blip r:embed="rId9"/>
          <a:stretch>
            <a:fillRect/>
          </a:stretch>
        </p:blipFill>
        <p:spPr>
          <a:xfrm>
            <a:off x="7325172" y="4040118"/>
            <a:ext cx="1580488" cy="432000"/>
          </a:xfrm>
          <a:prstGeom prst="rect">
            <a:avLst/>
          </a:prstGeom>
        </p:spPr>
      </p:pic>
      <p:sp>
        <p:nvSpPr>
          <p:cNvPr id="2" name="Fußzeilenplatzhalter 1">
            <a:extLst>
              <a:ext uri="{FF2B5EF4-FFF2-40B4-BE49-F238E27FC236}">
                <a16:creationId xmlns:a16="http://schemas.microsoft.com/office/drawing/2014/main" id="{F75DDB3E-E0EC-E842-AD58-1D42E71C860C}"/>
              </a:ext>
            </a:extLst>
          </p:cNvPr>
          <p:cNvSpPr>
            <a:spLocks noGrp="1"/>
          </p:cNvSpPr>
          <p:nvPr>
            <p:ph type="ftr" sz="quarter" idx="15"/>
          </p:nvPr>
        </p:nvSpPr>
        <p:spPr/>
        <p:txBody>
          <a:bodyPr/>
          <a:lstStyle/>
          <a:p>
            <a:r>
              <a:rPr lang="de-DE" dirty="0"/>
              <a:t>WAK</a:t>
            </a:r>
          </a:p>
        </p:txBody>
      </p:sp>
    </p:spTree>
    <p:extLst>
      <p:ext uri="{BB962C8B-B14F-4D97-AF65-F5344CB8AC3E}">
        <p14:creationId xmlns:p14="http://schemas.microsoft.com/office/powerpoint/2010/main" val="252300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23F0D5C-C5F2-A7AE-5F64-BE4E0BCCF200}"/>
              </a:ext>
            </a:extLst>
          </p:cNvPr>
          <p:cNvSpPr>
            <a:spLocks noGrp="1"/>
          </p:cNvSpPr>
          <p:nvPr>
            <p:ph type="title"/>
          </p:nvPr>
        </p:nvSpPr>
        <p:spPr/>
        <p:txBody>
          <a:bodyPr/>
          <a:lstStyle/>
          <a:p>
            <a:r>
              <a:rPr lang="de-DE" dirty="0"/>
              <a:t>Über die Wirtschaftsakademie</a:t>
            </a:r>
          </a:p>
        </p:txBody>
      </p:sp>
      <p:sp>
        <p:nvSpPr>
          <p:cNvPr id="4" name="Textplatzhalter 3">
            <a:extLst>
              <a:ext uri="{FF2B5EF4-FFF2-40B4-BE49-F238E27FC236}">
                <a16:creationId xmlns:a16="http://schemas.microsoft.com/office/drawing/2014/main" id="{B923B8CE-37EB-F8CE-757B-F6E9503213F5}"/>
              </a:ext>
            </a:extLst>
          </p:cNvPr>
          <p:cNvSpPr>
            <a:spLocks noGrp="1"/>
          </p:cNvSpPr>
          <p:nvPr>
            <p:ph type="body" sz="quarter" idx="14"/>
          </p:nvPr>
        </p:nvSpPr>
        <p:spPr/>
        <p:txBody>
          <a:bodyPr/>
          <a:lstStyle/>
          <a:p>
            <a:r>
              <a:rPr lang="de-DE" dirty="0"/>
              <a:t>Vielfältige Bildungsangebote für Beschäftigte und Unternehmen</a:t>
            </a:r>
          </a:p>
        </p:txBody>
      </p:sp>
      <p:sp>
        <p:nvSpPr>
          <p:cNvPr id="5" name="Fußzeilenplatzhalter 4">
            <a:extLst>
              <a:ext uri="{FF2B5EF4-FFF2-40B4-BE49-F238E27FC236}">
                <a16:creationId xmlns:a16="http://schemas.microsoft.com/office/drawing/2014/main" id="{CFC69E29-31CE-E78C-6413-C328FFABEB0D}"/>
              </a:ext>
            </a:extLst>
          </p:cNvPr>
          <p:cNvSpPr>
            <a:spLocks noGrp="1"/>
          </p:cNvSpPr>
          <p:nvPr>
            <p:ph type="ftr" sz="quarter" idx="15"/>
          </p:nvPr>
        </p:nvSpPr>
        <p:spPr/>
        <p:txBody>
          <a:bodyPr/>
          <a:lstStyle/>
          <a:p>
            <a:r>
              <a:rPr lang="de-DE" dirty="0"/>
              <a:t>WAK</a:t>
            </a:r>
          </a:p>
        </p:txBody>
      </p:sp>
      <p:pic>
        <p:nvPicPr>
          <p:cNvPr id="10" name="Grafik 9">
            <a:extLst>
              <a:ext uri="{FF2B5EF4-FFF2-40B4-BE49-F238E27FC236}">
                <a16:creationId xmlns:a16="http://schemas.microsoft.com/office/drawing/2014/main" id="{2E985B34-E781-3F3A-23B3-062FFAA7BAD5}"/>
              </a:ext>
            </a:extLst>
          </p:cNvPr>
          <p:cNvPicPr>
            <a:picLocks noChangeAspect="1"/>
          </p:cNvPicPr>
          <p:nvPr/>
        </p:nvPicPr>
        <p:blipFill>
          <a:blip r:embed="rId2"/>
          <a:stretch>
            <a:fillRect/>
          </a:stretch>
        </p:blipFill>
        <p:spPr>
          <a:xfrm>
            <a:off x="709104" y="1716155"/>
            <a:ext cx="443661" cy="347655"/>
          </a:xfrm>
          <a:prstGeom prst="rect">
            <a:avLst/>
          </a:prstGeom>
        </p:spPr>
      </p:pic>
      <p:sp>
        <p:nvSpPr>
          <p:cNvPr id="11" name="AutoShape 2">
            <a:extLst>
              <a:ext uri="{FF2B5EF4-FFF2-40B4-BE49-F238E27FC236}">
                <a16:creationId xmlns:a16="http://schemas.microsoft.com/office/drawing/2014/main" id="{49B40138-2DF8-7070-C4BA-39C2CA5046E7}"/>
              </a:ext>
            </a:extLst>
          </p:cNvPr>
          <p:cNvSpPr txBox="1">
            <a:spLocks noChangeAspect="1" noChangeArrowheads="1"/>
          </p:cNvSpPr>
          <p:nvPr/>
        </p:nvSpPr>
        <p:spPr bwMode="auto">
          <a:xfrm>
            <a:off x="1223359" y="1974922"/>
            <a:ext cx="10154437" cy="6206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In Zusammenarbeit mit den drei schleswig-holsteinischen Industrie- und Handelskammern sind wir der Bildungspartner der schleswig-holsteinischen Unternehmen und Beschäftigten.</a:t>
            </a:r>
          </a:p>
        </p:txBody>
      </p:sp>
      <p:sp>
        <p:nvSpPr>
          <p:cNvPr id="12" name="Textplatzhalter 11">
            <a:extLst>
              <a:ext uri="{FF2B5EF4-FFF2-40B4-BE49-F238E27FC236}">
                <a16:creationId xmlns:a16="http://schemas.microsoft.com/office/drawing/2014/main" id="{80908DC4-A6D8-D1AE-AD54-BEB2FB84781D}"/>
              </a:ext>
            </a:extLst>
          </p:cNvPr>
          <p:cNvSpPr>
            <a:spLocks noGrp="1"/>
          </p:cNvSpPr>
          <p:nvPr>
            <p:ph type="body" sz="quarter" idx="13"/>
          </p:nvPr>
        </p:nvSpPr>
        <p:spPr>
          <a:xfrm>
            <a:off x="1249565" y="1650827"/>
            <a:ext cx="10154438" cy="412983"/>
          </a:xfrm>
        </p:spPr>
        <p:txBody>
          <a:bodyPr/>
          <a:lstStyle/>
          <a:p>
            <a:r>
              <a:rPr lang="de-DE" b="1" dirty="0"/>
              <a:t>Bildungspartner vor Ort</a:t>
            </a:r>
          </a:p>
        </p:txBody>
      </p:sp>
      <p:pic>
        <p:nvPicPr>
          <p:cNvPr id="13" name="Grafik 12">
            <a:extLst>
              <a:ext uri="{FF2B5EF4-FFF2-40B4-BE49-F238E27FC236}">
                <a16:creationId xmlns:a16="http://schemas.microsoft.com/office/drawing/2014/main" id="{4838E092-9DDD-2C16-AB13-2815CE714818}"/>
              </a:ext>
            </a:extLst>
          </p:cNvPr>
          <p:cNvPicPr>
            <a:picLocks noChangeAspect="1"/>
          </p:cNvPicPr>
          <p:nvPr/>
        </p:nvPicPr>
        <p:blipFill>
          <a:blip r:embed="rId2"/>
          <a:stretch>
            <a:fillRect/>
          </a:stretch>
        </p:blipFill>
        <p:spPr>
          <a:xfrm>
            <a:off x="709103" y="2777103"/>
            <a:ext cx="443661" cy="347655"/>
          </a:xfrm>
          <a:prstGeom prst="rect">
            <a:avLst/>
          </a:prstGeom>
        </p:spPr>
      </p:pic>
      <p:sp>
        <p:nvSpPr>
          <p:cNvPr id="14" name="AutoShape 2">
            <a:extLst>
              <a:ext uri="{FF2B5EF4-FFF2-40B4-BE49-F238E27FC236}">
                <a16:creationId xmlns:a16="http://schemas.microsoft.com/office/drawing/2014/main" id="{1DE1D512-60A5-EE3D-DBEE-4B9BA6E1303A}"/>
              </a:ext>
            </a:extLst>
          </p:cNvPr>
          <p:cNvSpPr txBox="1">
            <a:spLocks noChangeAspect="1" noChangeArrowheads="1"/>
          </p:cNvSpPr>
          <p:nvPr/>
        </p:nvSpPr>
        <p:spPr bwMode="auto">
          <a:xfrm>
            <a:off x="1249566" y="3003210"/>
            <a:ext cx="10154437" cy="4129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Wir gewinnen, qualifizieren und entwickeln Fach- und Führungskräfte.</a:t>
            </a:r>
          </a:p>
        </p:txBody>
      </p:sp>
      <p:sp>
        <p:nvSpPr>
          <p:cNvPr id="15" name="Textplatzhalter 11">
            <a:extLst>
              <a:ext uri="{FF2B5EF4-FFF2-40B4-BE49-F238E27FC236}">
                <a16:creationId xmlns:a16="http://schemas.microsoft.com/office/drawing/2014/main" id="{532B9C47-2A7A-6B2A-16C0-C0FE2E74A715}"/>
              </a:ext>
            </a:extLst>
          </p:cNvPr>
          <p:cNvSpPr txBox="1">
            <a:spLocks/>
          </p:cNvSpPr>
          <p:nvPr/>
        </p:nvSpPr>
        <p:spPr>
          <a:xfrm>
            <a:off x="1249565" y="2703137"/>
            <a:ext cx="10154438" cy="4129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Fach- und Führungskräfte im Fokus</a:t>
            </a:r>
          </a:p>
        </p:txBody>
      </p:sp>
      <p:pic>
        <p:nvPicPr>
          <p:cNvPr id="16" name="Grafik 15">
            <a:extLst>
              <a:ext uri="{FF2B5EF4-FFF2-40B4-BE49-F238E27FC236}">
                <a16:creationId xmlns:a16="http://schemas.microsoft.com/office/drawing/2014/main" id="{B480C6EB-F8B1-6AB4-3FBB-F435F5929934}"/>
              </a:ext>
            </a:extLst>
          </p:cNvPr>
          <p:cNvPicPr>
            <a:picLocks noChangeAspect="1"/>
          </p:cNvPicPr>
          <p:nvPr/>
        </p:nvPicPr>
        <p:blipFill>
          <a:blip r:embed="rId2"/>
          <a:stretch>
            <a:fillRect/>
          </a:stretch>
        </p:blipFill>
        <p:spPr>
          <a:xfrm>
            <a:off x="703029" y="3859432"/>
            <a:ext cx="443661" cy="347655"/>
          </a:xfrm>
          <a:prstGeom prst="rect">
            <a:avLst/>
          </a:prstGeom>
        </p:spPr>
      </p:pic>
      <p:sp>
        <p:nvSpPr>
          <p:cNvPr id="17" name="Textplatzhalter 11">
            <a:extLst>
              <a:ext uri="{FF2B5EF4-FFF2-40B4-BE49-F238E27FC236}">
                <a16:creationId xmlns:a16="http://schemas.microsoft.com/office/drawing/2014/main" id="{62ED48C3-66C1-D528-E3CC-12AB4E320060}"/>
              </a:ext>
            </a:extLst>
          </p:cNvPr>
          <p:cNvSpPr txBox="1">
            <a:spLocks/>
          </p:cNvSpPr>
          <p:nvPr/>
        </p:nvSpPr>
        <p:spPr>
          <a:xfrm>
            <a:off x="1243491" y="3795930"/>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189 Mitarbeitende</a:t>
            </a:r>
          </a:p>
        </p:txBody>
      </p:sp>
      <p:pic>
        <p:nvPicPr>
          <p:cNvPr id="18" name="Grafik 17">
            <a:extLst>
              <a:ext uri="{FF2B5EF4-FFF2-40B4-BE49-F238E27FC236}">
                <a16:creationId xmlns:a16="http://schemas.microsoft.com/office/drawing/2014/main" id="{5646E366-DE80-075F-E3F4-4A3527DD2223}"/>
              </a:ext>
            </a:extLst>
          </p:cNvPr>
          <p:cNvPicPr>
            <a:picLocks noChangeAspect="1"/>
          </p:cNvPicPr>
          <p:nvPr/>
        </p:nvPicPr>
        <p:blipFill>
          <a:blip r:embed="rId2"/>
          <a:stretch>
            <a:fillRect/>
          </a:stretch>
        </p:blipFill>
        <p:spPr>
          <a:xfrm>
            <a:off x="3903917" y="3859432"/>
            <a:ext cx="443661" cy="347655"/>
          </a:xfrm>
          <a:prstGeom prst="rect">
            <a:avLst/>
          </a:prstGeom>
        </p:spPr>
      </p:pic>
      <p:sp>
        <p:nvSpPr>
          <p:cNvPr id="19" name="Textplatzhalter 11">
            <a:extLst>
              <a:ext uri="{FF2B5EF4-FFF2-40B4-BE49-F238E27FC236}">
                <a16:creationId xmlns:a16="http://schemas.microsoft.com/office/drawing/2014/main" id="{2AC4FDA3-6064-08BB-B130-A1A486F84D4F}"/>
              </a:ext>
            </a:extLst>
          </p:cNvPr>
          <p:cNvSpPr txBox="1">
            <a:spLocks/>
          </p:cNvSpPr>
          <p:nvPr/>
        </p:nvSpPr>
        <p:spPr>
          <a:xfrm>
            <a:off x="4496929" y="3757231"/>
            <a:ext cx="2156124"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ca. 600 freiberufliche Dozierende</a:t>
            </a:r>
          </a:p>
        </p:txBody>
      </p:sp>
      <p:pic>
        <p:nvPicPr>
          <p:cNvPr id="20" name="Grafik 19">
            <a:extLst>
              <a:ext uri="{FF2B5EF4-FFF2-40B4-BE49-F238E27FC236}">
                <a16:creationId xmlns:a16="http://schemas.microsoft.com/office/drawing/2014/main" id="{C7212538-1979-35B3-4228-F7AE8A9E0AC9}"/>
              </a:ext>
            </a:extLst>
          </p:cNvPr>
          <p:cNvPicPr>
            <a:picLocks noChangeAspect="1"/>
          </p:cNvPicPr>
          <p:nvPr/>
        </p:nvPicPr>
        <p:blipFill>
          <a:blip r:embed="rId2"/>
          <a:stretch>
            <a:fillRect/>
          </a:stretch>
        </p:blipFill>
        <p:spPr>
          <a:xfrm>
            <a:off x="7273626" y="3859432"/>
            <a:ext cx="443661" cy="347655"/>
          </a:xfrm>
          <a:prstGeom prst="rect">
            <a:avLst/>
          </a:prstGeom>
        </p:spPr>
      </p:pic>
      <p:sp>
        <p:nvSpPr>
          <p:cNvPr id="21" name="Textplatzhalter 11">
            <a:extLst>
              <a:ext uri="{FF2B5EF4-FFF2-40B4-BE49-F238E27FC236}">
                <a16:creationId xmlns:a16="http://schemas.microsoft.com/office/drawing/2014/main" id="{8879F8B7-28A7-A9AB-C7FC-B0781767C288}"/>
              </a:ext>
            </a:extLst>
          </p:cNvPr>
          <p:cNvSpPr txBox="1">
            <a:spLocks/>
          </p:cNvSpPr>
          <p:nvPr/>
        </p:nvSpPr>
        <p:spPr>
          <a:xfrm>
            <a:off x="7845617" y="3767867"/>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9 Standorte</a:t>
            </a:r>
          </a:p>
        </p:txBody>
      </p:sp>
      <p:pic>
        <p:nvPicPr>
          <p:cNvPr id="22" name="Grafik 21">
            <a:extLst>
              <a:ext uri="{FF2B5EF4-FFF2-40B4-BE49-F238E27FC236}">
                <a16:creationId xmlns:a16="http://schemas.microsoft.com/office/drawing/2014/main" id="{765F1A91-8484-513C-604C-5E51D25ED079}"/>
              </a:ext>
            </a:extLst>
          </p:cNvPr>
          <p:cNvPicPr>
            <a:picLocks noChangeAspect="1"/>
          </p:cNvPicPr>
          <p:nvPr/>
        </p:nvPicPr>
        <p:blipFill>
          <a:blip r:embed="rId2"/>
          <a:stretch>
            <a:fillRect/>
          </a:stretch>
        </p:blipFill>
        <p:spPr>
          <a:xfrm>
            <a:off x="703029" y="4887909"/>
            <a:ext cx="443661" cy="347655"/>
          </a:xfrm>
          <a:prstGeom prst="rect">
            <a:avLst/>
          </a:prstGeom>
        </p:spPr>
      </p:pic>
      <p:sp>
        <p:nvSpPr>
          <p:cNvPr id="23" name="Textplatzhalter 11">
            <a:extLst>
              <a:ext uri="{FF2B5EF4-FFF2-40B4-BE49-F238E27FC236}">
                <a16:creationId xmlns:a16="http://schemas.microsoft.com/office/drawing/2014/main" id="{6AEAD4CA-AF3A-B685-9FE7-523B6F902F09}"/>
              </a:ext>
            </a:extLst>
          </p:cNvPr>
          <p:cNvSpPr txBox="1">
            <a:spLocks/>
          </p:cNvSpPr>
          <p:nvPr/>
        </p:nvSpPr>
        <p:spPr>
          <a:xfrm>
            <a:off x="1243491" y="4874806"/>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5 Gästehäuser</a:t>
            </a:r>
          </a:p>
        </p:txBody>
      </p:sp>
      <p:pic>
        <p:nvPicPr>
          <p:cNvPr id="24" name="Grafik 23">
            <a:extLst>
              <a:ext uri="{FF2B5EF4-FFF2-40B4-BE49-F238E27FC236}">
                <a16:creationId xmlns:a16="http://schemas.microsoft.com/office/drawing/2014/main" id="{85EB4473-CB80-1438-66FE-69D7590AFD32}"/>
              </a:ext>
            </a:extLst>
          </p:cNvPr>
          <p:cNvPicPr>
            <a:picLocks noChangeAspect="1"/>
          </p:cNvPicPr>
          <p:nvPr/>
        </p:nvPicPr>
        <p:blipFill>
          <a:blip r:embed="rId2"/>
          <a:stretch>
            <a:fillRect/>
          </a:stretch>
        </p:blipFill>
        <p:spPr>
          <a:xfrm>
            <a:off x="3903917" y="4926816"/>
            <a:ext cx="443661" cy="347655"/>
          </a:xfrm>
          <a:prstGeom prst="rect">
            <a:avLst/>
          </a:prstGeom>
        </p:spPr>
      </p:pic>
      <p:sp>
        <p:nvSpPr>
          <p:cNvPr id="25" name="Textplatzhalter 11">
            <a:extLst>
              <a:ext uri="{FF2B5EF4-FFF2-40B4-BE49-F238E27FC236}">
                <a16:creationId xmlns:a16="http://schemas.microsoft.com/office/drawing/2014/main" id="{5D5B63BD-5D98-3AEB-91A6-AA4DE559F4EA}"/>
              </a:ext>
            </a:extLst>
          </p:cNvPr>
          <p:cNvSpPr txBox="1">
            <a:spLocks/>
          </p:cNvSpPr>
          <p:nvPr/>
        </p:nvSpPr>
        <p:spPr>
          <a:xfrm>
            <a:off x="4496929" y="4874807"/>
            <a:ext cx="2000253"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15.452 Teilnehmende in 2022</a:t>
            </a:r>
          </a:p>
        </p:txBody>
      </p:sp>
      <p:pic>
        <p:nvPicPr>
          <p:cNvPr id="26" name="Grafik 25">
            <a:extLst>
              <a:ext uri="{FF2B5EF4-FFF2-40B4-BE49-F238E27FC236}">
                <a16:creationId xmlns:a16="http://schemas.microsoft.com/office/drawing/2014/main" id="{FC1D460D-F678-AE46-6604-3BC1A5433414}"/>
              </a:ext>
            </a:extLst>
          </p:cNvPr>
          <p:cNvPicPr>
            <a:picLocks noChangeAspect="1"/>
          </p:cNvPicPr>
          <p:nvPr/>
        </p:nvPicPr>
        <p:blipFill>
          <a:blip r:embed="rId2"/>
          <a:stretch>
            <a:fillRect/>
          </a:stretch>
        </p:blipFill>
        <p:spPr>
          <a:xfrm>
            <a:off x="7273625" y="4926815"/>
            <a:ext cx="443661" cy="347655"/>
          </a:xfrm>
          <a:prstGeom prst="rect">
            <a:avLst/>
          </a:prstGeom>
        </p:spPr>
      </p:pic>
      <p:sp>
        <p:nvSpPr>
          <p:cNvPr id="27" name="Textplatzhalter 11">
            <a:extLst>
              <a:ext uri="{FF2B5EF4-FFF2-40B4-BE49-F238E27FC236}">
                <a16:creationId xmlns:a16="http://schemas.microsoft.com/office/drawing/2014/main" id="{9623EE5A-1D8C-260D-599C-67EEB495C459}"/>
              </a:ext>
            </a:extLst>
          </p:cNvPr>
          <p:cNvSpPr txBox="1">
            <a:spLocks/>
          </p:cNvSpPr>
          <p:nvPr/>
        </p:nvSpPr>
        <p:spPr>
          <a:xfrm>
            <a:off x="7927833" y="4887909"/>
            <a:ext cx="2000253"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5 Tochter-gesellschaften</a:t>
            </a:r>
          </a:p>
        </p:txBody>
      </p:sp>
    </p:spTree>
    <p:extLst>
      <p:ext uri="{BB962C8B-B14F-4D97-AF65-F5344CB8AC3E}">
        <p14:creationId xmlns:p14="http://schemas.microsoft.com/office/powerpoint/2010/main" val="255139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33497-9081-444D-B415-504984574EBA}"/>
              </a:ext>
            </a:extLst>
          </p:cNvPr>
          <p:cNvSpPr>
            <a:spLocks noGrp="1"/>
          </p:cNvSpPr>
          <p:nvPr>
            <p:ph type="title"/>
          </p:nvPr>
        </p:nvSpPr>
        <p:spPr>
          <a:xfrm>
            <a:off x="710692" y="457200"/>
            <a:ext cx="3932237" cy="1457661"/>
          </a:xfrm>
        </p:spPr>
        <p:txBody>
          <a:bodyPr/>
          <a:lstStyle/>
          <a:p>
            <a:r>
              <a:rPr lang="de-DE" dirty="0"/>
              <a:t>Wie geht es weiter?</a:t>
            </a:r>
          </a:p>
        </p:txBody>
      </p:sp>
      <p:pic>
        <p:nvPicPr>
          <p:cNvPr id="7" name="Inhaltsplatzhalter 6">
            <a:extLst>
              <a:ext uri="{FF2B5EF4-FFF2-40B4-BE49-F238E27FC236}">
                <a16:creationId xmlns:a16="http://schemas.microsoft.com/office/drawing/2014/main" id="{D1F5AD84-6B7C-A744-AB65-3D965994FF4D}"/>
              </a:ext>
            </a:extLst>
          </p:cNvPr>
          <p:cNvPicPr>
            <a:picLocks noGrp="1" noChangeAspect="1"/>
          </p:cNvPicPr>
          <p:nvPr>
            <p:ph idx="1"/>
          </p:nvPr>
        </p:nvPicPr>
        <p:blipFill>
          <a:blip r:embed="rId2"/>
          <a:stretch>
            <a:fillRect/>
          </a:stretch>
        </p:blipFill>
        <p:spPr>
          <a:xfrm>
            <a:off x="5054600" y="1022221"/>
            <a:ext cx="6480175" cy="4324607"/>
          </a:xfrm>
        </p:spPr>
      </p:pic>
      <p:sp>
        <p:nvSpPr>
          <p:cNvPr id="4" name="Textplatzhalter 3">
            <a:extLst>
              <a:ext uri="{FF2B5EF4-FFF2-40B4-BE49-F238E27FC236}">
                <a16:creationId xmlns:a16="http://schemas.microsoft.com/office/drawing/2014/main" id="{2CCE7320-DF76-7946-9A11-24BF8B42F7C9}"/>
              </a:ext>
            </a:extLst>
          </p:cNvPr>
          <p:cNvSpPr>
            <a:spLocks noGrp="1"/>
          </p:cNvSpPr>
          <p:nvPr>
            <p:ph type="body" sz="half" idx="2"/>
          </p:nvPr>
        </p:nvSpPr>
        <p:spPr/>
        <p:txBody>
          <a:bodyPr/>
          <a:lstStyle/>
          <a:p>
            <a:pPr marL="285750" indent="-285750">
              <a:buFont typeface="Arial" panose="020B0604020202020204" pitchFamily="34" charset="0"/>
              <a:buChar char="•"/>
            </a:pPr>
            <a:r>
              <a:rPr lang="de-DE" dirty="0"/>
              <a:t>Sie erhalten im Nachgang zu diesem Beratungstermin eine Zusammenfassung der Informationen von uns.</a:t>
            </a:r>
          </a:p>
          <a:p>
            <a:pPr marL="285750" indent="-285750">
              <a:buFont typeface="Arial" panose="020B0604020202020204" pitchFamily="34" charset="0"/>
              <a:buChar char="•"/>
            </a:pPr>
            <a:r>
              <a:rPr lang="de-DE" dirty="0"/>
              <a:t>Bei Fragen können Sie uns jederzeit kontaktieren. </a:t>
            </a:r>
          </a:p>
          <a:p>
            <a:endParaRPr lang="de-DE" dirty="0"/>
          </a:p>
        </p:txBody>
      </p:sp>
    </p:spTree>
    <p:extLst>
      <p:ext uri="{BB962C8B-B14F-4D97-AF65-F5344CB8AC3E}">
        <p14:creationId xmlns:p14="http://schemas.microsoft.com/office/powerpoint/2010/main" val="216834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513948-218C-2D48-80AF-58985E7000D3}"/>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A8C57634-9F58-094F-8562-D12853FF325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3830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3B55E-6BEF-FF42-9754-8C0D6B741DB5}"/>
              </a:ext>
            </a:extLst>
          </p:cNvPr>
          <p:cNvSpPr>
            <a:spLocks noGrp="1"/>
          </p:cNvSpPr>
          <p:nvPr>
            <p:ph type="title"/>
          </p:nvPr>
        </p:nvSpPr>
        <p:spPr/>
        <p:txBody>
          <a:bodyPr/>
          <a:lstStyle/>
          <a:p>
            <a:r>
              <a:rPr lang="de-DE" b="1" dirty="0"/>
              <a:t>Bildungszentren</a:t>
            </a:r>
          </a:p>
        </p:txBody>
      </p:sp>
      <p:sp>
        <p:nvSpPr>
          <p:cNvPr id="3" name="Textplatzhalter 2">
            <a:extLst>
              <a:ext uri="{FF2B5EF4-FFF2-40B4-BE49-F238E27FC236}">
                <a16:creationId xmlns:a16="http://schemas.microsoft.com/office/drawing/2014/main" id="{5E562051-49DD-4F4C-996B-0D7AC07E9526}"/>
              </a:ext>
            </a:extLst>
          </p:cNvPr>
          <p:cNvSpPr>
            <a:spLocks noGrp="1"/>
          </p:cNvSpPr>
          <p:nvPr>
            <p:ph type="body" sz="quarter" idx="14"/>
          </p:nvPr>
        </p:nvSpPr>
        <p:spPr/>
        <p:txBody>
          <a:bodyPr/>
          <a:lstStyle/>
          <a:p>
            <a:r>
              <a:rPr lang="de-DE" dirty="0"/>
              <a:t>Schleswig-Holstein</a:t>
            </a:r>
          </a:p>
        </p:txBody>
      </p:sp>
      <p:sp>
        <p:nvSpPr>
          <p:cNvPr id="4" name="Fußzeilenplatzhalter 3">
            <a:extLst>
              <a:ext uri="{FF2B5EF4-FFF2-40B4-BE49-F238E27FC236}">
                <a16:creationId xmlns:a16="http://schemas.microsoft.com/office/drawing/2014/main" id="{40B8E43F-4546-5146-9F20-E13CF48D40C9}"/>
              </a:ext>
            </a:extLst>
          </p:cNvPr>
          <p:cNvSpPr>
            <a:spLocks noGrp="1"/>
          </p:cNvSpPr>
          <p:nvPr>
            <p:ph type="ftr" sz="quarter" idx="15"/>
          </p:nvPr>
        </p:nvSpPr>
        <p:spPr/>
        <p:txBody>
          <a:bodyPr/>
          <a:lstStyle/>
          <a:p>
            <a:r>
              <a:rPr lang="de-DE" dirty="0"/>
              <a:t>WAK</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926" y="1116969"/>
            <a:ext cx="5645776" cy="4549541"/>
          </a:xfrm>
          <a:prstGeom prst="rect">
            <a:avLst/>
          </a:prstGeom>
        </p:spPr>
      </p:pic>
    </p:spTree>
    <p:extLst>
      <p:ext uri="{BB962C8B-B14F-4D97-AF65-F5344CB8AC3E}">
        <p14:creationId xmlns:p14="http://schemas.microsoft.com/office/powerpoint/2010/main" val="3019672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Dürfen wir uns vorstellen?</a:t>
            </a:r>
          </a:p>
        </p:txBody>
      </p:sp>
      <p:sp>
        <p:nvSpPr>
          <p:cNvPr id="4" name="Fußzeilenplatzhalter 3"/>
          <p:cNvSpPr>
            <a:spLocks noGrp="1"/>
          </p:cNvSpPr>
          <p:nvPr>
            <p:ph type="ftr" sz="quarter" idx="15"/>
          </p:nvPr>
        </p:nvSpPr>
        <p:spPr/>
        <p:txBody>
          <a:bodyPr/>
          <a:lstStyle/>
          <a:p>
            <a:r>
              <a:rPr lang="de-DE"/>
              <a:t>Höhere Berufsbildung</a:t>
            </a:r>
          </a:p>
        </p:txBody>
      </p:sp>
      <p:pic>
        <p:nvPicPr>
          <p:cNvPr id="13" name="Grafik 12"/>
          <p:cNvPicPr>
            <a:picLocks noChangeAspect="1"/>
          </p:cNvPicPr>
          <p:nvPr/>
        </p:nvPicPr>
        <p:blipFill>
          <a:blip r:embed="rId2"/>
          <a:stretch>
            <a:fillRect/>
          </a:stretch>
        </p:blipFill>
        <p:spPr>
          <a:xfrm>
            <a:off x="7742813" y="3595418"/>
            <a:ext cx="2282621" cy="2160000"/>
          </a:xfrm>
          <a:prstGeom prst="rect">
            <a:avLst/>
          </a:prstGeom>
        </p:spPr>
      </p:pic>
      <p:pic>
        <p:nvPicPr>
          <p:cNvPr id="5" name="Grafik 4">
            <a:extLst>
              <a:ext uri="{FF2B5EF4-FFF2-40B4-BE49-F238E27FC236}">
                <a16:creationId xmlns:a16="http://schemas.microsoft.com/office/drawing/2014/main" id="{4480F4A6-4A2B-7D2D-924B-45351AFBFBF9}"/>
              </a:ext>
            </a:extLst>
          </p:cNvPr>
          <p:cNvPicPr>
            <a:picLocks noChangeAspect="1"/>
          </p:cNvPicPr>
          <p:nvPr/>
        </p:nvPicPr>
        <p:blipFill>
          <a:blip r:embed="rId3"/>
          <a:stretch>
            <a:fillRect/>
          </a:stretch>
        </p:blipFill>
        <p:spPr>
          <a:xfrm>
            <a:off x="4872074" y="1080324"/>
            <a:ext cx="2318049" cy="2160000"/>
          </a:xfrm>
          <a:prstGeom prst="rect">
            <a:avLst/>
          </a:prstGeom>
        </p:spPr>
      </p:pic>
      <p:pic>
        <p:nvPicPr>
          <p:cNvPr id="8" name="Grafik 7">
            <a:extLst>
              <a:ext uri="{FF2B5EF4-FFF2-40B4-BE49-F238E27FC236}">
                <a16:creationId xmlns:a16="http://schemas.microsoft.com/office/drawing/2014/main" id="{8588B65C-03FD-ADB2-59CD-F3672154F344}"/>
              </a:ext>
            </a:extLst>
          </p:cNvPr>
          <p:cNvPicPr>
            <a:picLocks noChangeAspect="1"/>
          </p:cNvPicPr>
          <p:nvPr/>
        </p:nvPicPr>
        <p:blipFill>
          <a:blip r:embed="rId4"/>
          <a:stretch>
            <a:fillRect/>
          </a:stretch>
        </p:blipFill>
        <p:spPr>
          <a:xfrm>
            <a:off x="1991193" y="1066800"/>
            <a:ext cx="2282182" cy="2160000"/>
          </a:xfrm>
          <a:prstGeom prst="rect">
            <a:avLst/>
          </a:prstGeom>
        </p:spPr>
      </p:pic>
      <p:pic>
        <p:nvPicPr>
          <p:cNvPr id="12" name="Grafik 11">
            <a:extLst>
              <a:ext uri="{FF2B5EF4-FFF2-40B4-BE49-F238E27FC236}">
                <a16:creationId xmlns:a16="http://schemas.microsoft.com/office/drawing/2014/main" id="{B2E68F60-B4EA-2F48-93EC-D84994F35E57}"/>
              </a:ext>
            </a:extLst>
          </p:cNvPr>
          <p:cNvPicPr>
            <a:picLocks noChangeAspect="1"/>
          </p:cNvPicPr>
          <p:nvPr/>
        </p:nvPicPr>
        <p:blipFill>
          <a:blip r:embed="rId5"/>
          <a:stretch>
            <a:fillRect/>
          </a:stretch>
        </p:blipFill>
        <p:spPr>
          <a:xfrm>
            <a:off x="4872074" y="3610855"/>
            <a:ext cx="2303710" cy="2160000"/>
          </a:xfrm>
          <a:prstGeom prst="rect">
            <a:avLst/>
          </a:prstGeom>
        </p:spPr>
      </p:pic>
      <p:pic>
        <p:nvPicPr>
          <p:cNvPr id="18" name="Grafik 17">
            <a:extLst>
              <a:ext uri="{FF2B5EF4-FFF2-40B4-BE49-F238E27FC236}">
                <a16:creationId xmlns:a16="http://schemas.microsoft.com/office/drawing/2014/main" id="{D80D181B-9925-7043-775C-4433B56A945E}"/>
              </a:ext>
            </a:extLst>
          </p:cNvPr>
          <p:cNvPicPr>
            <a:picLocks noChangeAspect="1"/>
          </p:cNvPicPr>
          <p:nvPr/>
        </p:nvPicPr>
        <p:blipFill>
          <a:blip r:embed="rId6"/>
          <a:stretch>
            <a:fillRect/>
          </a:stretch>
        </p:blipFill>
        <p:spPr>
          <a:xfrm>
            <a:off x="7788822" y="1080324"/>
            <a:ext cx="2272771" cy="2160000"/>
          </a:xfrm>
          <a:prstGeom prst="rect">
            <a:avLst/>
          </a:prstGeom>
        </p:spPr>
      </p:pic>
      <p:pic>
        <p:nvPicPr>
          <p:cNvPr id="20" name="Grafik 19">
            <a:extLst>
              <a:ext uri="{FF2B5EF4-FFF2-40B4-BE49-F238E27FC236}">
                <a16:creationId xmlns:a16="http://schemas.microsoft.com/office/drawing/2014/main" id="{9650655B-A44B-7F30-0270-CBF8396901B3}"/>
              </a:ext>
            </a:extLst>
          </p:cNvPr>
          <p:cNvPicPr>
            <a:picLocks noChangeAspect="1"/>
          </p:cNvPicPr>
          <p:nvPr/>
        </p:nvPicPr>
        <p:blipFill>
          <a:blip r:embed="rId7"/>
          <a:stretch>
            <a:fillRect/>
          </a:stretch>
        </p:blipFill>
        <p:spPr>
          <a:xfrm>
            <a:off x="1959524" y="3595418"/>
            <a:ext cx="2345521" cy="2160000"/>
          </a:xfrm>
          <a:prstGeom prst="rect">
            <a:avLst/>
          </a:prstGeom>
        </p:spPr>
      </p:pic>
    </p:spTree>
    <p:extLst>
      <p:ext uri="{BB962C8B-B14F-4D97-AF65-F5344CB8AC3E}">
        <p14:creationId xmlns:p14="http://schemas.microsoft.com/office/powerpoint/2010/main" val="336280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Höhere Berufsbildung</a:t>
            </a:r>
          </a:p>
        </p:txBody>
      </p:sp>
      <p:sp>
        <p:nvSpPr>
          <p:cNvPr id="5" name="Textplatzhalter 4"/>
          <p:cNvSpPr>
            <a:spLocks noGrp="1"/>
          </p:cNvSpPr>
          <p:nvPr>
            <p:ph type="body" sz="quarter" idx="14"/>
          </p:nvPr>
        </p:nvSpPr>
        <p:spPr/>
        <p:txBody>
          <a:bodyPr/>
          <a:lstStyle/>
          <a:p>
            <a:r>
              <a:rPr lang="de-DE" dirty="0"/>
              <a:t>Struktur</a:t>
            </a:r>
          </a:p>
        </p:txBody>
      </p:sp>
      <p:sp>
        <p:nvSpPr>
          <p:cNvPr id="4" name="Fußzeilenplatzhalter 3"/>
          <p:cNvSpPr>
            <a:spLocks noGrp="1"/>
          </p:cNvSpPr>
          <p:nvPr>
            <p:ph type="ftr" sz="quarter" idx="15"/>
          </p:nvPr>
        </p:nvSpPr>
        <p:spPr/>
        <p:txBody>
          <a:bodyPr/>
          <a:lstStyle/>
          <a:p>
            <a:r>
              <a:rPr lang="de-DE"/>
              <a:t>Höhere Berufsbildung</a:t>
            </a:r>
          </a:p>
        </p:txBody>
      </p:sp>
      <p:pic>
        <p:nvPicPr>
          <p:cNvPr id="3" name="Grafik 2"/>
          <p:cNvPicPr>
            <a:picLocks noChangeAspect="1"/>
          </p:cNvPicPr>
          <p:nvPr/>
        </p:nvPicPr>
        <p:blipFill>
          <a:blip r:embed="rId2"/>
          <a:stretch>
            <a:fillRect/>
          </a:stretch>
        </p:blipFill>
        <p:spPr>
          <a:xfrm>
            <a:off x="2569158" y="1484207"/>
            <a:ext cx="7053683" cy="3889585"/>
          </a:xfrm>
          <a:prstGeom prst="rect">
            <a:avLst/>
          </a:prstGeom>
        </p:spPr>
      </p:pic>
    </p:spTree>
    <p:extLst>
      <p:ext uri="{BB962C8B-B14F-4D97-AF65-F5344CB8AC3E}">
        <p14:creationId xmlns:p14="http://schemas.microsoft.com/office/powerpoint/2010/main" val="110753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Höhere Berufsbildung</a:t>
            </a:r>
          </a:p>
        </p:txBody>
      </p:sp>
      <p:sp>
        <p:nvSpPr>
          <p:cNvPr id="5" name="Textplatzhalter 4"/>
          <p:cNvSpPr>
            <a:spLocks noGrp="1"/>
          </p:cNvSpPr>
          <p:nvPr>
            <p:ph type="body" sz="quarter" idx="14"/>
          </p:nvPr>
        </p:nvSpPr>
        <p:spPr/>
        <p:txBody>
          <a:bodyPr/>
          <a:lstStyle/>
          <a:p>
            <a:r>
              <a:rPr lang="de-DE" dirty="0"/>
              <a:t>Vorteile</a:t>
            </a:r>
          </a:p>
        </p:txBody>
      </p:sp>
      <p:sp>
        <p:nvSpPr>
          <p:cNvPr id="4" name="Fußzeilenplatzhalter 3"/>
          <p:cNvSpPr>
            <a:spLocks noGrp="1"/>
          </p:cNvSpPr>
          <p:nvPr>
            <p:ph type="ftr" sz="quarter" idx="15"/>
          </p:nvPr>
        </p:nvSpPr>
        <p:spPr/>
        <p:txBody>
          <a:bodyPr/>
          <a:lstStyle/>
          <a:p>
            <a:r>
              <a:rPr lang="de-DE"/>
              <a:t>Höhere Berufsbildung</a:t>
            </a:r>
          </a:p>
        </p:txBody>
      </p:sp>
      <p:graphicFrame>
        <p:nvGraphicFramePr>
          <p:cNvPr id="8" name="Textplatzhalter 2">
            <a:extLst>
              <a:ext uri="{FF2B5EF4-FFF2-40B4-BE49-F238E27FC236}">
                <a16:creationId xmlns:a16="http://schemas.microsoft.com/office/drawing/2014/main" id="{E32E923C-C642-8088-1B94-15D3E44416DB}"/>
              </a:ext>
            </a:extLst>
          </p:cNvPr>
          <p:cNvGraphicFramePr/>
          <p:nvPr/>
        </p:nvGraphicFramePr>
        <p:xfrm>
          <a:off x="709104" y="1596412"/>
          <a:ext cx="108000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60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Die 3 Säulen der Höheren Berufsbildung</a:t>
            </a:r>
            <a:endParaRPr lang="de-DE" dirty="0"/>
          </a:p>
        </p:txBody>
      </p:sp>
      <p:sp>
        <p:nvSpPr>
          <p:cNvPr id="4" name="Textplatzhalter 3"/>
          <p:cNvSpPr>
            <a:spLocks noGrp="1"/>
          </p:cNvSpPr>
          <p:nvPr>
            <p:ph type="body" sz="quarter" idx="14"/>
          </p:nvPr>
        </p:nvSpPr>
        <p:spPr/>
        <p:txBody>
          <a:bodyPr/>
          <a:lstStyle/>
          <a:p>
            <a:r>
              <a:rPr lang="de-DE" dirty="0"/>
              <a:t>In Schleswig-Holstein</a:t>
            </a:r>
          </a:p>
        </p:txBody>
      </p:sp>
      <p:sp>
        <p:nvSpPr>
          <p:cNvPr id="5" name="Fußzeilenplatzhalter 4"/>
          <p:cNvSpPr>
            <a:spLocks noGrp="1"/>
          </p:cNvSpPr>
          <p:nvPr>
            <p:ph type="ftr" sz="quarter" idx="15"/>
          </p:nvPr>
        </p:nvSpPr>
        <p:spPr/>
        <p:txBody>
          <a:bodyPr/>
          <a:lstStyle/>
          <a:p>
            <a:r>
              <a:rPr lang="de-DE" dirty="0"/>
              <a:t>Höhere Berufsbildung</a:t>
            </a:r>
          </a:p>
        </p:txBody>
      </p:sp>
      <p:sp>
        <p:nvSpPr>
          <p:cNvPr id="9" name="Zylinder 8"/>
          <p:cNvSpPr/>
          <p:nvPr/>
        </p:nvSpPr>
        <p:spPr>
          <a:xfrm>
            <a:off x="1935194" y="2282101"/>
            <a:ext cx="1012734" cy="2199736"/>
          </a:xfrm>
          <a:prstGeom prst="ca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10" name="Textfeld 9"/>
          <p:cNvSpPr txBox="1"/>
          <p:nvPr/>
        </p:nvSpPr>
        <p:spPr>
          <a:xfrm>
            <a:off x="2081841" y="2665976"/>
            <a:ext cx="731508" cy="1431985"/>
          </a:xfrm>
          <a:prstGeom prst="rect">
            <a:avLst/>
          </a:prstGeom>
          <a:noFill/>
        </p:spPr>
        <p:txBody>
          <a:bodyPr vert="vert270" wrap="square" rtlCol="0" anchor="ctr">
            <a:noAutofit/>
          </a:bodyPr>
          <a:lstStyle/>
          <a:p>
            <a:pPr algn="ctr"/>
            <a:r>
              <a:rPr lang="de-DE" sz="4000" dirty="0">
                <a:solidFill>
                  <a:schemeClr val="bg1"/>
                </a:solidFill>
              </a:rPr>
              <a:t>WAK</a:t>
            </a:r>
          </a:p>
        </p:txBody>
      </p:sp>
      <p:sp>
        <p:nvSpPr>
          <p:cNvPr id="12" name="Zylinder 11"/>
          <p:cNvSpPr/>
          <p:nvPr/>
        </p:nvSpPr>
        <p:spPr>
          <a:xfrm>
            <a:off x="4920235" y="2282102"/>
            <a:ext cx="1012734" cy="2199736"/>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de-DE"/>
          </a:p>
        </p:txBody>
      </p:sp>
      <p:sp>
        <p:nvSpPr>
          <p:cNvPr id="13" name="Textfeld 12"/>
          <p:cNvSpPr txBox="1"/>
          <p:nvPr/>
        </p:nvSpPr>
        <p:spPr>
          <a:xfrm>
            <a:off x="5066882" y="2665977"/>
            <a:ext cx="731508" cy="1431985"/>
          </a:xfrm>
          <a:prstGeom prst="rect">
            <a:avLst/>
          </a:prstGeom>
          <a:noFill/>
        </p:spPr>
        <p:txBody>
          <a:bodyPr vert="vert270" wrap="square" rtlCol="0" anchor="ctr">
            <a:noAutofit/>
          </a:bodyPr>
          <a:lstStyle/>
          <a:p>
            <a:pPr algn="ctr"/>
            <a:r>
              <a:rPr lang="de-DE" sz="4000" dirty="0">
                <a:solidFill>
                  <a:schemeClr val="bg1"/>
                </a:solidFill>
              </a:rPr>
              <a:t>IHK</a:t>
            </a:r>
          </a:p>
        </p:txBody>
      </p:sp>
      <p:sp>
        <p:nvSpPr>
          <p:cNvPr id="14" name="Zylinder 13"/>
          <p:cNvSpPr/>
          <p:nvPr/>
        </p:nvSpPr>
        <p:spPr>
          <a:xfrm>
            <a:off x="7806941" y="2282102"/>
            <a:ext cx="1012734" cy="2199736"/>
          </a:xfrm>
          <a:prstGeom prst="ca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de-DE"/>
          </a:p>
        </p:txBody>
      </p:sp>
      <p:sp>
        <p:nvSpPr>
          <p:cNvPr id="15" name="Textfeld 14"/>
          <p:cNvSpPr txBox="1"/>
          <p:nvPr/>
        </p:nvSpPr>
        <p:spPr>
          <a:xfrm>
            <a:off x="7953588" y="2665977"/>
            <a:ext cx="731508" cy="1431985"/>
          </a:xfrm>
          <a:prstGeom prst="rect">
            <a:avLst/>
          </a:prstGeom>
          <a:noFill/>
        </p:spPr>
        <p:txBody>
          <a:bodyPr vert="vert270" wrap="square" rtlCol="0" anchor="ctr">
            <a:noAutofit/>
          </a:bodyPr>
          <a:lstStyle/>
          <a:p>
            <a:pPr algn="ctr"/>
            <a:r>
              <a:rPr lang="de-DE" sz="4000" dirty="0">
                <a:solidFill>
                  <a:schemeClr val="bg1"/>
                </a:solidFill>
              </a:rPr>
              <a:t>IBSH</a:t>
            </a:r>
          </a:p>
        </p:txBody>
      </p:sp>
      <p:sp>
        <p:nvSpPr>
          <p:cNvPr id="23" name="Textfeld 22"/>
          <p:cNvSpPr txBox="1"/>
          <p:nvPr/>
        </p:nvSpPr>
        <p:spPr>
          <a:xfrm>
            <a:off x="1687619" y="4940058"/>
            <a:ext cx="1507884" cy="448573"/>
          </a:xfrm>
          <a:prstGeom prst="rect">
            <a:avLst/>
          </a:prstGeom>
          <a:noFill/>
        </p:spPr>
        <p:txBody>
          <a:bodyPr wrap="square" rtlCol="0">
            <a:noAutofit/>
          </a:bodyPr>
          <a:lstStyle/>
          <a:p>
            <a:pPr algn="ctr"/>
            <a:r>
              <a:rPr lang="de-DE" sz="1600" dirty="0">
                <a:solidFill>
                  <a:schemeClr val="accent1"/>
                </a:solidFill>
              </a:rPr>
              <a:t>Bildungsträger</a:t>
            </a:r>
          </a:p>
        </p:txBody>
      </p:sp>
      <p:sp>
        <p:nvSpPr>
          <p:cNvPr id="24" name="Textfeld 23"/>
          <p:cNvSpPr txBox="1"/>
          <p:nvPr/>
        </p:nvSpPr>
        <p:spPr>
          <a:xfrm>
            <a:off x="4559930" y="4945666"/>
            <a:ext cx="1733344" cy="451449"/>
          </a:xfrm>
          <a:prstGeom prst="rect">
            <a:avLst/>
          </a:prstGeom>
          <a:noFill/>
        </p:spPr>
        <p:txBody>
          <a:bodyPr wrap="square" rtlCol="0">
            <a:noAutofit/>
          </a:bodyPr>
          <a:lstStyle/>
          <a:p>
            <a:pPr algn="ctr"/>
            <a:r>
              <a:rPr lang="de-DE" sz="1600" dirty="0">
                <a:solidFill>
                  <a:schemeClr val="accent1"/>
                </a:solidFill>
              </a:rPr>
              <a:t>Prüfungswesen</a:t>
            </a:r>
          </a:p>
        </p:txBody>
      </p:sp>
      <p:sp>
        <p:nvSpPr>
          <p:cNvPr id="25" name="Textfeld 24"/>
          <p:cNvSpPr txBox="1"/>
          <p:nvPr/>
        </p:nvSpPr>
        <p:spPr>
          <a:xfrm>
            <a:off x="7452990" y="4954437"/>
            <a:ext cx="1720636" cy="448572"/>
          </a:xfrm>
          <a:prstGeom prst="rect">
            <a:avLst/>
          </a:prstGeom>
          <a:noFill/>
        </p:spPr>
        <p:txBody>
          <a:bodyPr wrap="square" rtlCol="0">
            <a:noAutofit/>
          </a:bodyPr>
          <a:lstStyle/>
          <a:p>
            <a:pPr algn="ctr"/>
            <a:r>
              <a:rPr lang="de-DE" sz="1600" dirty="0">
                <a:solidFill>
                  <a:schemeClr val="accent1"/>
                </a:solidFill>
              </a:rPr>
              <a:t>Förderung</a:t>
            </a:r>
          </a:p>
          <a:p>
            <a:pPr algn="ctr"/>
            <a:r>
              <a:rPr lang="de-DE" sz="1600" dirty="0">
                <a:solidFill>
                  <a:schemeClr val="accent1"/>
                </a:solidFill>
              </a:rPr>
              <a:t>Aufstiegs-BAföG</a:t>
            </a:r>
          </a:p>
        </p:txBody>
      </p:sp>
    </p:spTree>
    <p:extLst>
      <p:ext uri="{BB962C8B-B14F-4D97-AF65-F5344CB8AC3E}">
        <p14:creationId xmlns:p14="http://schemas.microsoft.com/office/powerpoint/2010/main" val="17359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3B30CFB-7325-D140-809F-6FFB09496012}"/>
              </a:ext>
            </a:extLst>
          </p:cNvPr>
          <p:cNvSpPr>
            <a:spLocks noGrp="1"/>
          </p:cNvSpPr>
          <p:nvPr>
            <p:ph sz="half" idx="1"/>
          </p:nvPr>
        </p:nvSpPr>
        <p:spPr>
          <a:xfrm>
            <a:off x="709104" y="1825625"/>
            <a:ext cx="5400000" cy="3508373"/>
          </a:xfrm>
        </p:spPr>
        <p:txBody>
          <a:bodyPr>
            <a:normAutofit/>
          </a:bodyPr>
          <a:lstStyle/>
          <a:p>
            <a:pPr marL="285750" indent="-285750">
              <a:buFont typeface="Wingdings" panose="05000000000000000000" pitchFamily="2" charset="2"/>
              <a:buChar char="Ø"/>
            </a:pPr>
            <a:r>
              <a:rPr lang="de-DE" dirty="0">
                <a:solidFill>
                  <a:schemeClr val="accent1"/>
                </a:solidFill>
              </a:rPr>
              <a:t>Zulassung zur Prüfung</a:t>
            </a:r>
          </a:p>
          <a:p>
            <a:pPr marL="285750" indent="-285750">
              <a:buFont typeface="Wingdings" panose="05000000000000000000" pitchFamily="2" charset="2"/>
              <a:buChar char="Ø"/>
            </a:pPr>
            <a:r>
              <a:rPr lang="de-DE" dirty="0">
                <a:solidFill>
                  <a:schemeClr val="accent1"/>
                </a:solidFill>
              </a:rPr>
              <a:t>Bundeseinheitliche Prüfung (2x im Jahr)</a:t>
            </a:r>
          </a:p>
          <a:p>
            <a:pPr marL="285750" indent="-285750">
              <a:buFont typeface="Wingdings" panose="05000000000000000000" pitchFamily="2" charset="2"/>
              <a:buChar char="Ø"/>
            </a:pPr>
            <a:r>
              <a:rPr lang="de-DE" dirty="0">
                <a:solidFill>
                  <a:schemeClr val="accent1"/>
                </a:solidFill>
              </a:rPr>
              <a:t>DIHK-Rahmenplan</a:t>
            </a:r>
          </a:p>
          <a:p>
            <a:pPr marL="285750" indent="-285750">
              <a:buFont typeface="Wingdings" panose="05000000000000000000" pitchFamily="2" charset="2"/>
              <a:buChar char="Ø"/>
            </a:pPr>
            <a:r>
              <a:rPr lang="de-DE" dirty="0">
                <a:solidFill>
                  <a:schemeClr val="accent1"/>
                </a:solidFill>
              </a:rPr>
              <a:t>Anmeldefrist beachten</a:t>
            </a:r>
          </a:p>
          <a:p>
            <a:pPr marL="285750" indent="-285750">
              <a:buFont typeface="Wingdings" panose="05000000000000000000" pitchFamily="2" charset="2"/>
              <a:buChar char="Ø"/>
            </a:pPr>
            <a:r>
              <a:rPr lang="de-DE" dirty="0">
                <a:solidFill>
                  <a:schemeClr val="accent1"/>
                </a:solidFill>
              </a:rPr>
              <a:t>Prüfungsgebühren:</a:t>
            </a:r>
          </a:p>
          <a:p>
            <a:pPr marL="1428750" lvl="2" indent="-285750"/>
            <a:r>
              <a:rPr lang="de-DE" dirty="0">
                <a:solidFill>
                  <a:schemeClr val="accent1"/>
                </a:solidFill>
              </a:rPr>
              <a:t>Zulassungsprüfung: 60,00 Euro </a:t>
            </a:r>
          </a:p>
          <a:p>
            <a:pPr marL="1428750" lvl="2" indent="-285750"/>
            <a:r>
              <a:rPr lang="de-DE" dirty="0">
                <a:solidFill>
                  <a:schemeClr val="accent1"/>
                </a:solidFill>
              </a:rPr>
              <a:t>Prüfungsgebühren: ca. 720,00 Euro</a:t>
            </a:r>
          </a:p>
          <a:p>
            <a:pPr marL="1428750" lvl="2" indent="-285750"/>
            <a:r>
              <a:rPr lang="de-DE" dirty="0">
                <a:solidFill>
                  <a:schemeClr val="accent1"/>
                </a:solidFill>
              </a:rPr>
              <a:t>Ausbildereignungsprüfung (AEVO): 230,00 Euro</a:t>
            </a:r>
          </a:p>
          <a:p>
            <a:pPr lvl="1" indent="0">
              <a:buNone/>
            </a:pPr>
            <a:r>
              <a:rPr lang="de-DE" dirty="0">
                <a:solidFill>
                  <a:srgbClr val="FF0000"/>
                </a:solidFill>
              </a:rPr>
              <a:t>		Stand 03/23</a:t>
            </a:r>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endParaRPr lang="de-DE" dirty="0"/>
          </a:p>
        </p:txBody>
      </p:sp>
      <p:sp>
        <p:nvSpPr>
          <p:cNvPr id="4" name="Titel 3">
            <a:extLst>
              <a:ext uri="{FF2B5EF4-FFF2-40B4-BE49-F238E27FC236}">
                <a16:creationId xmlns:a16="http://schemas.microsoft.com/office/drawing/2014/main" id="{B3CABCE0-1563-7C4C-BCCB-FE7A0701B231}"/>
              </a:ext>
            </a:extLst>
          </p:cNvPr>
          <p:cNvSpPr>
            <a:spLocks noGrp="1"/>
          </p:cNvSpPr>
          <p:nvPr>
            <p:ph type="title"/>
          </p:nvPr>
        </p:nvSpPr>
        <p:spPr/>
        <p:txBody>
          <a:bodyPr/>
          <a:lstStyle/>
          <a:p>
            <a:r>
              <a:rPr lang="de-DE" b="1" dirty="0"/>
              <a:t>Industrie- und Handelskammer</a:t>
            </a:r>
            <a:endParaRPr lang="de-DE" dirty="0"/>
          </a:p>
        </p:txBody>
      </p:sp>
      <p:sp>
        <p:nvSpPr>
          <p:cNvPr id="5" name="Textplatzhalter 4">
            <a:extLst>
              <a:ext uri="{FF2B5EF4-FFF2-40B4-BE49-F238E27FC236}">
                <a16:creationId xmlns:a16="http://schemas.microsoft.com/office/drawing/2014/main" id="{CFCFAA83-8A8A-A845-A3B1-4DF4A8D44077}"/>
              </a:ext>
            </a:extLst>
          </p:cNvPr>
          <p:cNvSpPr>
            <a:spLocks noGrp="1"/>
          </p:cNvSpPr>
          <p:nvPr>
            <p:ph type="body" sz="quarter" idx="14"/>
          </p:nvPr>
        </p:nvSpPr>
        <p:spPr/>
        <p:txBody>
          <a:bodyPr/>
          <a:lstStyle/>
          <a:p>
            <a:r>
              <a:rPr lang="de-DE" dirty="0"/>
              <a:t>Prüfungswesen</a:t>
            </a:r>
          </a:p>
        </p:txBody>
      </p:sp>
      <p:sp>
        <p:nvSpPr>
          <p:cNvPr id="6" name="Fußzeilenplatzhalter 5">
            <a:extLst>
              <a:ext uri="{FF2B5EF4-FFF2-40B4-BE49-F238E27FC236}">
                <a16:creationId xmlns:a16="http://schemas.microsoft.com/office/drawing/2014/main" id="{D678C350-25EC-2442-99D5-C663E656C56E}"/>
              </a:ext>
            </a:extLst>
          </p:cNvPr>
          <p:cNvSpPr>
            <a:spLocks noGrp="1"/>
          </p:cNvSpPr>
          <p:nvPr>
            <p:ph type="ftr" sz="quarter" idx="15"/>
          </p:nvPr>
        </p:nvSpPr>
        <p:spPr/>
        <p:txBody>
          <a:bodyPr/>
          <a:lstStyle/>
          <a:p>
            <a:r>
              <a:rPr lang="de-DE" dirty="0"/>
              <a:t>IHK</a:t>
            </a:r>
          </a:p>
        </p:txBody>
      </p:sp>
      <p:sp>
        <p:nvSpPr>
          <p:cNvPr id="7" name="Rechteck 6"/>
          <p:cNvSpPr/>
          <p:nvPr/>
        </p:nvSpPr>
        <p:spPr>
          <a:xfrm>
            <a:off x="3275732" y="4971876"/>
            <a:ext cx="6083929" cy="653337"/>
          </a:xfrm>
          <a:prstGeom prst="rect">
            <a:avLst/>
          </a:prstGeom>
        </p:spPr>
        <p:txBody>
          <a:bodyPr wrap="square">
            <a:spAutoFit/>
          </a:bodyPr>
          <a:lstStyle/>
          <a:p>
            <a:pPr lvl="1"/>
            <a:r>
              <a:rPr lang="de-DE" b="1" dirty="0">
                <a:solidFill>
                  <a:schemeClr val="accent1"/>
                </a:solidFill>
              </a:rPr>
              <a:t>Lassen Sie bitte rechtzeitig Ihre Zulassung zur Prüfung bei der IHK überprüfen!</a:t>
            </a:r>
          </a:p>
        </p:txBody>
      </p:sp>
      <p:pic>
        <p:nvPicPr>
          <p:cNvPr id="9" name="Grafik 8"/>
          <p:cNvPicPr>
            <a:picLocks noChangeAspect="1"/>
          </p:cNvPicPr>
          <p:nvPr/>
        </p:nvPicPr>
        <p:blipFill rotWithShape="1">
          <a:blip r:embed="rId2">
            <a:extLst>
              <a:ext uri="{28A0092B-C50C-407E-A947-70E740481C1C}">
                <a14:useLocalDpi xmlns:a14="http://schemas.microsoft.com/office/drawing/2010/main" val="0"/>
              </a:ext>
            </a:extLst>
          </a:blip>
          <a:srcRect l="38308" r="4316"/>
          <a:stretch/>
        </p:blipFill>
        <p:spPr>
          <a:xfrm>
            <a:off x="5986731" y="1642801"/>
            <a:ext cx="5771073" cy="2750201"/>
          </a:xfrm>
          <a:prstGeom prst="rect">
            <a:avLst/>
          </a:prstGeom>
        </p:spPr>
      </p:pic>
    </p:spTree>
    <p:extLst>
      <p:ext uri="{BB962C8B-B14F-4D97-AF65-F5344CB8AC3E}">
        <p14:creationId xmlns:p14="http://schemas.microsoft.com/office/powerpoint/2010/main" val="61482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3786183-4E6D-F0E8-8B0D-07CD8836BF16}"/>
              </a:ext>
            </a:extLst>
          </p:cNvPr>
          <p:cNvSpPr>
            <a:spLocks noGrp="1"/>
          </p:cNvSpPr>
          <p:nvPr>
            <p:ph idx="1"/>
          </p:nvPr>
        </p:nvSpPr>
        <p:spPr>
          <a:xfrm>
            <a:off x="709104" y="1245704"/>
            <a:ext cx="10800000" cy="4846981"/>
          </a:xfrm>
        </p:spPr>
        <p:txBody>
          <a:bodyPr>
            <a:noAutofit/>
          </a:bodyPr>
          <a:lstStyle/>
          <a:p>
            <a:r>
              <a:rPr lang="de-DE" sz="1400" dirty="0"/>
              <a:t>(I) Zur ersten schriftlichen Teilprüfung nach § 3 Absatz 2 und 3 ist zuzulassen, wer</a:t>
            </a:r>
            <a:br>
              <a:rPr lang="de-DE" sz="1400" dirty="0"/>
            </a:br>
            <a:r>
              <a:rPr lang="de-DE" sz="1400" dirty="0"/>
              <a:t>- eine mit Erfolg abgelegte Abschlussprüfung in einem anerkannten dreijährigen kaufmännischen Ausbildungsberuf im Handel und danach eine mindestens einjährige Berufspraxis oder</a:t>
            </a:r>
          </a:p>
          <a:p>
            <a:r>
              <a:rPr lang="de-DE" sz="1400" dirty="0"/>
              <a:t>- eine mit Erfolg abgelegte Abschlussprüfung zum Verkäufer oder zur Verkäuferin oder in einem anderen anerkannten kaufmännisch-verwaltenden dreijährigen Ausbildungsberuf und danach eine mindestens zweijährige Berufspraxis oder</a:t>
            </a:r>
          </a:p>
          <a:p>
            <a:r>
              <a:rPr lang="de-DE" sz="1400" dirty="0"/>
              <a:t>- eine mit Erfolg abgelegte Abschlussprüfung zum Fachlagerist oder zur Fachlageristin und danach eine mindestens dreijährige Berufspraxis oder</a:t>
            </a:r>
          </a:p>
          <a:p>
            <a:r>
              <a:rPr lang="de-DE" sz="1400" dirty="0"/>
              <a:t>- den Erwerb von mindestens 90 ECTS-Punkten in  einem betriebswirtschaftlichen Studium und eine mindestens zweijährige Berufspraxis oder</a:t>
            </a:r>
          </a:p>
          <a:p>
            <a:r>
              <a:rPr lang="de-DE" sz="1400" dirty="0"/>
              <a:t>- eine mindestens fünfjährige Berufspraxis nachweist.</a:t>
            </a:r>
            <a:br>
              <a:rPr lang="de-DE" sz="1400" dirty="0"/>
            </a:br>
            <a:br>
              <a:rPr lang="de-DE" sz="1400" dirty="0"/>
            </a:br>
            <a:r>
              <a:rPr lang="de-DE" sz="1400" dirty="0"/>
              <a:t>(II) Zur zweiten schriftlichen Teilprüfung nach § 3 Absatz 2 und 4 (Fortbildungsverordnung) ist zuzulassen, wer die erste schriftliche Teilprüfung abgelegt hat, die nicht länger als zwei Jahre zurückliegt.</a:t>
            </a:r>
            <a:br>
              <a:rPr lang="de-DE" sz="1400" dirty="0"/>
            </a:br>
            <a:br>
              <a:rPr lang="de-DE" sz="1400" dirty="0"/>
            </a:br>
            <a:r>
              <a:rPr lang="de-DE" sz="1400" dirty="0"/>
              <a:t>(III) Die Berufspraxis nach Absatz 1 muss in Verkaufstätigkeiten oder anderen kaufmännischen Tätigkeiten im institutionellen oder funktionellen Handel erworben sein und inhaltlich wesentliche Bezüge zu den in § 1 Absatz 2 (Fortbildungsverordnung) genannten Aufgaben haben.</a:t>
            </a:r>
            <a:br>
              <a:rPr lang="de-DE" sz="1400" dirty="0"/>
            </a:br>
            <a:br>
              <a:rPr lang="de-DE" sz="1400" dirty="0"/>
            </a:br>
            <a:r>
              <a:rPr lang="de-DE" sz="1400" dirty="0"/>
              <a:t>(IV) Abweichend von Absatz 1 ist zur Prüfung auch zuzulassen, wer durch Vorlage von Zeugnissen oder auf andere Weise glaubhaft macht, Fertigkeiten, Kenntnisse und Fähigkeiten (berufliche Handlungsfähigkeit) erworben zu haben, die die Zulassung zur Prüfung rechtfertigen.</a:t>
            </a:r>
          </a:p>
        </p:txBody>
      </p:sp>
      <p:sp>
        <p:nvSpPr>
          <p:cNvPr id="3" name="Titel 2">
            <a:extLst>
              <a:ext uri="{FF2B5EF4-FFF2-40B4-BE49-F238E27FC236}">
                <a16:creationId xmlns:a16="http://schemas.microsoft.com/office/drawing/2014/main" id="{2054FFAE-2136-BE70-B44E-CBDBB205C356}"/>
              </a:ext>
            </a:extLst>
          </p:cNvPr>
          <p:cNvSpPr>
            <a:spLocks noGrp="1"/>
          </p:cNvSpPr>
          <p:nvPr>
            <p:ph type="title"/>
          </p:nvPr>
        </p:nvSpPr>
        <p:spPr>
          <a:xfrm>
            <a:off x="709104" y="145774"/>
            <a:ext cx="10800000" cy="477078"/>
          </a:xfrm>
        </p:spPr>
        <p:txBody>
          <a:bodyPr>
            <a:normAutofit/>
          </a:bodyPr>
          <a:lstStyle/>
          <a:p>
            <a:r>
              <a:rPr lang="de-DE" dirty="0"/>
              <a:t>Industrie- und Handelskammer</a:t>
            </a:r>
          </a:p>
        </p:txBody>
      </p:sp>
      <p:sp>
        <p:nvSpPr>
          <p:cNvPr id="4" name="Textplatzhalter 3">
            <a:extLst>
              <a:ext uri="{FF2B5EF4-FFF2-40B4-BE49-F238E27FC236}">
                <a16:creationId xmlns:a16="http://schemas.microsoft.com/office/drawing/2014/main" id="{81391831-8AED-EA9C-24C0-E7D8B98D3298}"/>
              </a:ext>
            </a:extLst>
          </p:cNvPr>
          <p:cNvSpPr>
            <a:spLocks noGrp="1"/>
          </p:cNvSpPr>
          <p:nvPr>
            <p:ph type="body" sz="quarter" idx="14"/>
          </p:nvPr>
        </p:nvSpPr>
        <p:spPr>
          <a:xfrm>
            <a:off x="709104" y="622853"/>
            <a:ext cx="10800000" cy="477078"/>
          </a:xfrm>
        </p:spPr>
        <p:txBody>
          <a:bodyPr/>
          <a:lstStyle/>
          <a:p>
            <a:r>
              <a:rPr lang="de-DE" dirty="0"/>
              <a:t>Zulassungsvoraussetzungen für Prüfungen</a:t>
            </a:r>
          </a:p>
        </p:txBody>
      </p:sp>
      <p:sp>
        <p:nvSpPr>
          <p:cNvPr id="5" name="Fußzeilenplatzhalter 4">
            <a:extLst>
              <a:ext uri="{FF2B5EF4-FFF2-40B4-BE49-F238E27FC236}">
                <a16:creationId xmlns:a16="http://schemas.microsoft.com/office/drawing/2014/main" id="{2AE4964D-0DD2-B09D-9871-AD71EF400B0C}"/>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699771751"/>
      </p:ext>
    </p:extLst>
  </p:cSld>
  <p:clrMapOvr>
    <a:masterClrMapping/>
  </p:clrMapOvr>
</p:sld>
</file>

<file path=ppt/theme/theme1.xml><?xml version="1.0" encoding="utf-8"?>
<a:theme xmlns:a="http://schemas.openxmlformats.org/drawingml/2006/main" name="Office">
  <a:themeElements>
    <a:clrScheme name="3c3c3c">
      <a:dk1>
        <a:srgbClr val="000000"/>
      </a:dk1>
      <a:lt1>
        <a:srgbClr val="FFFFFF"/>
      </a:lt1>
      <a:dk2>
        <a:srgbClr val="1A456D"/>
      </a:dk2>
      <a:lt2>
        <a:srgbClr val="E7E6E6"/>
      </a:lt2>
      <a:accent1>
        <a:srgbClr val="1A456D"/>
      </a:accent1>
      <a:accent2>
        <a:srgbClr val="DC071A"/>
      </a:accent2>
      <a:accent3>
        <a:srgbClr val="D3DDEA"/>
      </a:accent3>
      <a:accent4>
        <a:srgbClr val="97C0E0"/>
      </a:accent4>
      <a:accent5>
        <a:srgbClr val="5B9BD5"/>
      </a:accent5>
      <a:accent6>
        <a:srgbClr val="000000"/>
      </a:accent6>
      <a:hlink>
        <a:srgbClr val="0A4479"/>
      </a:hlink>
      <a:folHlink>
        <a:srgbClr val="97C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oAutofit/>
      </a:bodyPr>
      <a:lstStyle>
        <a:defPPr algn="l">
          <a:defRPr sz="1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1030</Words>
  <Application>Microsoft Office PowerPoint</Application>
  <PresentationFormat>Breitbild</PresentationFormat>
  <Paragraphs>136</Paragraphs>
  <Slides>21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Calibri</vt:lpstr>
      <vt:lpstr>Wingdings</vt:lpstr>
      <vt:lpstr>Office</vt:lpstr>
      <vt:lpstr>Herzlich willkommen zur Informationsveranstaltung</vt:lpstr>
      <vt:lpstr>Über die Wirtschaftsakademie</vt:lpstr>
      <vt:lpstr>Bildungszentren</vt:lpstr>
      <vt:lpstr>Dürfen wir uns vorstellen?</vt:lpstr>
      <vt:lpstr>Höhere Berufsbildung</vt:lpstr>
      <vt:lpstr>Höhere Berufsbildung</vt:lpstr>
      <vt:lpstr>Die 3 Säulen der Höheren Berufsbildung</vt:lpstr>
      <vt:lpstr>Industrie- und Handelskammer</vt:lpstr>
      <vt:lpstr>Industrie- und Handelskammer</vt:lpstr>
      <vt:lpstr>Förderung der Investitionsbank Schleswig-Holstein</vt:lpstr>
      <vt:lpstr>Förderung der Investitionsbank Schleswig-Holstein</vt:lpstr>
      <vt:lpstr>Geprüfte/-r Handelsfachwirt/-in (IHK)</vt:lpstr>
      <vt:lpstr>Geprüfte/-r Handelsfachwirt/-in (IHK)</vt:lpstr>
      <vt:lpstr>Inhalte</vt:lpstr>
      <vt:lpstr>Inhalte</vt:lpstr>
      <vt:lpstr>Inhalte</vt:lpstr>
      <vt:lpstr>Weitere Fragen?</vt:lpstr>
      <vt:lpstr>Ansprechpartner:in</vt:lpstr>
      <vt:lpstr>Unternehmensverbund der Wirtschaftsakademie</vt:lpstr>
      <vt:lpstr>Wie geht es weiter?</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Boortz, Kristiane</cp:lastModifiedBy>
  <cp:revision>177</cp:revision>
  <dcterms:created xsi:type="dcterms:W3CDTF">2021-07-08T05:50:53Z</dcterms:created>
  <dcterms:modified xsi:type="dcterms:W3CDTF">2023-10-23T13:03:26Z</dcterms:modified>
</cp:coreProperties>
</file>