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733" r:id="rId1"/>
  </p:sldMasterIdLst>
  <p:notesMasterIdLst>
    <p:notesMasterId r:id="rId47"/>
  </p:notesMasterIdLst>
  <p:handoutMasterIdLst>
    <p:handoutMasterId r:id="rId48"/>
  </p:handoutMasterIdLst>
  <p:sldIdLst>
    <p:sldId id="268" r:id="rId2"/>
    <p:sldId id="387" r:id="rId3"/>
    <p:sldId id="328" r:id="rId4"/>
    <p:sldId id="388" r:id="rId5"/>
    <p:sldId id="329" r:id="rId6"/>
    <p:sldId id="407" r:id="rId7"/>
    <p:sldId id="383" r:id="rId8"/>
    <p:sldId id="330" r:id="rId9"/>
    <p:sldId id="364" r:id="rId10"/>
    <p:sldId id="365" r:id="rId11"/>
    <p:sldId id="400" r:id="rId12"/>
    <p:sldId id="386" r:id="rId13"/>
    <p:sldId id="382" r:id="rId14"/>
    <p:sldId id="385" r:id="rId15"/>
    <p:sldId id="406" r:id="rId16"/>
    <p:sldId id="331" r:id="rId17"/>
    <p:sldId id="334" r:id="rId18"/>
    <p:sldId id="336" r:id="rId19"/>
    <p:sldId id="389" r:id="rId20"/>
    <p:sldId id="390" r:id="rId21"/>
    <p:sldId id="332" r:id="rId22"/>
    <p:sldId id="391" r:id="rId23"/>
    <p:sldId id="392" r:id="rId24"/>
    <p:sldId id="356" r:id="rId25"/>
    <p:sldId id="362" r:id="rId26"/>
    <p:sldId id="377" r:id="rId27"/>
    <p:sldId id="366" r:id="rId28"/>
    <p:sldId id="367" r:id="rId29"/>
    <p:sldId id="368" r:id="rId30"/>
    <p:sldId id="397" r:id="rId31"/>
    <p:sldId id="369" r:id="rId32"/>
    <p:sldId id="370" r:id="rId33"/>
    <p:sldId id="398" r:id="rId34"/>
    <p:sldId id="405" r:id="rId35"/>
    <p:sldId id="399" r:id="rId36"/>
    <p:sldId id="380" r:id="rId37"/>
    <p:sldId id="373" r:id="rId38"/>
    <p:sldId id="374" r:id="rId39"/>
    <p:sldId id="375" r:id="rId40"/>
    <p:sldId id="393" r:id="rId41"/>
    <p:sldId id="394" r:id="rId42"/>
    <p:sldId id="395" r:id="rId43"/>
    <p:sldId id="396" r:id="rId44"/>
    <p:sldId id="376" r:id="rId45"/>
    <p:sldId id="384" r:id="rId46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01">
          <p15:clr>
            <a:srgbClr val="A4A3A4"/>
          </p15:clr>
        </p15:guide>
        <p15:guide id="2" pos="32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frameSlides="1"/>
  <p:clrMru>
    <a:srgbClr val="92DC28"/>
    <a:srgbClr val="50CE70"/>
    <a:srgbClr val="B2DC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058"/>
    <p:restoredTop sz="94648"/>
  </p:normalViewPr>
  <p:slideViewPr>
    <p:cSldViewPr snapToGrid="0" snapToObjects="1" showGuides="1">
      <p:cViewPr varScale="1">
        <p:scale>
          <a:sx n="117" d="100"/>
          <a:sy n="117" d="100"/>
        </p:scale>
        <p:origin x="680" y="168"/>
      </p:cViewPr>
      <p:guideLst>
        <p:guide orient="horz" pos="3901"/>
        <p:guide pos="327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88" d="100"/>
          <a:sy n="88" d="100"/>
        </p:scale>
        <p:origin x="3872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DB202B-DD7B-4D45-BE7E-487A9B3B6F77}" type="datetimeFigureOut">
              <a:rPr lang="de-DE" smtClean="0"/>
              <a:t>12.09.23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275410-1E40-DF4B-9784-EFFABA3E50D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18070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6F208F-7CFA-6C40-BD86-8F621ABA26B4}" type="datetimeFigureOut">
              <a:rPr lang="de-DE" smtClean="0"/>
              <a:t>12.09.23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837B2D-BF29-1544-8A78-90DC71455EC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91216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Beispielsätze S. 91 ff. mündlich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837B2D-BF29-1544-8A78-90DC71455ECD}" type="slidenum">
              <a:rPr lang="de-DE" smtClean="0"/>
              <a:t>42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240049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hteck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hteck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el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de-DE"/>
              <a:t>Mastertitelformat bearbeiten</a:t>
            </a:r>
            <a:endParaRPr kumimoji="0" lang="en-US"/>
          </a:p>
        </p:txBody>
      </p:sp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de-DE"/>
              <a:t>Master-Untertitelformat bearbeiten</a:t>
            </a:r>
            <a:endParaRPr kumimoji="0" lang="en-US"/>
          </a:p>
        </p:txBody>
      </p:sp>
      <p:sp>
        <p:nvSpPr>
          <p:cNvPr id="28" name="Datumsplatzhalt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r>
              <a:rPr lang="de-DE"/>
              <a:t>Jagdmann - Kommunikation 2023</a:t>
            </a:r>
          </a:p>
        </p:txBody>
      </p:sp>
      <p:sp>
        <p:nvSpPr>
          <p:cNvPr id="17" name="Fußzeilenplatzhalter 16"/>
          <p:cNvSpPr>
            <a:spLocks noGrp="1"/>
          </p:cNvSpPr>
          <p:nvPr>
            <p:ph type="ftr" sz="quarter" idx="11"/>
          </p:nvPr>
        </p:nvSpPr>
        <p:spPr>
          <a:xfrm>
            <a:off x="2085393" y="236539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r>
              <a:rPr lang="de-DE"/>
              <a:t>Kommunikation</a:t>
            </a:r>
          </a:p>
        </p:txBody>
      </p:sp>
      <p:sp>
        <p:nvSpPr>
          <p:cNvPr id="29" name="Foliennummernplatzhalt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5F7E9AE-E6A9-6D4B-BC65-625494552804}" type="slidenum">
              <a:rPr lang="de-DE" smtClean="0"/>
              <a:t>‹Nr.›</a:t>
            </a:fld>
            <a:endParaRPr lang="de-DE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e-DE"/>
              <a:t>Mastertitelformat bearbeiten</a:t>
            </a:r>
            <a:endParaRPr kumimoji="0"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de-DE"/>
              <a:t>Mastertextformat bearbeiten</a:t>
            </a:r>
          </a:p>
          <a:p>
            <a:pPr lvl="1" eaLnBrk="1" latinLnBrk="0" hangingPunct="1"/>
            <a:r>
              <a:rPr lang="de-DE"/>
              <a:t>Zweite Ebene</a:t>
            </a:r>
          </a:p>
          <a:p>
            <a:pPr lvl="2" eaLnBrk="1" latinLnBrk="0" hangingPunct="1"/>
            <a:r>
              <a:rPr lang="de-DE"/>
              <a:t>Dritte Ebene</a:t>
            </a:r>
          </a:p>
          <a:p>
            <a:pPr lvl="3" eaLnBrk="1" latinLnBrk="0" hangingPunct="1"/>
            <a:r>
              <a:rPr lang="de-DE"/>
              <a:t>Vierte Ebene</a:t>
            </a:r>
          </a:p>
          <a:p>
            <a:pPr lvl="4" eaLnBrk="1" latinLnBrk="0" hangingPunct="1"/>
            <a:r>
              <a:rPr lang="de-DE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Jagdmann - Kommunikation 2023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Kommunikation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7E9AE-E6A9-6D4B-BC65-625494552804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kaler Titel u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53200" y="609601"/>
            <a:ext cx="2057400" cy="5516563"/>
          </a:xfrm>
        </p:spPr>
        <p:txBody>
          <a:bodyPr vert="eaVert"/>
          <a:lstStyle/>
          <a:p>
            <a:r>
              <a:rPr kumimoji="0" lang="de-DE"/>
              <a:t>Mastertitelformat bearbeiten</a:t>
            </a:r>
            <a:endParaRPr kumimoji="0"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609601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de-DE"/>
              <a:t>Mastertextformat bearbeiten</a:t>
            </a:r>
          </a:p>
          <a:p>
            <a:pPr lvl="1" eaLnBrk="1" latinLnBrk="0" hangingPunct="1"/>
            <a:r>
              <a:rPr lang="de-DE"/>
              <a:t>Zweite Ebene</a:t>
            </a:r>
          </a:p>
          <a:p>
            <a:pPr lvl="2" eaLnBrk="1" latinLnBrk="0" hangingPunct="1"/>
            <a:r>
              <a:rPr lang="de-DE"/>
              <a:t>Dritte Ebene</a:t>
            </a:r>
          </a:p>
          <a:p>
            <a:pPr lvl="3" eaLnBrk="1" latinLnBrk="0" hangingPunct="1"/>
            <a:r>
              <a:rPr lang="de-DE"/>
              <a:t>Vierte Ebene</a:t>
            </a:r>
          </a:p>
          <a:p>
            <a:pPr lvl="4" eaLnBrk="1" latinLnBrk="0" hangingPunct="1"/>
            <a:r>
              <a:rPr lang="de-DE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553200" y="6248403"/>
            <a:ext cx="2209800" cy="365125"/>
          </a:xfrm>
        </p:spPr>
        <p:txBody>
          <a:bodyPr/>
          <a:lstStyle/>
          <a:p>
            <a:r>
              <a:rPr lang="de-DE"/>
              <a:t>Jagdmann - Kommunikation 2023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57201" y="6248208"/>
            <a:ext cx="5573483" cy="365125"/>
          </a:xfrm>
        </p:spPr>
        <p:txBody>
          <a:bodyPr/>
          <a:lstStyle/>
          <a:p>
            <a:r>
              <a:rPr lang="de-DE"/>
              <a:t>Kommunikation</a:t>
            </a:r>
          </a:p>
        </p:txBody>
      </p:sp>
      <p:sp>
        <p:nvSpPr>
          <p:cNvPr id="7" name="Rechteck 6"/>
          <p:cNvSpPr/>
          <p:nvPr/>
        </p:nvSpPr>
        <p:spPr bwMode="white">
          <a:xfrm>
            <a:off x="6096319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hteck 7"/>
          <p:cNvSpPr/>
          <p:nvPr/>
        </p:nvSpPr>
        <p:spPr>
          <a:xfrm>
            <a:off x="6142039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hteck 8"/>
          <p:cNvSpPr/>
          <p:nvPr/>
        </p:nvSpPr>
        <p:spPr>
          <a:xfrm>
            <a:off x="6142039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9" y="144463"/>
            <a:ext cx="533400" cy="244476"/>
          </a:xfrm>
        </p:spPr>
        <p:txBody>
          <a:bodyPr/>
          <a:lstStyle/>
          <a:p>
            <a:fld id="{E5F7E9AE-E6A9-6D4B-BC65-625494552804}" type="slidenum">
              <a:rPr lang="de-DE" smtClean="0"/>
              <a:t>‹Nr.›</a:t>
            </a:fld>
            <a:endParaRPr lang="de-DE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de-DE"/>
              <a:t>Mastertitelformat bearbeiten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Jagdmann - Kommunikation 2023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Kommunikation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5F7E9AE-E6A9-6D4B-BC65-625494552804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Inhaltsplatzhalt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de-DE"/>
              <a:t>Mastertextformat bearbeiten</a:t>
            </a:r>
          </a:p>
          <a:p>
            <a:pPr lvl="1" eaLnBrk="1" latinLnBrk="0" hangingPunct="1"/>
            <a:r>
              <a:rPr lang="de-DE"/>
              <a:t>Zweite Ebene</a:t>
            </a:r>
          </a:p>
          <a:p>
            <a:pPr lvl="2" eaLnBrk="1" latinLnBrk="0" hangingPunct="1"/>
            <a:r>
              <a:rPr lang="de-DE"/>
              <a:t>Dritte Ebene</a:t>
            </a:r>
          </a:p>
          <a:p>
            <a:pPr lvl="3" eaLnBrk="1" latinLnBrk="0" hangingPunct="1"/>
            <a:r>
              <a:rPr lang="de-DE"/>
              <a:t>Vierte Ebene</a:t>
            </a:r>
          </a:p>
          <a:p>
            <a:pPr lvl="4" eaLnBrk="1" latinLnBrk="0" hangingPunct="1"/>
            <a:r>
              <a:rPr lang="de-DE"/>
              <a:t>Fünfte Ebene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überschrift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371601" y="2743201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de-DE"/>
              <a:t>Mastertextformat bearbeiten</a:t>
            </a:r>
          </a:p>
        </p:txBody>
      </p:sp>
      <p:sp>
        <p:nvSpPr>
          <p:cNvPr id="7" name="Rechteck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hteck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hteck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de-DE"/>
              <a:t>Mastertitelformat bearbeiten</a:t>
            </a:r>
            <a:endParaRPr kumimoji="0" lang="en-US"/>
          </a:p>
        </p:txBody>
      </p:sp>
      <p:sp>
        <p:nvSpPr>
          <p:cNvPr id="12" name="Datumsplatzhalt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Jagdmann - Kommunikation 2023</a:t>
            </a:r>
            <a:endParaRPr lang="de-DE" dirty="0"/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E5F7E9AE-E6A9-6D4B-BC65-625494552804}" type="slidenum">
              <a:rPr lang="de-DE" smtClean="0"/>
              <a:t>‹Nr.›</a:t>
            </a:fld>
            <a:endParaRPr lang="de-DE"/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Kommunikation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e-DE"/>
              <a:t>Mastertitelformat bearbeiten</a:t>
            </a:r>
            <a:endParaRPr kumimoji="0" lang="en-US"/>
          </a:p>
        </p:txBody>
      </p:sp>
      <p:sp>
        <p:nvSpPr>
          <p:cNvPr id="9" name="Inhaltsplatzhalt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de-DE"/>
              <a:t>Mastertextformat bearbeiten</a:t>
            </a:r>
          </a:p>
          <a:p>
            <a:pPr lvl="1" eaLnBrk="1" latinLnBrk="0" hangingPunct="1"/>
            <a:r>
              <a:rPr lang="de-DE"/>
              <a:t>Zweite Ebene</a:t>
            </a:r>
          </a:p>
          <a:p>
            <a:pPr lvl="2" eaLnBrk="1" latinLnBrk="0" hangingPunct="1"/>
            <a:r>
              <a:rPr lang="de-DE"/>
              <a:t>Dritte Ebene</a:t>
            </a:r>
          </a:p>
          <a:p>
            <a:pPr lvl="3" eaLnBrk="1" latinLnBrk="0" hangingPunct="1"/>
            <a:r>
              <a:rPr lang="de-DE"/>
              <a:t>Vierte Ebene</a:t>
            </a:r>
          </a:p>
          <a:p>
            <a:pPr lvl="4" eaLnBrk="1" latinLnBrk="0" hangingPunct="1"/>
            <a:r>
              <a:rPr lang="de-DE"/>
              <a:t>Fünfte Ebene</a:t>
            </a:r>
            <a:endParaRPr kumimoji="0" lang="en-US"/>
          </a:p>
        </p:txBody>
      </p:sp>
      <p:sp>
        <p:nvSpPr>
          <p:cNvPr id="11" name="Inhaltsplatzhalt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de-DE"/>
              <a:t>Mastertextformat bearbeiten</a:t>
            </a:r>
          </a:p>
          <a:p>
            <a:pPr lvl="1" eaLnBrk="1" latinLnBrk="0" hangingPunct="1"/>
            <a:r>
              <a:rPr lang="de-DE"/>
              <a:t>Zweite Ebene</a:t>
            </a:r>
          </a:p>
          <a:p>
            <a:pPr lvl="2" eaLnBrk="1" latinLnBrk="0" hangingPunct="1"/>
            <a:r>
              <a:rPr lang="de-DE"/>
              <a:t>Dritte Ebene</a:t>
            </a:r>
          </a:p>
          <a:p>
            <a:pPr lvl="3" eaLnBrk="1" latinLnBrk="0" hangingPunct="1"/>
            <a:r>
              <a:rPr lang="de-DE"/>
              <a:t>Vierte Ebene</a:t>
            </a:r>
          </a:p>
          <a:p>
            <a:pPr lvl="4" eaLnBrk="1" latinLnBrk="0" hangingPunct="1"/>
            <a:r>
              <a:rPr lang="de-DE"/>
              <a:t>Fünfte Ebene</a:t>
            </a:r>
            <a:endParaRPr kumimoji="0" lang="en-US"/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r>
              <a:rPr lang="de-DE"/>
              <a:t>Jagdmann - Kommunikation 2023</a:t>
            </a:r>
            <a:endParaRPr lang="de-DE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E5F7E9AE-E6A9-6D4B-BC65-625494552804}" type="slidenum">
              <a:rPr lang="de-DE" smtClean="0"/>
              <a:t>‹Nr.›</a:t>
            </a:fld>
            <a:endParaRPr lang="de-DE"/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r>
              <a:rPr lang="de-DE"/>
              <a:t>Kommunikation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3400" y="273051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de-DE"/>
              <a:t>Mastertitelformat bearbeiten</a:t>
            </a:r>
            <a:endParaRPr kumimoji="0" lang="en-US"/>
          </a:p>
        </p:txBody>
      </p:sp>
      <p:sp>
        <p:nvSpPr>
          <p:cNvPr id="11" name="Inhaltsplatzhalt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de-DE"/>
              <a:t>Mastertextformat bearbeiten</a:t>
            </a:r>
          </a:p>
          <a:p>
            <a:pPr lvl="1" eaLnBrk="1" latinLnBrk="0" hangingPunct="1"/>
            <a:r>
              <a:rPr lang="de-DE"/>
              <a:t>Zweite Ebene</a:t>
            </a:r>
          </a:p>
          <a:p>
            <a:pPr lvl="2" eaLnBrk="1" latinLnBrk="0" hangingPunct="1"/>
            <a:r>
              <a:rPr lang="de-DE"/>
              <a:t>Dritte Ebene</a:t>
            </a:r>
          </a:p>
          <a:p>
            <a:pPr lvl="3" eaLnBrk="1" latinLnBrk="0" hangingPunct="1"/>
            <a:r>
              <a:rPr lang="de-DE"/>
              <a:t>Vierte Ebene</a:t>
            </a:r>
          </a:p>
          <a:p>
            <a:pPr lvl="4" eaLnBrk="1" latinLnBrk="0" hangingPunct="1"/>
            <a:r>
              <a:rPr lang="de-DE"/>
              <a:t>Fünfte Ebene</a:t>
            </a:r>
            <a:endParaRPr kumimoji="0" lang="en-US"/>
          </a:p>
        </p:txBody>
      </p:sp>
      <p:sp>
        <p:nvSpPr>
          <p:cNvPr id="13" name="Inhaltsplatzhalt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de-DE"/>
              <a:t>Mastertextformat bearbeiten</a:t>
            </a:r>
          </a:p>
          <a:p>
            <a:pPr lvl="1" eaLnBrk="1" latinLnBrk="0" hangingPunct="1"/>
            <a:r>
              <a:rPr lang="de-DE"/>
              <a:t>Zweite Ebene</a:t>
            </a:r>
          </a:p>
          <a:p>
            <a:pPr lvl="2" eaLnBrk="1" latinLnBrk="0" hangingPunct="1"/>
            <a:r>
              <a:rPr lang="de-DE"/>
              <a:t>Dritte Ebene</a:t>
            </a:r>
          </a:p>
          <a:p>
            <a:pPr lvl="3" eaLnBrk="1" latinLnBrk="0" hangingPunct="1"/>
            <a:r>
              <a:rPr lang="de-DE"/>
              <a:t>Vierte Ebene</a:t>
            </a:r>
          </a:p>
          <a:p>
            <a:pPr lvl="4" eaLnBrk="1" latinLnBrk="0" hangingPunct="1"/>
            <a:r>
              <a:rPr lang="de-DE"/>
              <a:t>Fünfte Ebene</a:t>
            </a:r>
            <a:endParaRPr kumimoji="0" lang="en-US"/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r>
              <a:rPr lang="de-DE"/>
              <a:t>Jagdmann - Kommunikation 2023</a:t>
            </a:r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E5F7E9AE-E6A9-6D4B-BC65-625494552804}" type="slidenum">
              <a:rPr lang="de-DE" smtClean="0"/>
              <a:t>‹Nr.›</a:t>
            </a:fld>
            <a:endParaRPr lang="de-DE"/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r>
              <a:rPr lang="de-DE"/>
              <a:t>Kommunikation</a:t>
            </a:r>
          </a:p>
        </p:txBody>
      </p:sp>
      <p:sp>
        <p:nvSpPr>
          <p:cNvPr id="16" name="Textplatzhalt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de-DE"/>
              <a:t>Mastertextformat bearbeiten</a:t>
            </a:r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de-DE"/>
              <a:t>Mastertextformat bearbeiten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e-DE"/>
              <a:t>Mastertitelformat bearbeiten</a:t>
            </a:r>
            <a:endParaRPr kumimoji="0"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Jagdmann - Kommunikation 2023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Kommunikation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5F7E9AE-E6A9-6D4B-BC65-625494552804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Jagdmann - Kommunikation 2023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Kommunikation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7E9AE-E6A9-6D4B-BC65-625494552804}" type="slidenum">
              <a:rPr lang="de-DE" smtClean="0"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3051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de-DE"/>
              <a:t>Mastertitelformat bearbeiten</a:t>
            </a:r>
            <a:endParaRPr kumimoji="0"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Jagdmann - Kommunikation 2023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Kommunikation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5F7E9AE-E6A9-6D4B-BC65-625494552804}" type="slidenum">
              <a:rPr lang="de-DE" smtClean="0"/>
              <a:t>‹Nr.›</a:t>
            </a:fld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de-DE"/>
              <a:t>Mastertextformat bearbeiten</a:t>
            </a:r>
          </a:p>
        </p:txBody>
      </p:sp>
      <p:sp>
        <p:nvSpPr>
          <p:cNvPr id="9" name="Inhaltsplatzhalt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de-DE"/>
              <a:t>Mastertextformat bearbeiten</a:t>
            </a:r>
          </a:p>
          <a:p>
            <a:pPr lvl="1" eaLnBrk="1" latinLnBrk="0" hangingPunct="1"/>
            <a:r>
              <a:rPr lang="de-DE"/>
              <a:t>Zweite Ebene</a:t>
            </a:r>
          </a:p>
          <a:p>
            <a:pPr lvl="2" eaLnBrk="1" latinLnBrk="0" hangingPunct="1"/>
            <a:r>
              <a:rPr lang="de-DE"/>
              <a:t>Dritte Ebene</a:t>
            </a:r>
          </a:p>
          <a:p>
            <a:pPr lvl="3" eaLnBrk="1" latinLnBrk="0" hangingPunct="1"/>
            <a:r>
              <a:rPr lang="de-DE"/>
              <a:t>Vierte Ebene</a:t>
            </a:r>
          </a:p>
          <a:p>
            <a:pPr lvl="4" eaLnBrk="1" latinLnBrk="0" hangingPunct="1"/>
            <a:r>
              <a:rPr lang="de-DE"/>
              <a:t>Fünfte Ebene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Beschriftung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de-DE"/>
              <a:t>Mastertextformat bearbeiten</a:t>
            </a:r>
          </a:p>
        </p:txBody>
      </p:sp>
      <p:sp>
        <p:nvSpPr>
          <p:cNvPr id="8" name="Rechteck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hteck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hteck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de-DE"/>
              <a:t>Mastertitelformat bearbeiten</a:t>
            </a:r>
            <a:endParaRPr kumimoji="0" lang="en-US"/>
          </a:p>
        </p:txBody>
      </p:sp>
      <p:sp>
        <p:nvSpPr>
          <p:cNvPr id="11" name="Rechteck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atumsplatzhalter 11"/>
          <p:cNvSpPr>
            <a:spLocks noGrp="1"/>
          </p:cNvSpPr>
          <p:nvPr>
            <p:ph type="dt" sz="half" idx="10"/>
          </p:nvPr>
        </p:nvSpPr>
        <p:spPr>
          <a:xfrm>
            <a:off x="6248400" y="6248401"/>
            <a:ext cx="2667000" cy="365125"/>
          </a:xfrm>
        </p:spPr>
        <p:txBody>
          <a:bodyPr rtlCol="0"/>
          <a:lstStyle/>
          <a:p>
            <a:r>
              <a:rPr lang="de-DE"/>
              <a:t>Jagdmann - Kommunikation 2023</a:t>
            </a:r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11"/>
          </p:nvPr>
        </p:nvSpPr>
        <p:spPr>
          <a:xfrm>
            <a:off x="0" y="4667250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E5F7E9AE-E6A9-6D4B-BC65-625494552804}" type="slidenum">
              <a:rPr lang="de-DE" smtClean="0"/>
              <a:t>‹Nr.›</a:t>
            </a:fld>
            <a:endParaRPr lang="de-DE"/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2"/>
          </p:nvPr>
        </p:nvSpPr>
        <p:spPr>
          <a:xfrm>
            <a:off x="1600200" y="6248207"/>
            <a:ext cx="4572000" cy="365125"/>
          </a:xfrm>
        </p:spPr>
        <p:txBody>
          <a:bodyPr rtlCol="0"/>
          <a:lstStyle/>
          <a:p>
            <a:r>
              <a:rPr lang="de-DE"/>
              <a:t>Kommunikation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de-DE"/>
              <a:t>Bild auf Platzhalter ziehen oder durch Klicken auf Symbol hinzufügen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platzhalt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de-DE" dirty="0"/>
              <a:t>Mastertitelformat bearbeiten</a:t>
            </a:r>
            <a:endParaRPr kumimoji="0" lang="en-US" dirty="0"/>
          </a:p>
        </p:txBody>
      </p:sp>
      <p:sp>
        <p:nvSpPr>
          <p:cNvPr id="13" name="Textplatzhalt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de-DE" dirty="0"/>
              <a:t>Mastertextformat bearbeiten</a:t>
            </a:r>
          </a:p>
          <a:p>
            <a:pPr lvl="1" eaLnBrk="1" latinLnBrk="0" hangingPunct="1"/>
            <a:r>
              <a:rPr kumimoji="0" lang="de-DE" dirty="0"/>
              <a:t>Zweite Ebene</a:t>
            </a:r>
          </a:p>
          <a:p>
            <a:pPr lvl="2" eaLnBrk="1" latinLnBrk="0" hangingPunct="1"/>
            <a:r>
              <a:rPr kumimoji="0" lang="de-DE" dirty="0"/>
              <a:t>Dritte Ebene</a:t>
            </a:r>
          </a:p>
          <a:p>
            <a:pPr lvl="3" eaLnBrk="1" latinLnBrk="0" hangingPunct="1"/>
            <a:r>
              <a:rPr kumimoji="0" lang="de-DE" dirty="0"/>
              <a:t>Vierte Ebene</a:t>
            </a:r>
          </a:p>
          <a:p>
            <a:pPr lvl="4" eaLnBrk="1" latinLnBrk="0" hangingPunct="1"/>
            <a:r>
              <a:rPr kumimoji="0" lang="de-DE" dirty="0"/>
              <a:t>Fünfte Ebene</a:t>
            </a:r>
            <a:endParaRPr kumimoji="0" lang="en-US" dirty="0"/>
          </a:p>
        </p:txBody>
      </p:sp>
      <p:sp>
        <p:nvSpPr>
          <p:cNvPr id="14" name="Datumsplatzhalter 13"/>
          <p:cNvSpPr>
            <a:spLocks noGrp="1"/>
          </p:cNvSpPr>
          <p:nvPr>
            <p:ph type="dt" sz="half" idx="2"/>
          </p:nvPr>
        </p:nvSpPr>
        <p:spPr>
          <a:xfrm>
            <a:off x="6096000" y="6248401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r>
              <a:rPr lang="de-DE"/>
              <a:t>Jagdmann - Kommunikation 2023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609601" y="6248207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r>
              <a:rPr lang="de-DE"/>
              <a:t>Kommunikation</a:t>
            </a:r>
            <a:endParaRPr lang="de-DE" dirty="0"/>
          </a:p>
        </p:txBody>
      </p:sp>
      <p:sp>
        <p:nvSpPr>
          <p:cNvPr id="7" name="Rechteck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hteck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hteck 8"/>
          <p:cNvSpPr/>
          <p:nvPr/>
        </p:nvSpPr>
        <p:spPr>
          <a:xfrm>
            <a:off x="590549" y="1280160"/>
            <a:ext cx="8553451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Foliennummernplatzhalt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E5F7E9AE-E6A9-6D4B-BC65-625494552804}" type="slidenum">
              <a:rPr lang="de-DE" smtClean="0"/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hf hdr="0"/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Calibri"/>
          <a:ea typeface="+mj-ea"/>
          <a:cs typeface="Calibri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Calibri"/>
          <a:ea typeface="+mn-ea"/>
          <a:cs typeface="Calibri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Calibri"/>
          <a:ea typeface="+mn-ea"/>
          <a:cs typeface="Calibri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Calibri"/>
          <a:ea typeface="+mn-ea"/>
          <a:cs typeface="Calibri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Calibri"/>
          <a:ea typeface="+mn-ea"/>
          <a:cs typeface="Calibri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Calibri"/>
          <a:ea typeface="+mn-ea"/>
          <a:cs typeface="Calibri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362200" y="4362614"/>
            <a:ext cx="6477000" cy="1560047"/>
          </a:xfrm>
        </p:spPr>
        <p:txBody>
          <a:bodyPr>
            <a:normAutofit fontScale="90000"/>
          </a:bodyPr>
          <a:lstStyle/>
          <a:p>
            <a:r>
              <a:rPr lang="de-DE" b="1" cap="none" dirty="0">
                <a:latin typeface="Calibri"/>
                <a:cs typeface="Calibri"/>
              </a:rPr>
              <a:t>Kommunikation</a:t>
            </a:r>
            <a:br>
              <a:rPr lang="de-DE" b="1" cap="none" dirty="0">
                <a:latin typeface="Calibri"/>
                <a:cs typeface="Calibri"/>
              </a:rPr>
            </a:br>
            <a:r>
              <a:rPr lang="de-DE" b="1" cap="none" dirty="0">
                <a:latin typeface="Calibri"/>
                <a:cs typeface="Calibri"/>
              </a:rPr>
              <a:t>(</a:t>
            </a:r>
            <a:r>
              <a:rPr lang="de-DE" b="1" cap="none" dirty="0"/>
              <a:t>Schlüsselkompetenzen II)</a:t>
            </a:r>
            <a:br>
              <a:rPr lang="de-DE" b="1" cap="none" dirty="0">
                <a:latin typeface="Calibri"/>
                <a:cs typeface="Calibri"/>
              </a:rPr>
            </a:br>
            <a:endParaRPr lang="de-DE" b="1" cap="none" dirty="0">
              <a:latin typeface="Calibri"/>
              <a:cs typeface="Calibri"/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... </a:t>
            </a:r>
            <a:r>
              <a:rPr lang="de-DE" dirty="0">
                <a:latin typeface="Calibri"/>
                <a:cs typeface="Calibri"/>
              </a:rPr>
              <a:t>Modelle, Konflikte, Präsentationen...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287611" y="1170233"/>
            <a:ext cx="545406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>
                <a:latin typeface="Calibri"/>
                <a:cs typeface="Calibri"/>
              </a:rPr>
              <a:t>Dozentin: Katrin </a:t>
            </a:r>
            <a:r>
              <a:rPr lang="de-DE" sz="2800" b="1" dirty="0" err="1">
                <a:latin typeface="Calibri"/>
                <a:cs typeface="Calibri"/>
              </a:rPr>
              <a:t>Jagdmann</a:t>
            </a:r>
            <a:endParaRPr lang="de-DE" sz="2800" b="1" dirty="0">
              <a:latin typeface="Calibri"/>
              <a:cs typeface="Calibri"/>
            </a:endParaRPr>
          </a:p>
          <a:p>
            <a:r>
              <a:rPr lang="de-DE" sz="2800" b="1" dirty="0">
                <a:latin typeface="Calibri"/>
                <a:cs typeface="Calibri"/>
              </a:rPr>
              <a:t>			Diplom-Handelslehrerin</a:t>
            </a:r>
          </a:p>
          <a:p>
            <a:r>
              <a:rPr lang="de-DE" sz="2800" b="1" dirty="0">
                <a:latin typeface="Calibri"/>
                <a:cs typeface="Calibri"/>
              </a:rPr>
              <a:t>			</a:t>
            </a:r>
            <a:r>
              <a:rPr lang="de-DE" sz="2800" b="1" dirty="0" err="1">
                <a:latin typeface="Calibri"/>
                <a:cs typeface="Calibri"/>
              </a:rPr>
              <a:t>katrin.jagdmann@gmx.de</a:t>
            </a:r>
            <a:endParaRPr lang="de-DE" sz="2800" b="1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74802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Arbeitsauftrag 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Jagdmann - Kommunikation 2023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Kommunikation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E5F7E9AE-E6A9-6D4B-BC65-625494552804}" type="slidenum">
              <a:rPr lang="de-DE" smtClean="0"/>
              <a:t>9</a:t>
            </a:fld>
            <a:endParaRPr lang="de-DE"/>
          </a:p>
        </p:txBody>
      </p:sp>
      <p:sp>
        <p:nvSpPr>
          <p:cNvPr id="6" name="Inhaltsplatzhalter 5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374598" cy="4495800"/>
          </a:xfrm>
          <a:solidFill>
            <a:srgbClr val="FFFFFF"/>
          </a:solidFill>
          <a:ln>
            <a:solidFill>
              <a:srgbClr val="92DC28"/>
            </a:solidFill>
          </a:ln>
        </p:spPr>
        <p:txBody>
          <a:bodyPr/>
          <a:lstStyle/>
          <a:p>
            <a:pPr marL="0" indent="0">
              <a:buNone/>
            </a:pPr>
            <a:endParaRPr lang="de-DE" dirty="0"/>
          </a:p>
          <a:p>
            <a:r>
              <a:rPr lang="de-DE" dirty="0"/>
              <a:t>Überlegen Sie sich eine Gesprächssituation, in der Sie das aktive Zuhören bewusst anwenden.</a:t>
            </a:r>
          </a:p>
          <a:p>
            <a:r>
              <a:rPr lang="de-DE" dirty="0"/>
              <a:t>Beschreiben Sie anhand dieser Gesprächs-situationen die Wirkung dieser deeskalierenden Maßnahmen.</a:t>
            </a:r>
          </a:p>
          <a:p>
            <a:r>
              <a:rPr lang="de-DE" dirty="0"/>
              <a:t>Welche Ziele bzw. </a:t>
            </a:r>
            <a:r>
              <a:rPr lang="de-DE" b="1" dirty="0">
                <a:solidFill>
                  <a:srgbClr val="92DC28"/>
                </a:solidFill>
              </a:rPr>
              <a:t>Vorteile </a:t>
            </a:r>
            <a:r>
              <a:rPr lang="de-DE" dirty="0"/>
              <a:t>hat das aktive Zuhören?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962753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880B47-2425-5A44-8D94-904CBA297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Anwendungsaufgabe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BA21355-E63F-1841-8F24-131CED6AE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Jagdmann - Kommunikation 2023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B85A631-4A5D-864F-B0D6-F46FDCDF9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Kommunikation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0009C92-8ED6-7745-B57F-556482F9B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E5F7E9AE-E6A9-6D4B-BC65-625494552804}" type="slidenum">
              <a:rPr lang="de-DE" smtClean="0"/>
              <a:t>10</a:t>
            </a:fld>
            <a:endParaRPr lang="de-DE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5FA0257B-BEB3-D246-9040-9FE2C5A57DE6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de-DE" dirty="0"/>
              <a:t>Stellen Sie sich vor: A, B und C sitzen in einem Dreieck. A sagt einen Satz zu B und betont dabei das erste Wort. B sagt zu C ebenfalls diesen Satz und betont das zweite Wort. C sagt abschließend den Satz zu A mit der Betonung auf den letzten Teil der Aussage.</a:t>
            </a:r>
          </a:p>
          <a:p>
            <a:r>
              <a:rPr lang="de-DE" dirty="0">
                <a:solidFill>
                  <a:srgbClr val="FF0000"/>
                </a:solidFill>
              </a:rPr>
              <a:t>Beschreiben Sie, wie sich die Bedeutung verschiebt. </a:t>
            </a:r>
          </a:p>
        </p:txBody>
      </p:sp>
    </p:spTree>
    <p:extLst>
      <p:ext uri="{BB962C8B-B14F-4D97-AF65-F5344CB8AC3E}">
        <p14:creationId xmlns:p14="http://schemas.microsoft.com/office/powerpoint/2010/main" val="36737552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763C90-33BC-4D4C-9F3C-5A22239F2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Beispielsätze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8740DC6-973A-AF4C-B5D5-7067E21C3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Jagdmann - Kommunikation 2023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45FECDD-296D-BB42-ADFB-019937F19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Kommunikation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74D4FC4-A31F-2945-884F-07973734F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E5F7E9AE-E6A9-6D4B-BC65-625494552804}" type="slidenum">
              <a:rPr lang="de-DE" smtClean="0"/>
              <a:t>11</a:t>
            </a:fld>
            <a:endParaRPr lang="de-DE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1CD05C06-6405-B145-B308-EDB144F0865A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de-DE" dirty="0"/>
          </a:p>
          <a:p>
            <a:endParaRPr lang="de-DE" dirty="0"/>
          </a:p>
          <a:p>
            <a:r>
              <a:rPr lang="de-DE" i="1" dirty="0"/>
              <a:t>„Ich helfe dir gern.“</a:t>
            </a:r>
          </a:p>
          <a:p>
            <a:r>
              <a:rPr lang="de-DE" i="1" dirty="0"/>
              <a:t>“Du darfst das Auto gern ausleihen.“</a:t>
            </a:r>
          </a:p>
          <a:p>
            <a:r>
              <a:rPr lang="de-DE" i="1" dirty="0"/>
              <a:t>„Wir müssen immer zusammenhalten.“</a:t>
            </a:r>
          </a:p>
          <a:p>
            <a:r>
              <a:rPr lang="de-DE" i="1" dirty="0"/>
              <a:t>„Du kannst jederzeit um Hilfe bitten.“</a:t>
            </a:r>
          </a:p>
        </p:txBody>
      </p:sp>
    </p:spTree>
    <p:extLst>
      <p:ext uri="{BB962C8B-B14F-4D97-AF65-F5344CB8AC3E}">
        <p14:creationId xmlns:p14="http://schemas.microsoft.com/office/powerpoint/2010/main" val="29605921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FE46E2-485D-BD46-B5CB-205C9CC5B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5 Axiome nach P. Watzlawick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03E51C0-012D-D447-BA5A-07440698B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Jagdmann - Kommunikation 2023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7B10FEC-1729-6D43-8CAA-577CDA05F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Kommunikation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24CA785-5494-C641-AB1A-AD347A166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E5F7E9AE-E6A9-6D4B-BC65-625494552804}" type="slidenum">
              <a:rPr lang="de-DE" smtClean="0"/>
              <a:t>12</a:t>
            </a:fld>
            <a:endParaRPr lang="de-DE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9F704B9D-3937-F34F-93A8-2A0203EE1B03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de-DE" dirty="0"/>
          </a:p>
          <a:p>
            <a:endParaRPr lang="de-DE" dirty="0"/>
          </a:p>
          <a:p>
            <a:r>
              <a:rPr lang="de-DE" dirty="0"/>
              <a:t>1. Man kann nicht nicht kommunizieren.</a:t>
            </a:r>
          </a:p>
          <a:p>
            <a:r>
              <a:rPr lang="de-DE" dirty="0"/>
              <a:t>2. Inhalts- und Beziehungsaspekt</a:t>
            </a:r>
          </a:p>
          <a:p>
            <a:r>
              <a:rPr lang="de-DE" dirty="0"/>
              <a:t>3. Interpunktion von Ereignisfolgen</a:t>
            </a:r>
          </a:p>
          <a:p>
            <a:r>
              <a:rPr lang="de-DE" dirty="0"/>
              <a:t>4. Digitale und analoge Kommunikation</a:t>
            </a:r>
          </a:p>
          <a:p>
            <a:r>
              <a:rPr lang="de-DE" dirty="0"/>
              <a:t>5. Symmetrische und komplementäre Interaktion</a:t>
            </a:r>
          </a:p>
        </p:txBody>
      </p:sp>
    </p:spTree>
    <p:extLst>
      <p:ext uri="{BB962C8B-B14F-4D97-AF65-F5344CB8AC3E}">
        <p14:creationId xmlns:p14="http://schemas.microsoft.com/office/powerpoint/2010/main" val="4241622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880B47-2425-5A44-8D94-904CBA297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Anwendungsaufgabe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BA21355-E63F-1841-8F24-131CED6AE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Jagdmann - Kommunikation 2023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B85A631-4A5D-864F-B0D6-F46FDCDF9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Kommunikation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0009C92-8ED6-7745-B57F-556482F9B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E5F7E9AE-E6A9-6D4B-BC65-625494552804}" type="slidenum">
              <a:rPr lang="de-DE" smtClean="0"/>
              <a:t>13</a:t>
            </a:fld>
            <a:endParaRPr lang="de-DE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5FA0257B-BEB3-D246-9040-9FE2C5A57DE6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de-DE" dirty="0"/>
              <a:t>A, B und C sitzen in einem Dreieck. A sagt einen Satz zu B und betont dabei das erste Wort. B sagt zu C ebenfalls diesen Satz und betont das zweite Wort. C sagt abschließend den Satz zu A mit der Betonung auf den letzten Teil der Aussage.</a:t>
            </a:r>
          </a:p>
          <a:p>
            <a:endParaRPr lang="de-DE" dirty="0"/>
          </a:p>
          <a:p>
            <a:r>
              <a:rPr lang="de-DE" dirty="0"/>
              <a:t>Beschreiben Sie, wie sich die Bedeutung verschiebt</a:t>
            </a:r>
            <a:r>
              <a:rPr lang="de-DE" dirty="0">
                <a:solidFill>
                  <a:srgbClr val="FF0000"/>
                </a:solidFill>
              </a:rPr>
              <a:t>. Welches Axiom spielt hierbei schwerpunktmäßig eine Rolle?</a:t>
            </a:r>
          </a:p>
        </p:txBody>
      </p:sp>
    </p:spTree>
    <p:extLst>
      <p:ext uri="{BB962C8B-B14F-4D97-AF65-F5344CB8AC3E}">
        <p14:creationId xmlns:p14="http://schemas.microsoft.com/office/powerpoint/2010/main" val="32066006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181342-8770-2A4C-919D-7710FB96E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de-DE" dirty="0"/>
              <a:t>Welche Erkenntnis nehmen </a:t>
            </a:r>
            <a:r>
              <a:rPr lang="de-DE"/>
              <a:t>Sie sich mit</a:t>
            </a:r>
            <a:r>
              <a:rPr lang="de-DE" dirty="0"/>
              <a:t>?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537632E-1BCB-5B46-9158-AD82878860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Jagdmann - Kommunikation 2023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2DA5368-89C6-C347-8C10-8098CE2CB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Kommunikation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72136C9-05E3-6D4E-893B-392B7BCD7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E5F7E9AE-E6A9-6D4B-BC65-625494552804}" type="slidenum">
              <a:rPr lang="de-DE" smtClean="0"/>
              <a:t>14</a:t>
            </a:fld>
            <a:endParaRPr lang="de-DE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4BB8403B-F3B2-1E43-8B0D-FDCADCCAC26A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515997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Das Vier-Seiten-Modell nach </a:t>
            </a:r>
            <a:br>
              <a:rPr lang="de-DE" dirty="0"/>
            </a:br>
            <a:r>
              <a:rPr lang="de-DE" dirty="0"/>
              <a:t>F. Schulz von Thun</a:t>
            </a:r>
            <a:r>
              <a:rPr lang="de-DE" sz="1200" dirty="0"/>
              <a:t>(S. 57 ff.)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Jagdmann - Kommunikation 2023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Kommunikation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E5F7E9AE-E6A9-6D4B-BC65-625494552804}" type="slidenum">
              <a:rPr lang="de-DE" smtClean="0"/>
              <a:t>15</a:t>
            </a:fld>
            <a:endParaRPr lang="de-DE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1FD29996-D695-8949-BD36-F81FD3493F9A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de-DE" dirty="0"/>
              <a:t>Kommunikation ist ein dynamischer Prozess, bei dem die Absichten der Beteiligten nicht übereinstimmen müssen.</a:t>
            </a:r>
          </a:p>
          <a:p>
            <a:r>
              <a:rPr lang="de-DE" dirty="0"/>
              <a:t>Das Modell stellt eine Orientierungshilfe dar, um Probleme während der Kommunikation zu erkennen und mit diesen umgehen zu können.</a:t>
            </a:r>
          </a:p>
          <a:p>
            <a:r>
              <a:rPr lang="de-DE" dirty="0"/>
              <a:t>Inhalte des Modells schafft Kompetenzen in der Gesprächsführung.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49845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Allgemeines zu Äußerungen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Jagdmann - Kommunikation 2023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Kommunikation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E5F7E9AE-E6A9-6D4B-BC65-625494552804}" type="slidenum">
              <a:rPr lang="de-DE" smtClean="0"/>
              <a:t>16</a:t>
            </a:fld>
            <a:endParaRPr lang="de-DE"/>
          </a:p>
        </p:txBody>
      </p:sp>
      <p:sp>
        <p:nvSpPr>
          <p:cNvPr id="6" name="Inhaltsplatzhalter 5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dirty="0"/>
              <a:t>Jede Äußerung enthält explizite und implizite Botschaften:</a:t>
            </a:r>
          </a:p>
          <a:p>
            <a:pPr lvl="1"/>
            <a:r>
              <a:rPr lang="de-DE" dirty="0"/>
              <a:t>explizit: ausdrückliche Formulierung</a:t>
            </a:r>
          </a:p>
          <a:p>
            <a:pPr lvl="1"/>
            <a:r>
              <a:rPr lang="de-DE" dirty="0"/>
              <a:t>implizit: non- und paraverbale Merkmale sowie weitere Erwartungsstrukturen</a:t>
            </a:r>
          </a:p>
          <a:p>
            <a:pPr lvl="1"/>
            <a:endParaRPr lang="de-DE" dirty="0"/>
          </a:p>
          <a:p>
            <a:r>
              <a:rPr lang="de-DE" dirty="0"/>
              <a:t>non-verbal: bspw. Mimik und Gestik</a:t>
            </a:r>
          </a:p>
          <a:p>
            <a:r>
              <a:rPr lang="de-DE" dirty="0"/>
              <a:t>paraverbal: bspw. Tonfall, Betonung, Tempo</a:t>
            </a:r>
          </a:p>
          <a:p>
            <a:r>
              <a:rPr lang="de-DE" dirty="0"/>
              <a:t>Erwartungsstrukturen: bspw. Kontext, Vorgeschichte, Abmachungen, Selbstbild, Fremdbild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50799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Gesprächssituation (Exkurs)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Jagdmann - Kommunikation 2023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Kommunikation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E5F7E9AE-E6A9-6D4B-BC65-625494552804}" type="slidenum">
              <a:rPr lang="de-DE" smtClean="0"/>
              <a:t>17</a:t>
            </a:fld>
            <a:endParaRPr lang="de-DE"/>
          </a:p>
        </p:txBody>
      </p:sp>
      <p:pic>
        <p:nvPicPr>
          <p:cNvPr id="7" name="ZweiOhrKuecken1.mov">
            <a:hlinkClick r:id="" action="ppaction://media"/>
          </p:cNvPr>
          <p:cNvPicPr>
            <a:picLocks noGrp="1" noChangeAspect="1"/>
          </p:cNvPicPr>
          <p:nvPr>
            <p:ph sz="quarter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986" b="98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95275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Das Vier-Seiten-Modell nach </a:t>
            </a:r>
            <a:br>
              <a:rPr lang="de-DE" dirty="0"/>
            </a:br>
            <a:r>
              <a:rPr lang="de-DE" dirty="0"/>
              <a:t>F. Schulz von Thun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Jagdmann - Kommunikation 2023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Kommunikation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E5F7E9AE-E6A9-6D4B-BC65-625494552804}" type="slidenum">
              <a:rPr lang="de-DE" smtClean="0"/>
              <a:t>18</a:t>
            </a:fld>
            <a:endParaRPr lang="de-DE"/>
          </a:p>
        </p:txBody>
      </p:sp>
      <p:pic>
        <p:nvPicPr>
          <p:cNvPr id="7" name="Inhaltsplatzhalter 6" descr="Kommunikationsquadrat 2.jpg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381" b="-223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101832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4F6139-836F-904B-B682-1D5E74AB4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3645625-E8E3-4746-9888-1622D677E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Jagdmann - Kommunikation 2023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3D69148-2DE4-FD45-9E6B-27E17131B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Kommunikation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F33319B-8ECA-DB45-A388-B76738DF5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E5F7E9AE-E6A9-6D4B-BC65-625494552804}" type="slidenum">
              <a:rPr lang="de-DE" smtClean="0"/>
              <a:t>1</a:t>
            </a:fld>
            <a:endParaRPr lang="de-DE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6D3BA3D8-EED4-754E-BD4F-7F1233E0BEE6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de-DE" dirty="0"/>
          </a:p>
          <a:p>
            <a:pPr marL="0" indent="0" algn="ctr">
              <a:buNone/>
            </a:pPr>
            <a:endParaRPr lang="de-DE" sz="3600" b="1" dirty="0"/>
          </a:p>
          <a:p>
            <a:pPr marL="0" indent="0" algn="ctr">
              <a:buNone/>
            </a:pPr>
            <a:r>
              <a:rPr lang="de-DE" sz="3600" b="1" dirty="0"/>
              <a:t>Welche Erwartungen, Wünsche und Vorschläge an das Modul haben Sie? </a:t>
            </a:r>
          </a:p>
        </p:txBody>
      </p:sp>
    </p:spTree>
    <p:extLst>
      <p:ext uri="{BB962C8B-B14F-4D97-AF65-F5344CB8AC3E}">
        <p14:creationId xmlns:p14="http://schemas.microsoft.com/office/powerpoint/2010/main" val="18341346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Die vier Ebenen/Botschaften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Jagdmann - Kommunikation 2023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Kommunikation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E5F7E9AE-E6A9-6D4B-BC65-625494552804}" type="slidenum">
              <a:rPr lang="de-DE" smtClean="0"/>
              <a:t>19</a:t>
            </a:fld>
            <a:endParaRPr lang="de-DE"/>
          </a:p>
        </p:txBody>
      </p:sp>
      <p:sp>
        <p:nvSpPr>
          <p:cNvPr id="6" name="Inhaltsplatzhalter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de-DE" b="1" dirty="0"/>
          </a:p>
          <a:p>
            <a:r>
              <a:rPr lang="de-DE" b="1" dirty="0"/>
              <a:t>Sachinhalt: </a:t>
            </a:r>
            <a:r>
              <a:rPr lang="de-DE" dirty="0" err="1"/>
              <a:t>Worüber</a:t>
            </a:r>
            <a:r>
              <a:rPr lang="de-DE" dirty="0"/>
              <a:t> ich dich informiere? </a:t>
            </a:r>
          </a:p>
          <a:p>
            <a:r>
              <a:rPr lang="de-DE" b="1" dirty="0"/>
              <a:t>Selbstkundgabe: </a:t>
            </a:r>
            <a:r>
              <a:rPr lang="de-DE" dirty="0"/>
              <a:t>Was ich von mir selbst kundgebe? </a:t>
            </a:r>
          </a:p>
          <a:p>
            <a:r>
              <a:rPr lang="de-DE" b="1" dirty="0"/>
              <a:t>Beziehungshinweis: </a:t>
            </a:r>
            <a:r>
              <a:rPr lang="de-DE" dirty="0"/>
              <a:t>Was ich von dir halte und wie wir zueinander stehen? </a:t>
            </a:r>
          </a:p>
          <a:p>
            <a:r>
              <a:rPr lang="de-DE" b="1" dirty="0"/>
              <a:t>Appell: </a:t>
            </a:r>
            <a:r>
              <a:rPr lang="de-DE" dirty="0"/>
              <a:t>Wozu ich dich veranlassen </a:t>
            </a:r>
            <a:r>
              <a:rPr lang="de-DE" dirty="0" err="1"/>
              <a:t>möchte</a:t>
            </a:r>
            <a:r>
              <a:rPr lang="de-DE" dirty="0"/>
              <a:t>? 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20784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Gesprächssituation 2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Jagdmann - Kommunikation 2023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Kommunikation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E5F7E9AE-E6A9-6D4B-BC65-625494552804}" type="slidenum">
              <a:rPr lang="de-DE" smtClean="0"/>
              <a:t>20</a:t>
            </a:fld>
            <a:endParaRPr lang="de-DE"/>
          </a:p>
        </p:txBody>
      </p:sp>
      <p:pic>
        <p:nvPicPr>
          <p:cNvPr id="7" name="Inhaltsplatzhalter 6" descr="800px-4-Seiten-Modell.png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215" r="-172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009475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Exkurs: Führungskräfte sollten…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Jagdmann - Kommunikation 2023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Kommunikation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E5F7E9AE-E6A9-6D4B-BC65-625494552804}" type="slidenum">
              <a:rPr lang="de-DE" smtClean="0"/>
              <a:t>21</a:t>
            </a:fld>
            <a:endParaRPr lang="de-DE"/>
          </a:p>
        </p:txBody>
      </p:sp>
      <p:sp>
        <p:nvSpPr>
          <p:cNvPr id="6" name="Inhaltsplatzhalter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de-DE" b="1" dirty="0"/>
          </a:p>
          <a:p>
            <a:r>
              <a:rPr lang="de-DE" dirty="0"/>
              <a:t>stimmig mit sich </a:t>
            </a:r>
            <a:r>
              <a:rPr lang="de-DE" i="1" dirty="0"/>
              <a:t>selbst</a:t>
            </a:r>
            <a:r>
              <a:rPr lang="de-DE" dirty="0"/>
              <a:t> sein,</a:t>
            </a:r>
          </a:p>
          <a:p>
            <a:r>
              <a:rPr lang="de-DE" dirty="0"/>
              <a:t>stimmig mit der </a:t>
            </a:r>
            <a:r>
              <a:rPr lang="de-DE" i="1" dirty="0"/>
              <a:t>Situation</a:t>
            </a:r>
            <a:r>
              <a:rPr lang="de-DE" dirty="0"/>
              <a:t> sein,</a:t>
            </a:r>
          </a:p>
          <a:p>
            <a:r>
              <a:rPr lang="de-DE" dirty="0"/>
              <a:t>stimmig mit dem </a:t>
            </a:r>
            <a:r>
              <a:rPr lang="de-DE" i="1" dirty="0"/>
              <a:t>übergeordneten System </a:t>
            </a:r>
            <a:r>
              <a:rPr lang="de-DE" dirty="0"/>
              <a:t>sein und</a:t>
            </a:r>
          </a:p>
          <a:p>
            <a:r>
              <a:rPr lang="de-DE" i="1" dirty="0"/>
              <a:t>metakommunikativ</a:t>
            </a:r>
            <a:r>
              <a:rPr lang="de-DE" dirty="0"/>
              <a:t> sein (Klarheit über das “Wie“ der Kommunikation unter Berücksichtigung der beteiligte Personen haben)</a:t>
            </a:r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75569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de-DE" dirty="0"/>
              <a:t>Exkurs: Kompetenzen der Gesprächsführung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Jagdmann - Kommunikation 2023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Kommunikation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E5F7E9AE-E6A9-6D4B-BC65-625494552804}" type="slidenum">
              <a:rPr lang="de-DE" smtClean="0"/>
              <a:t>22</a:t>
            </a:fld>
            <a:endParaRPr lang="de-DE"/>
          </a:p>
        </p:txBody>
      </p:sp>
      <p:sp>
        <p:nvSpPr>
          <p:cNvPr id="6" name="Inhaltsplatzhalter 5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endParaRPr lang="de-DE" b="1" dirty="0"/>
          </a:p>
          <a:p>
            <a:r>
              <a:rPr lang="de-DE" dirty="0"/>
              <a:t>sich interessieren (flexibel und aktiv zuhören)</a:t>
            </a:r>
          </a:p>
          <a:p>
            <a:r>
              <a:rPr lang="de-DE" dirty="0"/>
              <a:t>Farbe bekennen (inneren Standpunkt bilden und klar vertreten)</a:t>
            </a:r>
          </a:p>
          <a:p>
            <a:r>
              <a:rPr lang="de-DE" dirty="0"/>
              <a:t>Gespräche leiten und strukturieren</a:t>
            </a:r>
          </a:p>
          <a:p>
            <a:pPr lvl="1"/>
            <a:r>
              <a:rPr lang="de-DE" dirty="0"/>
              <a:t>Wie ist die Faktenlage? Welche Beziehungsbotschaft will ich senden? Was zeige ich von mir als Mensch/als Führungsperson? Zu welchem Verhalten will ich den Mitarbeiter bewegen?</a:t>
            </a:r>
          </a:p>
          <a:p>
            <a:r>
              <a:rPr lang="de-DE" dirty="0"/>
              <a:t>Metakommunikation im Team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72857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Arbeitsauftrag Nr. 3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Jagdmann - Kommunikation 2023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Kommunikation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E5F7E9AE-E6A9-6D4B-BC65-625494552804}" type="slidenum">
              <a:rPr lang="de-DE" smtClean="0"/>
              <a:t>23</a:t>
            </a:fld>
            <a:endParaRPr lang="de-DE"/>
          </a:p>
        </p:txBody>
      </p:sp>
      <p:sp>
        <p:nvSpPr>
          <p:cNvPr id="6" name="Inhaltsplatzhalter 5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de-DE" dirty="0"/>
          </a:p>
          <a:p>
            <a:r>
              <a:rPr lang="de-DE" dirty="0"/>
              <a:t>Finden Sie zu den folgenden Äußerungen jeweils die vier Botschaften.</a:t>
            </a:r>
          </a:p>
          <a:p>
            <a:r>
              <a:rPr lang="de-DE" i="1" dirty="0"/>
              <a:t>Arbeitsblatt </a:t>
            </a:r>
          </a:p>
        </p:txBody>
      </p:sp>
      <p:pic>
        <p:nvPicPr>
          <p:cNvPr id="7" name="Bild 6">
            <a:extLst>
              <a:ext uri="{FF2B5EF4-FFF2-40B4-BE49-F238E27FC236}">
                <a16:creationId xmlns:a16="http://schemas.microsoft.com/office/drawing/2014/main" id="{E0C68D7B-8C7B-DD4B-B75F-3C44D47BB3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0142" y="3197860"/>
            <a:ext cx="650240" cy="65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1178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Der Konflikt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Jagdmann - Kommunikation 2023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Kommunikation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E5F7E9AE-E6A9-6D4B-BC65-625494552804}" type="slidenum">
              <a:rPr lang="de-DE" smtClean="0"/>
              <a:t>24</a:t>
            </a:fld>
            <a:endParaRPr lang="de-DE"/>
          </a:p>
        </p:txBody>
      </p:sp>
      <p:sp>
        <p:nvSpPr>
          <p:cNvPr id="6" name="Inhaltsplatzhalter 5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Nennen Sie 5 Gründe bzw. Ursachen, die zu Konflikten während der Kommunikation führen können.</a:t>
            </a:r>
          </a:p>
          <a:p>
            <a:pPr marL="0" indent="0">
              <a:buNone/>
            </a:pPr>
            <a:r>
              <a:rPr lang="de-DE"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134736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Das Harvard-Modell (Fisher/ </a:t>
            </a:r>
            <a:r>
              <a:rPr lang="de-DE" dirty="0" err="1"/>
              <a:t>Ury</a:t>
            </a:r>
            <a:r>
              <a:rPr lang="de-DE" dirty="0"/>
              <a:t>/ Patton) </a:t>
            </a:r>
            <a:r>
              <a:rPr lang="de-DE" sz="1200" dirty="0"/>
              <a:t>(S. 96 ff.)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Jagdmann - Kommunikation 2023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Kommunikation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E5F7E9AE-E6A9-6D4B-BC65-625494552804}" type="slidenum">
              <a:rPr lang="de-DE" smtClean="0"/>
              <a:t>25</a:t>
            </a:fld>
            <a:endParaRPr lang="de-DE"/>
          </a:p>
        </p:txBody>
      </p:sp>
      <p:sp>
        <p:nvSpPr>
          <p:cNvPr id="6" name="Inhaltsplatzhalter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de-DE" dirty="0"/>
              <a:t>Prinzipienorientiertes Verhandeln:</a:t>
            </a:r>
          </a:p>
          <a:p>
            <a:pPr lvl="1"/>
            <a:r>
              <a:rPr lang="de-DE" dirty="0"/>
              <a:t>Kommunikation auf Augenhöhe, positives Ergebnis für beide, </a:t>
            </a:r>
            <a:r>
              <a:rPr lang="de-DE" dirty="0" err="1"/>
              <a:t>Win</a:t>
            </a:r>
            <a:r>
              <a:rPr lang="de-DE" dirty="0"/>
              <a:t>-</a:t>
            </a:r>
            <a:r>
              <a:rPr lang="de-DE" dirty="0" err="1"/>
              <a:t>Win</a:t>
            </a:r>
            <a:r>
              <a:rPr lang="de-DE" dirty="0"/>
              <a:t>-Situation anstreben, Gewinn für beide</a:t>
            </a:r>
          </a:p>
          <a:p>
            <a:pPr lvl="1"/>
            <a:r>
              <a:rPr lang="de-DE" dirty="0"/>
              <a:t>sachbezogenes Verhandeln</a:t>
            </a:r>
          </a:p>
          <a:p>
            <a:pPr lvl="1"/>
            <a:r>
              <a:rPr lang="de-DE" dirty="0"/>
              <a:t>Gesprächspartner ist kein Gegner, sondern Partner</a:t>
            </a:r>
          </a:p>
          <a:p>
            <a:pPr lvl="1"/>
            <a:r>
              <a:rPr lang="de-DE" dirty="0"/>
              <a:t>Sache wird in den Vordergrund gestellt</a:t>
            </a:r>
          </a:p>
          <a:p>
            <a:pPr lvl="1"/>
            <a:r>
              <a:rPr lang="de-DE" dirty="0"/>
              <a:t>fairer Interessensausgleich</a:t>
            </a:r>
          </a:p>
          <a:p>
            <a:pPr lvl="1"/>
            <a:r>
              <a:rPr lang="de-DE" dirty="0"/>
              <a:t>„Hart in der Sache – sanft zu den Menschen!“</a:t>
            </a:r>
          </a:p>
          <a:p>
            <a:pPr lvl="1"/>
            <a:r>
              <a:rPr lang="de-DE" dirty="0"/>
              <a:t>Kompromisse entwickeln/erkennen</a:t>
            </a:r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3337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Das Harvard-Modell (Fisher/ </a:t>
            </a:r>
            <a:r>
              <a:rPr lang="de-DE" dirty="0" err="1"/>
              <a:t>Ury</a:t>
            </a:r>
            <a:r>
              <a:rPr lang="de-DE" dirty="0"/>
              <a:t>/ Patton)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Jagdmann - Kommunikation 2023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Kommunikation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E5F7E9AE-E6A9-6D4B-BC65-625494552804}" type="slidenum">
              <a:rPr lang="de-DE" smtClean="0"/>
              <a:t>26</a:t>
            </a:fld>
            <a:endParaRPr lang="de-DE"/>
          </a:p>
        </p:txBody>
      </p:sp>
      <p:pic>
        <p:nvPicPr>
          <p:cNvPr id="7" name="Inhaltsplatzhalter 6" descr="3-0.png"/>
          <p:cNvPicPr>
            <a:picLocks noGrp="1" noChangeAspect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49" r="47133" b="53939"/>
          <a:stretch/>
        </p:blipFill>
        <p:spPr>
          <a:xfrm>
            <a:off x="612775" y="1600200"/>
            <a:ext cx="4281579" cy="2070824"/>
          </a:xfrm>
        </p:spPr>
      </p:pic>
      <p:sp>
        <p:nvSpPr>
          <p:cNvPr id="6" name="Textfeld 5"/>
          <p:cNvSpPr txBox="1"/>
          <p:nvPr/>
        </p:nvSpPr>
        <p:spPr>
          <a:xfrm>
            <a:off x="1332603" y="3702384"/>
            <a:ext cx="259115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Sachbezogene Diskussion</a:t>
            </a:r>
          </a:p>
          <a:p>
            <a:r>
              <a:rPr lang="de-DE" dirty="0"/>
              <a:t>Wertschätzender Umgang</a:t>
            </a:r>
          </a:p>
          <a:p>
            <a:r>
              <a:rPr lang="de-DE" dirty="0"/>
              <a:t>Emotionen, Vorstellungen</a:t>
            </a:r>
          </a:p>
          <a:p>
            <a:r>
              <a:rPr lang="de-DE" dirty="0"/>
              <a:t>Konzentration Ziel</a:t>
            </a:r>
          </a:p>
        </p:txBody>
      </p:sp>
    </p:spTree>
    <p:extLst>
      <p:ext uri="{BB962C8B-B14F-4D97-AF65-F5344CB8AC3E}">
        <p14:creationId xmlns:p14="http://schemas.microsoft.com/office/powerpoint/2010/main" val="18132496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Das Harvard-Modell (Fisher/ </a:t>
            </a:r>
            <a:r>
              <a:rPr lang="de-DE" dirty="0" err="1"/>
              <a:t>Ury</a:t>
            </a:r>
            <a:r>
              <a:rPr lang="de-DE" dirty="0"/>
              <a:t>/ Patton)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Jagdmann - Kommunikation 2023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Kommunikation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E5F7E9AE-E6A9-6D4B-BC65-625494552804}" type="slidenum">
              <a:rPr lang="de-DE" smtClean="0"/>
              <a:t>27</a:t>
            </a:fld>
            <a:endParaRPr lang="de-DE"/>
          </a:p>
        </p:txBody>
      </p:sp>
      <p:pic>
        <p:nvPicPr>
          <p:cNvPr id="8" name="Inhaltsplatzhalter 7" descr="3-0.png"/>
          <p:cNvPicPr>
            <a:picLocks noGrp="1" noChangeAspect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49" r="-7049" b="55661"/>
          <a:stretch/>
        </p:blipFill>
        <p:spPr>
          <a:xfrm>
            <a:off x="612648" y="1600200"/>
            <a:ext cx="8153400" cy="1993377"/>
          </a:xfrm>
        </p:spPr>
      </p:pic>
      <p:sp>
        <p:nvSpPr>
          <p:cNvPr id="6" name="Textfeld 5"/>
          <p:cNvSpPr txBox="1"/>
          <p:nvPr/>
        </p:nvSpPr>
        <p:spPr>
          <a:xfrm>
            <a:off x="4621133" y="4029736"/>
            <a:ext cx="413844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Hinter jeder Position steckt ein Interesse.</a:t>
            </a:r>
          </a:p>
          <a:p>
            <a:r>
              <a:rPr lang="de-DE" dirty="0"/>
              <a:t>Warum handelt er so?</a:t>
            </a:r>
          </a:p>
          <a:p>
            <a:r>
              <a:rPr lang="de-DE" dirty="0"/>
              <a:t>Warum handelt er nicht so? </a:t>
            </a:r>
          </a:p>
          <a:p>
            <a:r>
              <a:rPr lang="de-DE" dirty="0"/>
              <a:t>Offenlegen, was genau gegen die Ansicht, </a:t>
            </a:r>
          </a:p>
          <a:p>
            <a:r>
              <a:rPr lang="de-DE" dirty="0"/>
              <a:t>Meinung spricht</a:t>
            </a:r>
          </a:p>
        </p:txBody>
      </p:sp>
    </p:spTree>
    <p:extLst>
      <p:ext uri="{BB962C8B-B14F-4D97-AF65-F5344CB8AC3E}">
        <p14:creationId xmlns:p14="http://schemas.microsoft.com/office/powerpoint/2010/main" val="25719149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Das Harvard-Modell (Fisher/ </a:t>
            </a:r>
            <a:r>
              <a:rPr lang="de-DE" dirty="0" err="1"/>
              <a:t>Ury</a:t>
            </a:r>
            <a:r>
              <a:rPr lang="de-DE" dirty="0"/>
              <a:t>/ Patton)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Jagdmann - Kommunikation 2023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Kommunikation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E5F7E9AE-E6A9-6D4B-BC65-625494552804}" type="slidenum">
              <a:rPr lang="de-DE" smtClean="0"/>
              <a:t>28</a:t>
            </a:fld>
            <a:endParaRPr lang="de-DE"/>
          </a:p>
        </p:txBody>
      </p:sp>
      <p:pic>
        <p:nvPicPr>
          <p:cNvPr id="7" name="Inhaltsplatzhalter 6" descr="3-0.png"/>
          <p:cNvPicPr>
            <a:picLocks noGrp="1" noChangeAspect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49" t="45717" r="47131"/>
          <a:stretch/>
        </p:blipFill>
        <p:spPr>
          <a:xfrm>
            <a:off x="612648" y="3438680"/>
            <a:ext cx="4281706" cy="2440465"/>
          </a:xfrm>
        </p:spPr>
      </p:pic>
      <p:pic>
        <p:nvPicPr>
          <p:cNvPr id="9" name="Inhaltsplatzhalter 7" descr="3-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49" r="-7049" b="55661"/>
          <a:stretch/>
        </p:blipFill>
        <p:spPr>
          <a:xfrm>
            <a:off x="612648" y="1600200"/>
            <a:ext cx="8153400" cy="1993377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B0C37CE6-DC4A-C641-A35C-17A02C8B0B37}"/>
              </a:ext>
            </a:extLst>
          </p:cNvPr>
          <p:cNvSpPr txBox="1"/>
          <p:nvPr/>
        </p:nvSpPr>
        <p:spPr>
          <a:xfrm>
            <a:off x="5005559" y="4401817"/>
            <a:ext cx="437171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de-DE" dirty="0"/>
              <a:t>Lösungsraum vergrößern</a:t>
            </a:r>
          </a:p>
          <a:p>
            <a:pPr marL="285750" indent="-285750">
              <a:buFontTx/>
              <a:buChar char="-"/>
            </a:pPr>
            <a:r>
              <a:rPr lang="de-DE" dirty="0"/>
              <a:t>Brainstorming</a:t>
            </a:r>
          </a:p>
          <a:p>
            <a:pPr marL="285750" indent="-285750">
              <a:buFontTx/>
              <a:buChar char="-"/>
            </a:pPr>
            <a:r>
              <a:rPr lang="de-DE" b="1" dirty="0"/>
              <a:t>Problemlösekreis</a:t>
            </a:r>
            <a:r>
              <a:rPr lang="de-DE" dirty="0"/>
              <a:t>: Beschreibung, Analyse, </a:t>
            </a:r>
          </a:p>
          <a:p>
            <a:r>
              <a:rPr lang="de-DE" dirty="0"/>
              <a:t>    Identifizierung und Generierung von </a:t>
            </a:r>
          </a:p>
          <a:p>
            <a:r>
              <a:rPr lang="de-DE" dirty="0"/>
              <a:t>    Lösungen und </a:t>
            </a:r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259643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Calibri"/>
                <a:cs typeface="Calibri"/>
              </a:rPr>
              <a:t>Was erwartet Sie?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endParaRPr lang="de-DE" dirty="0">
              <a:latin typeface="Calibri"/>
              <a:cs typeface="Calibri"/>
            </a:endParaRPr>
          </a:p>
          <a:p>
            <a:r>
              <a:rPr lang="de-DE" dirty="0">
                <a:latin typeface="Calibri"/>
                <a:cs typeface="Calibri"/>
              </a:rPr>
              <a:t>Definition bzw. Begriffsbestimmung</a:t>
            </a:r>
          </a:p>
          <a:p>
            <a:r>
              <a:rPr lang="de-DE" dirty="0"/>
              <a:t>Kommunikationsmodelle</a:t>
            </a:r>
          </a:p>
          <a:p>
            <a:pPr lvl="1"/>
            <a:r>
              <a:rPr lang="de-DE" dirty="0">
                <a:solidFill>
                  <a:schemeClr val="bg1">
                    <a:lumMod val="65000"/>
                  </a:schemeClr>
                </a:solidFill>
              </a:rPr>
              <a:t>Sender-Empfänger </a:t>
            </a:r>
          </a:p>
          <a:p>
            <a:pPr lvl="1"/>
            <a:r>
              <a:rPr lang="de-DE" dirty="0">
                <a:solidFill>
                  <a:schemeClr val="bg1">
                    <a:lumMod val="65000"/>
                  </a:schemeClr>
                </a:solidFill>
              </a:rPr>
              <a:t>Watzlawick </a:t>
            </a:r>
          </a:p>
          <a:p>
            <a:pPr lvl="1"/>
            <a:r>
              <a:rPr lang="de-DE" dirty="0">
                <a:solidFill>
                  <a:schemeClr val="bg1">
                    <a:lumMod val="65000"/>
                  </a:schemeClr>
                </a:solidFill>
              </a:rPr>
              <a:t>Schulz von Thun  </a:t>
            </a:r>
          </a:p>
          <a:p>
            <a:pPr marL="0" indent="0">
              <a:buNone/>
            </a:pPr>
            <a:endParaRPr lang="de-DE" dirty="0"/>
          </a:p>
          <a:p>
            <a:pPr lvl="1"/>
            <a:endParaRPr lang="de-DE" dirty="0">
              <a:latin typeface="Calibri"/>
              <a:cs typeface="Calibri"/>
            </a:endParaRPr>
          </a:p>
          <a:p>
            <a:endParaRPr lang="de-DE" dirty="0">
              <a:latin typeface="Calibri"/>
              <a:cs typeface="Calibri"/>
            </a:endParaRPr>
          </a:p>
          <a:p>
            <a:pPr lvl="1"/>
            <a:endParaRPr lang="de-DE" dirty="0"/>
          </a:p>
          <a:p>
            <a:endParaRPr lang="de-DE" dirty="0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Kommunikation</a:t>
            </a: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E5F7E9AE-E6A9-6D4B-BC65-625494552804}" type="slidenum">
              <a:rPr lang="de-DE" smtClean="0"/>
              <a:t>2</a:t>
            </a:fld>
            <a:endParaRPr lang="de-DE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Jagdmann - Kommunikation 2023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26383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Das Harvard-Modell (Fisher/ </a:t>
            </a:r>
            <a:r>
              <a:rPr lang="de-DE" dirty="0" err="1"/>
              <a:t>Ury</a:t>
            </a:r>
            <a:r>
              <a:rPr lang="de-DE" dirty="0"/>
              <a:t>/ Patton)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Jagdmann - Kommunikation 2023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Kommunikation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E5F7E9AE-E6A9-6D4B-BC65-625494552804}" type="slidenum">
              <a:rPr lang="de-DE" smtClean="0"/>
              <a:t>29</a:t>
            </a:fld>
            <a:endParaRPr lang="de-DE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577F3472-270F-6B40-A142-0D9A172D8CE8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de-DE" dirty="0"/>
              <a:t>BATNA: </a:t>
            </a:r>
            <a:r>
              <a:rPr lang="de-DE" b="1" i="1" dirty="0"/>
              <a:t>B</a:t>
            </a:r>
            <a:r>
              <a:rPr lang="de-DE" i="1" dirty="0"/>
              <a:t>est </a:t>
            </a:r>
            <a:r>
              <a:rPr lang="de-DE" b="1" i="1" dirty="0"/>
              <a:t>A</a:t>
            </a:r>
            <a:r>
              <a:rPr lang="de-DE" i="1" dirty="0"/>
              <a:t>lternative </a:t>
            </a:r>
            <a:r>
              <a:rPr lang="de-DE" b="1" i="1" dirty="0" err="1"/>
              <a:t>T</a:t>
            </a:r>
            <a:r>
              <a:rPr lang="de-DE" i="1" dirty="0" err="1"/>
              <a:t>o</a:t>
            </a:r>
            <a:r>
              <a:rPr lang="de-DE" i="1" dirty="0"/>
              <a:t> </a:t>
            </a:r>
            <a:r>
              <a:rPr lang="de-DE" b="1" i="1" dirty="0" err="1"/>
              <a:t>N</a:t>
            </a:r>
            <a:r>
              <a:rPr lang="de-DE" i="1" dirty="0" err="1"/>
              <a:t>egotiated</a:t>
            </a:r>
            <a:r>
              <a:rPr lang="de-DE" i="1" dirty="0"/>
              <a:t> </a:t>
            </a:r>
            <a:r>
              <a:rPr lang="de-DE" b="1" i="1" dirty="0"/>
              <a:t>A</a:t>
            </a:r>
            <a:r>
              <a:rPr lang="de-DE" i="1" dirty="0"/>
              <a:t>greement</a:t>
            </a:r>
          </a:p>
          <a:p>
            <a:pPr lvl="1"/>
            <a:r>
              <a:rPr lang="de-DE" i="1" dirty="0"/>
              <a:t>Was passiert, wenn nichts passiert?</a:t>
            </a:r>
          </a:p>
          <a:p>
            <a:pPr lvl="1"/>
            <a:r>
              <a:rPr lang="de-DE" i="1" dirty="0"/>
              <a:t>Mit welchem Ergebnis und in welchem Spielraum bin ich zufrieden? </a:t>
            </a:r>
          </a:p>
        </p:txBody>
      </p:sp>
    </p:spTree>
    <p:extLst>
      <p:ext uri="{BB962C8B-B14F-4D97-AF65-F5344CB8AC3E}">
        <p14:creationId xmlns:p14="http://schemas.microsoft.com/office/powerpoint/2010/main" val="19857074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Das Harvard-Modell (Fisher/ </a:t>
            </a:r>
            <a:r>
              <a:rPr lang="de-DE" dirty="0" err="1"/>
              <a:t>Ury</a:t>
            </a:r>
            <a:r>
              <a:rPr lang="de-DE" dirty="0"/>
              <a:t>/ Patton)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Jagdmann - Kommunikation 2023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Kommunikation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E5F7E9AE-E6A9-6D4B-BC65-625494552804}" type="slidenum">
              <a:rPr lang="de-DE" smtClean="0"/>
              <a:t>30</a:t>
            </a:fld>
            <a:endParaRPr lang="de-DE"/>
          </a:p>
        </p:txBody>
      </p:sp>
      <p:pic>
        <p:nvPicPr>
          <p:cNvPr id="8" name="Inhaltsplatzhalter 7" descr="3-0.png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49" r="-704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072594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Das Harvard-Modell (Fisher/ </a:t>
            </a:r>
            <a:r>
              <a:rPr lang="de-DE" dirty="0" err="1"/>
              <a:t>Ury</a:t>
            </a:r>
            <a:r>
              <a:rPr lang="de-DE" dirty="0"/>
              <a:t>/ Patton)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Jagdmann - Kommunikation 2023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Kommunikation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E5F7E9AE-E6A9-6D4B-BC65-625494552804}" type="slidenum">
              <a:rPr lang="de-DE" smtClean="0"/>
              <a:t>31</a:t>
            </a:fld>
            <a:endParaRPr lang="de-DE"/>
          </a:p>
        </p:txBody>
      </p:sp>
      <p:pic>
        <p:nvPicPr>
          <p:cNvPr id="8" name="Inhaltsplatzhalter 7" descr="3-0.png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49" r="-7049"/>
          <a:stretch>
            <a:fillRect/>
          </a:stretch>
        </p:blipFill>
        <p:spPr/>
      </p:pic>
      <p:pic>
        <p:nvPicPr>
          <p:cNvPr id="6" name="Bild 5" descr="6-harvard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21"/>
          <a:stretch/>
        </p:blipFill>
        <p:spPr>
          <a:xfrm>
            <a:off x="2919370" y="1801625"/>
            <a:ext cx="3893412" cy="347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1962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Das Harvard-Modell (Fisher/ </a:t>
            </a:r>
            <a:r>
              <a:rPr lang="de-DE" dirty="0" err="1"/>
              <a:t>Ury</a:t>
            </a:r>
            <a:r>
              <a:rPr lang="de-DE" dirty="0"/>
              <a:t>/ Patton)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Jagdmann - Kommunikation 2023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Kommunikation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E5F7E9AE-E6A9-6D4B-BC65-625494552804}" type="slidenum">
              <a:rPr lang="de-DE" smtClean="0"/>
              <a:t>32</a:t>
            </a:fld>
            <a:endParaRPr lang="de-DE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577F3472-270F-6B40-A142-0D9A172D8CE8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de-DE" dirty="0"/>
          </a:p>
          <a:p>
            <a:r>
              <a:rPr lang="de-DE" dirty="0"/>
              <a:t>Übungsaufgabe: Gehaltsverhandlung</a:t>
            </a:r>
          </a:p>
        </p:txBody>
      </p:sp>
      <p:pic>
        <p:nvPicPr>
          <p:cNvPr id="8" name="Bild 6">
            <a:extLst>
              <a:ext uri="{FF2B5EF4-FFF2-40B4-BE49-F238E27FC236}">
                <a16:creationId xmlns:a16="http://schemas.microsoft.com/office/drawing/2014/main" id="{3135EC63-47F9-B948-BB04-B85623F7E3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1" y="1533578"/>
            <a:ext cx="650240" cy="65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2715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578BE4-8B0A-974A-AD84-49CA4C9BC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Lösungen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260C4BC-3039-3F4A-AE79-11D568ED7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Jagdmann - Kommunikation 2023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1CE03A9-70C3-9340-85F1-729062F00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Kommunikation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3F09290-93BE-DC4D-8CF0-E73363018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E5F7E9AE-E6A9-6D4B-BC65-625494552804}" type="slidenum">
              <a:rPr lang="de-DE" smtClean="0"/>
              <a:t>33</a:t>
            </a:fld>
            <a:endParaRPr lang="de-DE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F19B12A-1218-7743-9ACA-831774C1530F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de-DE" dirty="0"/>
              <a:t>Innerer Monolog: </a:t>
            </a:r>
          </a:p>
          <a:p>
            <a:pPr lvl="1"/>
            <a:r>
              <a:rPr lang="de-DE" dirty="0"/>
              <a:t>Wie rede ich mit mir selbst?</a:t>
            </a:r>
          </a:p>
          <a:p>
            <a:pPr lvl="1"/>
            <a:r>
              <a:rPr lang="de-DE" dirty="0"/>
              <a:t>Wie würde ich lieber mit mir selbst kommunizieren?</a:t>
            </a:r>
          </a:p>
          <a:p>
            <a:pPr lvl="1"/>
            <a:r>
              <a:rPr lang="de-DE" dirty="0"/>
              <a:t>Wie müsste ich mit mir selbst reden, um die Ziele zu erreichen?</a:t>
            </a:r>
          </a:p>
          <a:p>
            <a:pPr marL="365760" lvl="1" indent="0">
              <a:buNone/>
            </a:pPr>
            <a:endParaRPr lang="de-DE" dirty="0"/>
          </a:p>
          <a:p>
            <a:r>
              <a:rPr lang="de-DE" dirty="0">
                <a:solidFill>
                  <a:schemeClr val="bg1">
                    <a:lumMod val="85000"/>
                  </a:schemeClr>
                </a:solidFill>
              </a:rPr>
              <a:t>Offene Fragestellung:</a:t>
            </a:r>
          </a:p>
          <a:p>
            <a:pPr lvl="1"/>
            <a:r>
              <a:rPr lang="de-DE" dirty="0">
                <a:solidFill>
                  <a:schemeClr val="bg1">
                    <a:lumMod val="85000"/>
                  </a:schemeClr>
                </a:solidFill>
              </a:rPr>
              <a:t>Wie siehst du das?</a:t>
            </a:r>
          </a:p>
        </p:txBody>
      </p:sp>
    </p:spTree>
    <p:extLst>
      <p:ext uri="{BB962C8B-B14F-4D97-AF65-F5344CB8AC3E}">
        <p14:creationId xmlns:p14="http://schemas.microsoft.com/office/powerpoint/2010/main" val="5586250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Regeln für ein konstruktives Konfliktgespräch: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Jagdmann - Kommunikation 2023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Kommunikation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E5F7E9AE-E6A9-6D4B-BC65-625494552804}" type="slidenum">
              <a:rPr lang="de-DE" smtClean="0"/>
              <a:t>34</a:t>
            </a:fld>
            <a:endParaRPr lang="de-DE"/>
          </a:p>
        </p:txBody>
      </p:sp>
      <p:sp>
        <p:nvSpPr>
          <p:cNvPr id="6" name="Inhaltsplatzhalter 5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514350" indent="-514350">
              <a:buAutoNum type="arabicPeriod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432413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Regeln für ein konstruktives Konfliktgespräch: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Jagdmann - Kommunikation 2023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Kommunikation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E5F7E9AE-E6A9-6D4B-BC65-625494552804}" type="slidenum">
              <a:rPr lang="de-DE" smtClean="0"/>
              <a:t>35</a:t>
            </a:fld>
            <a:endParaRPr lang="de-DE"/>
          </a:p>
        </p:txBody>
      </p:sp>
      <p:sp>
        <p:nvSpPr>
          <p:cNvPr id="6" name="Inhaltsplatzhalter 5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AutoNum type="arabicPeriod"/>
            </a:pPr>
            <a:r>
              <a:rPr lang="de-DE" dirty="0"/>
              <a:t>Richtiger Zeitpunkt (Vorbereitung, Durchführung)</a:t>
            </a:r>
          </a:p>
          <a:p>
            <a:pPr marL="514350" indent="-514350">
              <a:buAutoNum type="arabicPeriod"/>
            </a:pPr>
            <a:r>
              <a:rPr lang="de-DE" dirty="0"/>
              <a:t>Richtige Raum (Räumlichkeit, körperlich)</a:t>
            </a:r>
          </a:p>
          <a:p>
            <a:pPr marL="514350" indent="-514350">
              <a:buAutoNum type="arabicPeriod"/>
            </a:pPr>
            <a:r>
              <a:rPr lang="de-DE" dirty="0"/>
              <a:t>Gesprächsanteile gerecht verteilen ((Lösungen, Einsicht, Wertschätzung)</a:t>
            </a:r>
          </a:p>
          <a:p>
            <a:pPr marL="514350" indent="-514350">
              <a:buAutoNum type="arabicPeriod"/>
            </a:pPr>
            <a:r>
              <a:rPr lang="de-DE" dirty="0"/>
              <a:t>Sache/Verhalten kritisieren/ nicht die Person </a:t>
            </a:r>
          </a:p>
          <a:p>
            <a:pPr marL="514350" indent="-514350">
              <a:buAutoNum type="arabicPeriod"/>
            </a:pPr>
            <a:r>
              <a:rPr lang="de-DE" dirty="0"/>
              <a:t>Kritik &amp; Lob kombinieren</a:t>
            </a:r>
          </a:p>
          <a:p>
            <a:pPr marL="514350" indent="-514350">
              <a:buAutoNum type="arabicPeriod"/>
            </a:pPr>
            <a:r>
              <a:rPr lang="de-DE" dirty="0"/>
              <a:t>Lösungsvorschlag (Veränderung schaffen)</a:t>
            </a:r>
          </a:p>
          <a:p>
            <a:pPr marL="514350" indent="-514350">
              <a:buAutoNum type="arabicPeriod"/>
            </a:pPr>
            <a:r>
              <a:rPr lang="de-DE" dirty="0"/>
              <a:t>Zielevereinbarung</a:t>
            </a:r>
          </a:p>
          <a:p>
            <a:pPr marL="514350" indent="-514350">
              <a:buAutoNum type="arabicPeriod"/>
            </a:pPr>
            <a:r>
              <a:rPr lang="de-DE" dirty="0"/>
              <a:t>Termine vereinbaren</a:t>
            </a:r>
          </a:p>
        </p:txBody>
      </p:sp>
    </p:spTree>
    <p:extLst>
      <p:ext uri="{BB962C8B-B14F-4D97-AF65-F5344CB8AC3E}">
        <p14:creationId xmlns:p14="http://schemas.microsoft.com/office/powerpoint/2010/main" val="41507969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Die Kommunikationstypen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Jagdmann - Kommunikation 2023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Kommunikation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E5F7E9AE-E6A9-6D4B-BC65-625494552804}" type="slidenum">
              <a:rPr lang="de-DE" smtClean="0"/>
              <a:t>36</a:t>
            </a:fld>
            <a:endParaRPr lang="de-DE"/>
          </a:p>
        </p:txBody>
      </p:sp>
      <p:pic>
        <p:nvPicPr>
          <p:cNvPr id="7" name="Inhaltsplatzhalter 6"/>
          <p:cNvPicPr>
            <a:picLocks noGrp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1700" r="-151700"/>
          <a:stretch>
            <a:fillRect/>
          </a:stretch>
        </p:blipFill>
        <p:spPr>
          <a:xfrm>
            <a:off x="-2951437" y="2117532"/>
            <a:ext cx="8153400" cy="4495800"/>
          </a:xfrm>
          <a:prstGeom prst="rect">
            <a:avLst/>
          </a:prstGeom>
          <a:extLst>
            <a:ext uri="{FAA26D3D-D897-4be2-8F04-BA451C77F1D7}">
              <ma14:placeholderFlag xmlns="" xmlns:ma14="http://schemas.microsoft.com/office/mac/drawingml/2011/main"/>
            </a:ext>
          </a:extLst>
        </p:spPr>
      </p:pic>
      <p:pic>
        <p:nvPicPr>
          <p:cNvPr id="8" name="Bild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3451007"/>
            <a:ext cx="3810000" cy="2540000"/>
          </a:xfrm>
          <a:prstGeom prst="rect">
            <a:avLst/>
          </a:prstGeom>
          <a:extLst>
            <a:ext uri="{FAA26D3D-D897-4be2-8F04-BA451C77F1D7}">
              <ma14:placeholderFlag xmlns="" xmlns:ma14="http://schemas.microsoft.com/office/mac/drawingml/2011/main"/>
            </a:ext>
          </a:extLst>
        </p:spPr>
      </p:pic>
      <p:pic>
        <p:nvPicPr>
          <p:cNvPr id="9" name="Bild 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443" y="1752407"/>
            <a:ext cx="3017520" cy="2011680"/>
          </a:xfrm>
          <a:prstGeom prst="rect">
            <a:avLst/>
          </a:prstGeom>
          <a:extLst>
            <a:ext uri="{FAA26D3D-D897-4be2-8F04-BA451C77F1D7}">
              <ma14:placeholderFlag xmlns="" xmlns:ma14="http://schemas.microsoft.com/office/mac/drawingml/2011/main"/>
            </a:ext>
          </a:extLst>
        </p:spPr>
      </p:pic>
      <p:sp>
        <p:nvSpPr>
          <p:cNvPr id="10" name="Textfeld 9"/>
          <p:cNvSpPr txBox="1"/>
          <p:nvPr/>
        </p:nvSpPr>
        <p:spPr>
          <a:xfrm>
            <a:off x="4020277" y="5465435"/>
            <a:ext cx="2363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rgbClr val="92DC28"/>
                </a:solidFill>
              </a:rPr>
              <a:t>aggressiv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1656905" y="4557345"/>
            <a:ext cx="2363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rgbClr val="92DC28"/>
                </a:solidFill>
              </a:rPr>
              <a:t>selbstunsicher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5334000" y="1886699"/>
            <a:ext cx="2363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rgbClr val="92DC28"/>
                </a:solidFill>
              </a:rPr>
              <a:t>selbstsicher</a:t>
            </a:r>
          </a:p>
        </p:txBody>
      </p:sp>
    </p:spTree>
    <p:extLst>
      <p:ext uri="{BB962C8B-B14F-4D97-AF65-F5344CB8AC3E}">
        <p14:creationId xmlns:p14="http://schemas.microsoft.com/office/powerpoint/2010/main" val="74268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Arbeitsauftrag Nr. 9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Jagdmann - Kommunikation 2023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Kommunikation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E5F7E9AE-E6A9-6D4B-BC65-625494552804}" type="slidenum">
              <a:rPr lang="de-DE" smtClean="0"/>
              <a:t>37</a:t>
            </a:fld>
            <a:endParaRPr lang="de-DE"/>
          </a:p>
        </p:txBody>
      </p:sp>
      <p:sp>
        <p:nvSpPr>
          <p:cNvPr id="6" name="Inhaltsplatzhalter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de-DE" dirty="0"/>
              <a:t>Woran lässt sich Kommunikationstypen erkennen?</a:t>
            </a:r>
          </a:p>
          <a:p>
            <a:pPr lvl="1"/>
            <a:r>
              <a:rPr lang="de-DE" dirty="0"/>
              <a:t>Körperhaltung</a:t>
            </a:r>
          </a:p>
          <a:p>
            <a:pPr lvl="1"/>
            <a:r>
              <a:rPr lang="de-DE" dirty="0"/>
              <a:t>Stimme</a:t>
            </a:r>
          </a:p>
          <a:p>
            <a:pPr lvl="1"/>
            <a:r>
              <a:rPr lang="de-DE" dirty="0"/>
              <a:t>Mimik</a:t>
            </a:r>
          </a:p>
          <a:p>
            <a:pPr lvl="1"/>
            <a:r>
              <a:rPr lang="de-DE" dirty="0"/>
              <a:t>Gestik</a:t>
            </a:r>
          </a:p>
          <a:p>
            <a:pPr lvl="1"/>
            <a:r>
              <a:rPr lang="de-DE" dirty="0"/>
              <a:t>Wortwahl/Formulierungen</a:t>
            </a:r>
          </a:p>
          <a:p>
            <a:pPr lvl="1"/>
            <a:r>
              <a:rPr lang="de-DE" dirty="0"/>
              <a:t>Blickkontakt</a:t>
            </a:r>
          </a:p>
          <a:p>
            <a:pPr lvl="1"/>
            <a:r>
              <a:rPr lang="de-DE" dirty="0"/>
              <a:t>Inhalt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358935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Arbeitsauftrag Nr. 10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Jagdmann - Kommunikation 2023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Kommunikation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E5F7E9AE-E6A9-6D4B-BC65-625494552804}" type="slidenum">
              <a:rPr lang="de-DE" smtClean="0"/>
              <a:t>38</a:t>
            </a:fld>
            <a:endParaRPr lang="de-DE"/>
          </a:p>
        </p:txBody>
      </p:sp>
      <p:pic>
        <p:nvPicPr>
          <p:cNvPr id="7" name="Inhaltsplatzhalter 6" descr="AA Kommunikationsverhalten.pdf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85" b="10985"/>
          <a:stretch>
            <a:fillRect/>
          </a:stretch>
        </p:blipFill>
        <p:spPr>
          <a:xfrm>
            <a:off x="533400" y="1272222"/>
            <a:ext cx="8153400" cy="4495800"/>
          </a:xfrm>
        </p:spPr>
      </p:pic>
    </p:spTree>
    <p:extLst>
      <p:ext uri="{BB962C8B-B14F-4D97-AF65-F5344CB8AC3E}">
        <p14:creationId xmlns:p14="http://schemas.microsoft.com/office/powerpoint/2010/main" val="31689801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Calibri"/>
                <a:cs typeface="Calibri"/>
              </a:rPr>
              <a:t>Was erwartet Sie?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endParaRPr lang="de-DE" dirty="0"/>
          </a:p>
          <a:p>
            <a:r>
              <a:rPr lang="de-DE" dirty="0"/>
              <a:t>Kommunikationstypen</a:t>
            </a:r>
          </a:p>
          <a:p>
            <a:r>
              <a:rPr lang="de-DE" dirty="0"/>
              <a:t>Kommunikationstechniken</a:t>
            </a:r>
          </a:p>
          <a:p>
            <a:pPr lvl="1"/>
            <a:r>
              <a:rPr lang="de-DE" dirty="0"/>
              <a:t>Feedback, „aktives Zuhören“ 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</a:rPr>
              <a:t>(Rogers)</a:t>
            </a:r>
          </a:p>
          <a:p>
            <a:pPr lvl="1"/>
            <a:r>
              <a:rPr lang="de-DE" dirty="0"/>
              <a:t>Gesprächssituationen: gewaltfreie Kommunikation nach 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</a:rPr>
              <a:t>Rosenberg</a:t>
            </a:r>
            <a:r>
              <a:rPr lang="de-DE" dirty="0"/>
              <a:t>, Kritik- und Konfliktgespräche 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</a:rPr>
              <a:t>(Fisher/ </a:t>
            </a:r>
            <a:r>
              <a:rPr lang="de-DE" dirty="0" err="1">
                <a:solidFill>
                  <a:schemeClr val="bg1">
                    <a:lumMod val="65000"/>
                  </a:schemeClr>
                </a:solidFill>
              </a:rPr>
              <a:t>Ury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</a:rPr>
              <a:t>/ Patton)</a:t>
            </a:r>
            <a:r>
              <a:rPr lang="de-DE" dirty="0"/>
              <a:t>,</a:t>
            </a:r>
            <a:endParaRPr lang="de-DE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de-DE" dirty="0"/>
              <a:t>Präsentationen planen und durchführen</a:t>
            </a:r>
          </a:p>
          <a:p>
            <a:pPr marL="0" indent="0">
              <a:buNone/>
            </a:pPr>
            <a:endParaRPr lang="de-DE" dirty="0"/>
          </a:p>
          <a:p>
            <a:pPr lvl="1"/>
            <a:endParaRPr lang="de-DE" dirty="0">
              <a:latin typeface="Calibri"/>
              <a:cs typeface="Calibri"/>
            </a:endParaRPr>
          </a:p>
          <a:p>
            <a:endParaRPr lang="de-DE" dirty="0">
              <a:latin typeface="Calibri"/>
              <a:cs typeface="Calibri"/>
            </a:endParaRPr>
          </a:p>
          <a:p>
            <a:pPr lvl="1"/>
            <a:endParaRPr lang="de-DE" dirty="0"/>
          </a:p>
          <a:p>
            <a:endParaRPr lang="de-DE" dirty="0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Kommunikation</a:t>
            </a: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E5F7E9AE-E6A9-6D4B-BC65-625494552804}" type="slidenum">
              <a:rPr lang="de-DE" smtClean="0"/>
              <a:t>3</a:t>
            </a:fld>
            <a:endParaRPr lang="de-DE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Jagdmann - Kommunikation 2023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77061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02CE15-B79F-8648-85D9-2F911C25B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Gewaltfreie Kommunikation nach Marshall Rosenberg </a:t>
            </a:r>
            <a:r>
              <a:rPr lang="de-DE" sz="1200" dirty="0"/>
              <a:t>(S. 79 ff.)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0A5BA7D-3D17-8247-A305-9C865BDF6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Jagdmann - Kommunikation 2023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CC8CC40-C334-3E40-A46A-462DA60CC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Kommunikation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ED329E8-FCA0-1F43-A8B0-DCA2115AF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E5F7E9AE-E6A9-6D4B-BC65-625494552804}" type="slidenum">
              <a:rPr lang="de-DE" smtClean="0"/>
              <a:t>39</a:t>
            </a:fld>
            <a:endParaRPr lang="de-DE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CE7AC136-981B-E541-84C1-D977967DFD8A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de-DE" b="1" dirty="0"/>
          </a:p>
          <a:p>
            <a:r>
              <a:rPr lang="de-DE" b="1" dirty="0"/>
              <a:t>These:</a:t>
            </a:r>
            <a:r>
              <a:rPr lang="de-DE" dirty="0"/>
              <a:t> Menschen haben Bedürfnisse, die erfüllt sein müssen, damit sie glücklich sind.</a:t>
            </a:r>
          </a:p>
          <a:p>
            <a:r>
              <a:rPr lang="de-DE" dirty="0">
                <a:solidFill>
                  <a:srgbClr val="92DC28"/>
                </a:solidFill>
              </a:rPr>
              <a:t>Ziel:</a:t>
            </a:r>
            <a:r>
              <a:rPr lang="de-DE" dirty="0"/>
              <a:t> Aufbau einer liebe- und friedvollen Beziehung zu sich und seinem Gegenüber, um gemeinsam die jeweiligen Bedürfnisse zu befriedigen.</a:t>
            </a:r>
          </a:p>
        </p:txBody>
      </p:sp>
    </p:spTree>
    <p:extLst>
      <p:ext uri="{BB962C8B-B14F-4D97-AF65-F5344CB8AC3E}">
        <p14:creationId xmlns:p14="http://schemas.microsoft.com/office/powerpoint/2010/main" val="189692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02CE15-B79F-8648-85D9-2F911C25B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Gewaltfreie Kommunikation nach Marshall Rosenberg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0A5BA7D-3D17-8247-A305-9C865BDF6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Jagdmann - Kommunikation 2023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CC8CC40-C334-3E40-A46A-462DA60CC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Kommunikation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ED329E8-FCA0-1F43-A8B0-DCA2115AF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E5F7E9AE-E6A9-6D4B-BC65-625494552804}" type="slidenum">
              <a:rPr lang="de-DE" smtClean="0"/>
              <a:t>40</a:t>
            </a:fld>
            <a:endParaRPr lang="de-DE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CE7AC136-981B-E541-84C1-D977967DFD8A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de-DE" b="1" dirty="0"/>
          </a:p>
          <a:p>
            <a:r>
              <a:rPr lang="de-DE" b="1" i="1" dirty="0"/>
              <a:t>Giraffensprache</a:t>
            </a:r>
            <a:r>
              <a:rPr lang="de-DE" b="1" dirty="0"/>
              <a:t> </a:t>
            </a:r>
            <a:r>
              <a:rPr lang="de-DE" dirty="0"/>
              <a:t>bzw. </a:t>
            </a:r>
            <a:r>
              <a:rPr lang="de-DE" b="1" i="1" dirty="0"/>
              <a:t>Sprache des Herzens </a:t>
            </a:r>
            <a:r>
              <a:rPr lang="de-DE" dirty="0"/>
              <a:t>setzt auf Einfühlungsvermögen, Wertschätzung und Aufmerksamkeit.</a:t>
            </a:r>
            <a:endParaRPr lang="de-DE" i="1" dirty="0"/>
          </a:p>
          <a:p>
            <a:pPr marL="0" indent="0">
              <a:buNone/>
            </a:pPr>
            <a:r>
              <a:rPr lang="de-DE" dirty="0"/>
              <a:t>				vs.</a:t>
            </a:r>
          </a:p>
          <a:p>
            <a:r>
              <a:rPr lang="de-DE" b="1" i="1" dirty="0"/>
              <a:t>Wolfssprache </a:t>
            </a:r>
            <a:r>
              <a:rPr lang="de-DE" dirty="0"/>
              <a:t>setzt auf Verteidigung, Rückzug und Angriff.</a:t>
            </a:r>
            <a:endParaRPr lang="de-DE" b="1" i="1" dirty="0"/>
          </a:p>
        </p:txBody>
      </p:sp>
    </p:spTree>
    <p:extLst>
      <p:ext uri="{BB962C8B-B14F-4D97-AF65-F5344CB8AC3E}">
        <p14:creationId xmlns:p14="http://schemas.microsoft.com/office/powerpoint/2010/main" val="2254502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02CE15-B79F-8648-85D9-2F911C25B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Gewaltfreie Kommunikation nach Marshall Rosenberg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0A5BA7D-3D17-8247-A305-9C865BDF6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Jagdmann - Kommunikation 2023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CC8CC40-C334-3E40-A46A-462DA60CC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Kommunikation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ED329E8-FCA0-1F43-A8B0-DCA2115AF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E5F7E9AE-E6A9-6D4B-BC65-625494552804}" type="slidenum">
              <a:rPr lang="de-DE" smtClean="0"/>
              <a:t>41</a:t>
            </a:fld>
            <a:endParaRPr lang="de-DE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CE7AC136-981B-E541-84C1-D977967DFD8A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de-DE" b="1" dirty="0"/>
          </a:p>
          <a:p>
            <a:r>
              <a:rPr lang="de-DE" b="1" i="1" dirty="0"/>
              <a:t>Entfremdung </a:t>
            </a:r>
            <a:r>
              <a:rPr lang="de-DE" dirty="0"/>
              <a:t>von sich selbst, seinen eigenen Bedürfnissen und denen der Mitmenschen stellt hierbei ein Problem dar.</a:t>
            </a:r>
          </a:p>
          <a:p>
            <a:r>
              <a:rPr lang="de-DE" dirty="0"/>
              <a:t>Gründe hierfür können moralische (Vor-)Urteile, Ab- bzw. Aufwertung durch Vergleiche und Ablehnung von Verantwortung sein sowie externer Zwang sein.</a:t>
            </a:r>
          </a:p>
        </p:txBody>
      </p:sp>
    </p:spTree>
    <p:extLst>
      <p:ext uri="{BB962C8B-B14F-4D97-AF65-F5344CB8AC3E}">
        <p14:creationId xmlns:p14="http://schemas.microsoft.com/office/powerpoint/2010/main" val="2055538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02CE15-B79F-8648-85D9-2F911C25B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Kern der gewaltfreien Kommunikation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0A5BA7D-3D17-8247-A305-9C865BDF6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Jagdmann - Kommunikation 2023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CC8CC40-C334-3E40-A46A-462DA60CC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Kommunikation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ED329E8-FCA0-1F43-A8B0-DCA2115AF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E5F7E9AE-E6A9-6D4B-BC65-625494552804}" type="slidenum">
              <a:rPr lang="de-DE" smtClean="0"/>
              <a:t>42</a:t>
            </a:fld>
            <a:endParaRPr lang="de-DE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CE7AC136-981B-E541-84C1-D977967DFD8A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de-DE" b="1" dirty="0"/>
          </a:p>
          <a:p>
            <a:r>
              <a:rPr lang="de-DE" b="1" i="1" dirty="0"/>
              <a:t>Empathisches Zuhören </a:t>
            </a:r>
            <a:r>
              <a:rPr lang="de-DE" dirty="0"/>
              <a:t>und</a:t>
            </a:r>
            <a:r>
              <a:rPr lang="de-DE" b="1" i="1" dirty="0"/>
              <a:t> Paraphrasieren </a:t>
            </a:r>
            <a:r>
              <a:rPr lang="de-DE" dirty="0"/>
              <a:t>durch:</a:t>
            </a:r>
          </a:p>
          <a:p>
            <a:pPr lvl="1"/>
            <a:r>
              <a:rPr lang="de-DE" dirty="0"/>
              <a:t>Beobachtungen meist ohne Wertung (bspw. tatsächliche Ereignisse), Wertung muss begründet sein</a:t>
            </a:r>
          </a:p>
          <a:p>
            <a:pPr lvl="1"/>
            <a:r>
              <a:rPr lang="de-DE" dirty="0"/>
              <a:t>Gefühle ohne Interpretationen oder Gedanken dazu</a:t>
            </a:r>
          </a:p>
          <a:p>
            <a:pPr lvl="1"/>
            <a:r>
              <a:rPr lang="de-DE" dirty="0"/>
              <a:t>Bedürfnisse sollten konkret benannt werden (bspw. Zuverlässigkeit, Ruhe, Ehrlichkeit…).</a:t>
            </a:r>
          </a:p>
          <a:p>
            <a:pPr lvl="1"/>
            <a:r>
              <a:rPr lang="de-DE" dirty="0"/>
              <a:t>Bitten sollten positiv, konkret und realistisch formuliert sein.</a:t>
            </a:r>
          </a:p>
          <a:p>
            <a:endParaRPr lang="de-DE" dirty="0"/>
          </a:p>
        </p:txBody>
      </p:sp>
      <p:pic>
        <p:nvPicPr>
          <p:cNvPr id="7" name="Bild 6">
            <a:extLst>
              <a:ext uri="{FF2B5EF4-FFF2-40B4-BE49-F238E27FC236}">
                <a16:creationId xmlns:a16="http://schemas.microsoft.com/office/drawing/2014/main" id="{5385B1AB-6964-BD44-B6C0-C4FC8AAB9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1" y="1533578"/>
            <a:ext cx="650240" cy="65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062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Jagdmann - Kommunikation 2023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Kommunikation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E5F7E9AE-E6A9-6D4B-BC65-625494552804}" type="slidenum">
              <a:rPr lang="de-DE" smtClean="0"/>
              <a:t>43</a:t>
            </a:fld>
            <a:endParaRPr lang="de-DE"/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l="-91331" r="-91331"/>
          <a:stretch>
            <a:fillRect/>
          </a:stretch>
        </p:blipFill>
        <p:spPr>
          <a:xfrm rot="16200000">
            <a:off x="-2842105" y="-652782"/>
            <a:ext cx="15049191" cy="8298180"/>
          </a:xfrm>
        </p:spPr>
      </p:pic>
    </p:spTree>
    <p:extLst>
      <p:ext uri="{BB962C8B-B14F-4D97-AF65-F5344CB8AC3E}">
        <p14:creationId xmlns:p14="http://schemas.microsoft.com/office/powerpoint/2010/main" val="419596196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4C344F-FDFE-5243-B793-C1C8B1C1D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Quellenverzeichnis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6F432F1-FE1D-5844-BEA9-AE951FC35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Jagdmann - Kommunikation 2023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C393041-4DEE-8B47-A4DC-1AF395998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Kommunikation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B98A061-CDAE-CA44-950D-29214DD93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E5F7E9AE-E6A9-6D4B-BC65-625494552804}" type="slidenum">
              <a:rPr lang="de-DE" smtClean="0"/>
              <a:t>44</a:t>
            </a:fld>
            <a:endParaRPr lang="de-DE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04FB8556-270F-0841-A909-99DB24D07128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de-DE" sz="1800" dirty="0"/>
              <a:t>Watzlawick, P./ </a:t>
            </a:r>
            <a:r>
              <a:rPr lang="de-DE" sz="1800" dirty="0" err="1"/>
              <a:t>Beavin</a:t>
            </a:r>
            <a:r>
              <a:rPr lang="de-DE" sz="1800" dirty="0"/>
              <a:t>, J. H./ Jackson, D. D. (1969): Menschliche Kommunikation. 12. Auflage; Bern: Hans Huber Verlag.</a:t>
            </a:r>
          </a:p>
        </p:txBody>
      </p:sp>
    </p:spTree>
    <p:extLst>
      <p:ext uri="{BB962C8B-B14F-4D97-AF65-F5344CB8AC3E}">
        <p14:creationId xmlns:p14="http://schemas.microsoft.com/office/powerpoint/2010/main" val="37564579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Das ABC der Kommunikation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Jagdmann - Kommunikation 2023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Kommunikation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E5F7E9AE-E6A9-6D4B-BC65-625494552804}" type="slidenum">
              <a:rPr lang="de-DE" smtClean="0"/>
              <a:t>4</a:t>
            </a:fld>
            <a:endParaRPr lang="de-DE"/>
          </a:p>
        </p:txBody>
      </p:sp>
      <p:sp>
        <p:nvSpPr>
          <p:cNvPr id="6" name="Inhaltsplatzhalter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de-DE" dirty="0"/>
          </a:p>
          <a:p>
            <a:pPr marL="0" indent="0">
              <a:buNone/>
            </a:pPr>
            <a:r>
              <a:rPr lang="de-DE" dirty="0"/>
              <a:t>				Finden Sie Begriffe mit den 				entsprechenden	Anfangs-</a:t>
            </a:r>
          </a:p>
          <a:p>
            <a:pPr marL="0" indent="0">
              <a:buNone/>
            </a:pPr>
            <a:r>
              <a:rPr lang="de-DE" dirty="0"/>
              <a:t>				</a:t>
            </a:r>
            <a:r>
              <a:rPr lang="de-DE" dirty="0" err="1"/>
              <a:t>buchstaben</a:t>
            </a:r>
            <a:r>
              <a:rPr lang="de-DE" dirty="0"/>
              <a:t> zum 	Thema 				„Kommunikation“.</a:t>
            </a:r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A1892DCC-F773-2FFF-4749-0D2FE9F67A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457" r="-2802"/>
          <a:stretch/>
        </p:blipFill>
        <p:spPr>
          <a:xfrm>
            <a:off x="377952" y="1008697"/>
            <a:ext cx="3874644" cy="567880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7464743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Das ABC der Kommunikation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Jagdmann - Kommunikation 2023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Kommunikation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E5F7E9AE-E6A9-6D4B-BC65-625494552804}" type="slidenum">
              <a:rPr lang="de-DE" smtClean="0"/>
              <a:t>5</a:t>
            </a:fld>
            <a:endParaRPr lang="de-DE"/>
          </a:p>
        </p:txBody>
      </p:sp>
      <p:sp>
        <p:nvSpPr>
          <p:cNvPr id="6" name="Inhaltsplatzhalter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de-DE" dirty="0"/>
          </a:p>
          <a:p>
            <a:r>
              <a:rPr lang="de-DE" dirty="0"/>
              <a:t>Formulieren Sie eine Definition zu dem Begriff </a:t>
            </a:r>
            <a:r>
              <a:rPr lang="de-DE"/>
              <a:t>„Kommunikation</a:t>
            </a:r>
            <a:r>
              <a:rPr lang="de-DE" dirty="0"/>
              <a:t>“. </a:t>
            </a:r>
          </a:p>
        </p:txBody>
      </p:sp>
    </p:spTree>
    <p:extLst>
      <p:ext uri="{BB962C8B-B14F-4D97-AF65-F5344CB8AC3E}">
        <p14:creationId xmlns:p14="http://schemas.microsoft.com/office/powerpoint/2010/main" val="26501160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255F3F-881F-404E-972B-A20008FD9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Kommunikation nach </a:t>
            </a:r>
            <a:br>
              <a:rPr lang="de-DE" dirty="0"/>
            </a:br>
            <a:r>
              <a:rPr lang="de-DE" dirty="0"/>
              <a:t>			P. Watzlawick et al.</a:t>
            </a:r>
            <a:r>
              <a:rPr lang="de-DE" sz="1100" dirty="0"/>
              <a:t>(</a:t>
            </a:r>
            <a:r>
              <a:rPr lang="de-DE" sz="1200" dirty="0"/>
              <a:t>S. 23 ff.)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D3EF689-3A60-2C4D-86EF-72A15C87A7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Jagdmann - Kommunikation 2023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EF269E6-4599-3A4A-94A8-E0467EFC3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Kommunikation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E175888-275E-A844-AC4B-FB45B4968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E5F7E9AE-E6A9-6D4B-BC65-625494552804}" type="slidenum">
              <a:rPr lang="de-DE" smtClean="0"/>
              <a:t>6</a:t>
            </a:fld>
            <a:endParaRPr lang="de-DE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260667C9-28DF-BC46-8F8A-B9A8354CBB0D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de-DE" dirty="0"/>
              <a:t>… Kommunikation ist sowohl die einzelne Mitteilung als auch die Interaktion, d.h. eine aufeinander bezogene Abfolge von Mitteilungen.</a:t>
            </a:r>
          </a:p>
          <a:p>
            <a:endParaRPr lang="de-DE" dirty="0"/>
          </a:p>
          <a:p>
            <a:r>
              <a:rPr lang="de-DE" dirty="0"/>
              <a:t>“Kommunikation und Verhalten (…) praktisch gleichbedeutend.“</a:t>
            </a:r>
          </a:p>
          <a:p>
            <a:endParaRPr lang="de-DE" dirty="0"/>
          </a:p>
          <a:p>
            <a:r>
              <a:rPr lang="de-DE" dirty="0"/>
              <a:t>„…nicht nur Sprache, sondern alles Verhalten (ist) Kommunikation, und jede Kommunikation (…) </a:t>
            </a:r>
            <a:r>
              <a:rPr lang="de-DE" dirty="0" err="1"/>
              <a:t>beeinflußt</a:t>
            </a:r>
            <a:r>
              <a:rPr lang="de-DE" dirty="0"/>
              <a:t> das Verhalten.“ </a:t>
            </a:r>
          </a:p>
        </p:txBody>
      </p:sp>
    </p:spTree>
    <p:extLst>
      <p:ext uri="{BB962C8B-B14F-4D97-AF65-F5344CB8AC3E}">
        <p14:creationId xmlns:p14="http://schemas.microsoft.com/office/powerpoint/2010/main" val="2433685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Das Sender-Empfänger-Modell 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Jagdmann - Kommunikation 2023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Kommunikation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E5F7E9AE-E6A9-6D4B-BC65-625494552804}" type="slidenum">
              <a:rPr lang="de-DE" smtClean="0"/>
              <a:t>7</a:t>
            </a:fld>
            <a:endParaRPr lang="de-DE"/>
          </a:p>
        </p:txBody>
      </p:sp>
      <p:pic>
        <p:nvPicPr>
          <p:cNvPr id="7" name="Inhaltsplatzhalter 6" descr="525px-Sender-Empfänger-Modell.svg.png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6" r="4056"/>
          <a:stretch>
            <a:fillRect/>
          </a:stretch>
        </p:blipFill>
        <p:spPr>
          <a:xfrm>
            <a:off x="612775" y="1600200"/>
            <a:ext cx="8153400" cy="4495800"/>
          </a:xfrm>
        </p:spPr>
      </p:pic>
    </p:spTree>
    <p:extLst>
      <p:ext uri="{BB962C8B-B14F-4D97-AF65-F5344CB8AC3E}">
        <p14:creationId xmlns:p14="http://schemas.microsoft.com/office/powerpoint/2010/main" val="38321504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Aktives Zuhören (Carl Rogers)</a:t>
            </a:r>
            <a:r>
              <a:rPr lang="de-DE" sz="1200" dirty="0"/>
              <a:t>(S. 49 ff.) 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Jagdmann - Kommunikation 2023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Kommunikation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E5F7E9AE-E6A9-6D4B-BC65-625494552804}" type="slidenum">
              <a:rPr lang="de-DE" smtClean="0"/>
              <a:t>8</a:t>
            </a:fld>
            <a:endParaRPr lang="de-DE"/>
          </a:p>
        </p:txBody>
      </p:sp>
      <p:pic>
        <p:nvPicPr>
          <p:cNvPr id="7" name="Inhaltsplatzhalter 6" descr="Aktives-Zuhoeren-Beobachten-Verstehen-Antworten-Grafik.jpg"/>
          <p:cNvPicPr>
            <a:picLocks noGrp="1" noChangeAspect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82" r="-10482" b="31187"/>
          <a:stretch/>
        </p:blipFill>
        <p:spPr>
          <a:xfrm>
            <a:off x="533400" y="1516698"/>
            <a:ext cx="8153400" cy="3093702"/>
          </a:xfrm>
        </p:spPr>
      </p:pic>
      <p:sp>
        <p:nvSpPr>
          <p:cNvPr id="6" name="Textfeld 5"/>
          <p:cNvSpPr txBox="1"/>
          <p:nvPr/>
        </p:nvSpPr>
        <p:spPr>
          <a:xfrm>
            <a:off x="1414808" y="4770879"/>
            <a:ext cx="22186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Blickkontakt halten</a:t>
            </a:r>
          </a:p>
          <a:p>
            <a:endParaRPr lang="de-DE" dirty="0"/>
          </a:p>
          <a:p>
            <a:r>
              <a:rPr lang="de-DE" dirty="0"/>
              <a:t>nicken/bestätigen</a:t>
            </a:r>
          </a:p>
          <a:p>
            <a:endParaRPr lang="de-DE" dirty="0"/>
          </a:p>
          <a:p>
            <a:r>
              <a:rPr lang="de-DE" dirty="0"/>
              <a:t>Pausen zulassen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5747322" y="4770879"/>
            <a:ext cx="282191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Ich-Botschaften</a:t>
            </a:r>
          </a:p>
          <a:p>
            <a:endParaRPr lang="de-DE" dirty="0"/>
          </a:p>
          <a:p>
            <a:r>
              <a:rPr lang="de-DE" dirty="0"/>
              <a:t>Gefühle/Äußerungen spiegeln</a:t>
            </a:r>
          </a:p>
          <a:p>
            <a:r>
              <a:rPr lang="de-DE" dirty="0"/>
              <a:t>Nicht belehren/ appellieren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3528646" y="4779307"/>
            <a:ext cx="22186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Rückfragen stellen/ paraphrasieren</a:t>
            </a:r>
          </a:p>
          <a:p>
            <a:r>
              <a:rPr lang="de-DE" dirty="0"/>
              <a:t>Zusammenfassen</a:t>
            </a:r>
          </a:p>
          <a:p>
            <a:endParaRPr lang="de-DE" dirty="0"/>
          </a:p>
          <a:p>
            <a:r>
              <a:rPr lang="de-DE" dirty="0"/>
              <a:t>Wünsche heraushören</a:t>
            </a:r>
          </a:p>
        </p:txBody>
      </p:sp>
    </p:spTree>
    <p:extLst>
      <p:ext uri="{BB962C8B-B14F-4D97-AF65-F5344CB8AC3E}">
        <p14:creationId xmlns:p14="http://schemas.microsoft.com/office/powerpoint/2010/main" val="1382039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alathea">
  <a:themeElements>
    <a:clrScheme name="Galathea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Galathea">
      <a:maj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Galathea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Galathea.thmx</Template>
  <TotalTime>0</TotalTime>
  <Words>1636</Words>
  <Application>Microsoft Macintosh PowerPoint</Application>
  <PresentationFormat>Bildschirmpräsentation (4:3)</PresentationFormat>
  <Paragraphs>348</Paragraphs>
  <Slides>45</Slides>
  <Notes>1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45</vt:i4>
      </vt:variant>
    </vt:vector>
  </HeadingPairs>
  <TitlesOfParts>
    <vt:vector size="50" baseType="lpstr">
      <vt:lpstr>Calibri</vt:lpstr>
      <vt:lpstr>Tw Cen MT</vt:lpstr>
      <vt:lpstr>Wingdings</vt:lpstr>
      <vt:lpstr>Wingdings 2</vt:lpstr>
      <vt:lpstr>Galathea</vt:lpstr>
      <vt:lpstr>Kommunikation (Schlüsselkompetenzen II) </vt:lpstr>
      <vt:lpstr>PowerPoint-Präsentation</vt:lpstr>
      <vt:lpstr>Was erwartet Sie?</vt:lpstr>
      <vt:lpstr>Was erwartet Sie?</vt:lpstr>
      <vt:lpstr>Das ABC der Kommunikation</vt:lpstr>
      <vt:lpstr>Das ABC der Kommunikation</vt:lpstr>
      <vt:lpstr>Kommunikation nach     P. Watzlawick et al.(S. 23 ff.)</vt:lpstr>
      <vt:lpstr>Das Sender-Empfänger-Modell </vt:lpstr>
      <vt:lpstr>Aktives Zuhören (Carl Rogers)(S. 49 ff.) </vt:lpstr>
      <vt:lpstr>Arbeitsauftrag </vt:lpstr>
      <vt:lpstr>Anwendungsaufgabe</vt:lpstr>
      <vt:lpstr>Beispielsätze</vt:lpstr>
      <vt:lpstr>5 Axiome nach P. Watzlawick</vt:lpstr>
      <vt:lpstr>Anwendungsaufgabe</vt:lpstr>
      <vt:lpstr>Welche Erkenntnis nehmen Sie sich mit?</vt:lpstr>
      <vt:lpstr>Das Vier-Seiten-Modell nach  F. Schulz von Thun(S. 57 ff.)</vt:lpstr>
      <vt:lpstr>Allgemeines zu Äußerungen</vt:lpstr>
      <vt:lpstr>Gesprächssituation (Exkurs)</vt:lpstr>
      <vt:lpstr>Das Vier-Seiten-Modell nach  F. Schulz von Thun</vt:lpstr>
      <vt:lpstr>Die vier Ebenen/Botschaften</vt:lpstr>
      <vt:lpstr>Gesprächssituation 2</vt:lpstr>
      <vt:lpstr>Exkurs: Führungskräfte sollten…</vt:lpstr>
      <vt:lpstr>Exkurs: Kompetenzen der Gesprächsführung</vt:lpstr>
      <vt:lpstr>Arbeitsauftrag Nr. 3</vt:lpstr>
      <vt:lpstr>Der Konflikt</vt:lpstr>
      <vt:lpstr>Das Harvard-Modell (Fisher/ Ury/ Patton) (S. 96 ff.)</vt:lpstr>
      <vt:lpstr>Das Harvard-Modell (Fisher/ Ury/ Patton)</vt:lpstr>
      <vt:lpstr>Das Harvard-Modell (Fisher/ Ury/ Patton)</vt:lpstr>
      <vt:lpstr>Das Harvard-Modell (Fisher/ Ury/ Patton)</vt:lpstr>
      <vt:lpstr>Das Harvard-Modell (Fisher/ Ury/ Patton)</vt:lpstr>
      <vt:lpstr>Das Harvard-Modell (Fisher/ Ury/ Patton)</vt:lpstr>
      <vt:lpstr>Das Harvard-Modell (Fisher/ Ury/ Patton)</vt:lpstr>
      <vt:lpstr>Das Harvard-Modell (Fisher/ Ury/ Patton)</vt:lpstr>
      <vt:lpstr>Lösungen</vt:lpstr>
      <vt:lpstr>Regeln für ein konstruktives Konfliktgespräch:</vt:lpstr>
      <vt:lpstr>Regeln für ein konstruktives Konfliktgespräch:</vt:lpstr>
      <vt:lpstr>Die Kommunikationstypen</vt:lpstr>
      <vt:lpstr>Arbeitsauftrag Nr. 9</vt:lpstr>
      <vt:lpstr>Arbeitsauftrag Nr. 10</vt:lpstr>
      <vt:lpstr>Gewaltfreie Kommunikation nach Marshall Rosenberg (S. 79 ff.)</vt:lpstr>
      <vt:lpstr>Gewaltfreie Kommunikation nach Marshall Rosenberg</vt:lpstr>
      <vt:lpstr>Gewaltfreie Kommunikation nach Marshall Rosenberg</vt:lpstr>
      <vt:lpstr>Kern der gewaltfreien Kommunikation</vt:lpstr>
      <vt:lpstr>PowerPoint-Präsentation</vt:lpstr>
      <vt:lpstr>Quellenverzeichnis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Was erwartet Sie?</dc:title>
  <dc:creator>.</dc:creator>
  <cp:lastModifiedBy>katrin jagdmann</cp:lastModifiedBy>
  <cp:revision>303</cp:revision>
  <cp:lastPrinted>2022-04-12T07:20:53Z</cp:lastPrinted>
  <dcterms:created xsi:type="dcterms:W3CDTF">2012-04-30T19:23:36Z</dcterms:created>
  <dcterms:modified xsi:type="dcterms:W3CDTF">2023-09-18T03:30:46Z</dcterms:modified>
</cp:coreProperties>
</file>