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356" r:id="rId3"/>
    <p:sldId id="357" r:id="rId4"/>
    <p:sldId id="288" r:id="rId5"/>
    <p:sldId id="358" r:id="rId6"/>
    <p:sldId id="325" r:id="rId7"/>
    <p:sldId id="363" r:id="rId8"/>
    <p:sldId id="302" r:id="rId9"/>
    <p:sldId id="330" r:id="rId10"/>
    <p:sldId id="364" r:id="rId11"/>
    <p:sldId id="359" r:id="rId12"/>
    <p:sldId id="329" r:id="rId13"/>
    <p:sldId id="354" r:id="rId14"/>
    <p:sldId id="355" r:id="rId15"/>
    <p:sldId id="294" r:id="rId16"/>
    <p:sldId id="361" r:id="rId17"/>
    <p:sldId id="360" r:id="rId18"/>
    <p:sldId id="362" r:id="rId1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1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B22095F2-4F0E-4F08-93EE-2BA5E611B42F}"/>
    <pc:docChg chg="modSld">
      <pc:chgData name="Boortz, Kristiane" userId="d7b8bfe2-6797-49b6-9ec7-f20acb68e6c4" providerId="ADAL" clId="{B22095F2-4F0E-4F08-93EE-2BA5E611B42F}" dt="2023-08-10T11:44:34.118" v="0" actId="2710"/>
      <pc:docMkLst>
        <pc:docMk/>
      </pc:docMkLst>
      <pc:sldChg chg="modSp mod">
        <pc:chgData name="Boortz, Kristiane" userId="d7b8bfe2-6797-49b6-9ec7-f20acb68e6c4" providerId="ADAL" clId="{B22095F2-4F0E-4F08-93EE-2BA5E611B42F}" dt="2023-08-10T11:44:34.118" v="0" actId="2710"/>
        <pc:sldMkLst>
          <pc:docMk/>
          <pc:sldMk cId="1644367728" sldId="302"/>
        </pc:sldMkLst>
        <pc:spChg chg="mod">
          <ac:chgData name="Boortz, Kristiane" userId="d7b8bfe2-6797-49b6-9ec7-f20acb68e6c4" providerId="ADAL" clId="{B22095F2-4F0E-4F08-93EE-2BA5E611B42F}" dt="2023-08-10T11:44:34.118" v="0" actId="2710"/>
          <ac:spMkLst>
            <pc:docMk/>
            <pc:sldMk cId="1644367728" sldId="30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5704"/>
            <a:ext cx="9144000" cy="1139687"/>
          </a:xfrm>
        </p:spPr>
        <p:txBody>
          <a:bodyPr/>
          <a:lstStyle/>
          <a:p>
            <a:r>
              <a:rPr lang="de-DE" altLang="de-DE" dirty="0"/>
              <a:t>Herzlich willkommen zur </a:t>
            </a:r>
            <a:r>
              <a:rPr lang="de-DE" dirty="0"/>
              <a:t>Informationsveranstaltung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4174"/>
            <a:ext cx="9144000" cy="3326296"/>
          </a:xfrm>
        </p:spPr>
        <p:txBody>
          <a:bodyPr>
            <a:normAutofit/>
          </a:bodyPr>
          <a:lstStyle/>
          <a:p>
            <a:r>
              <a:rPr lang="de-DE" sz="2800" dirty="0"/>
              <a:t>E-</a:t>
            </a:r>
            <a:r>
              <a:rPr lang="de-DE" sz="2800" dirty="0" err="1"/>
              <a:t>Tourism</a:t>
            </a:r>
            <a:r>
              <a:rPr lang="de-DE" sz="2800" dirty="0"/>
              <a:t> Manager/-in (IHK)</a:t>
            </a:r>
          </a:p>
          <a:p>
            <a:endParaRPr lang="de-DE" sz="28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BF0C03-B487-5398-300A-2BCE88FFD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396089"/>
            <a:ext cx="5400000" cy="39379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Modul 5: Recht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Einführung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Bedeutung von Online-Marketing-Recht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Umgang mit </a:t>
            </a:r>
            <a:r>
              <a:rPr lang="de-DE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dirty="0">
                <a:effectLst/>
                <a:latin typeface="Arial" panose="020B0604020202020204" pitchFamily="34" charset="0"/>
              </a:rPr>
              <a:t>-Media-Plattformen an einem Beispiel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</a:t>
            </a:r>
            <a:r>
              <a:rPr lang="de-DE" dirty="0" err="1">
                <a:effectLst/>
                <a:latin typeface="Arial" panose="020B0604020202020204" pitchFamily="34" charset="0"/>
              </a:rPr>
              <a:t>Rechliche</a:t>
            </a:r>
            <a:r>
              <a:rPr lang="de-DE" dirty="0">
                <a:effectLst/>
                <a:latin typeface="Arial" panose="020B0604020202020204" pitchFamily="34" charset="0"/>
              </a:rPr>
              <a:t> Aspekte bei der Einrichtung eines </a:t>
            </a:r>
            <a:r>
              <a:rPr lang="de-DE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dirty="0">
                <a:effectLst/>
                <a:latin typeface="Arial" panose="020B0604020202020204" pitchFamily="34" charset="0"/>
              </a:rPr>
              <a:t>-Media- Accounts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Das Impressum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Web-Inhalte rechtssicher nutzen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Äußerungsrecht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Wettbewerbsrecht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Datenschutz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</a:t>
            </a:r>
            <a:r>
              <a:rPr lang="de-DE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dirty="0">
                <a:effectLst/>
                <a:latin typeface="Arial" panose="020B0604020202020204" pitchFamily="34" charset="0"/>
              </a:rPr>
              <a:t> Media Policy und (Mit-)Haftung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32585-0C6A-BCD7-5293-19788DC64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96090"/>
            <a:ext cx="5413104" cy="39379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Modul 6: Produktentwicklung auf Basis digitaler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b="1" dirty="0">
                <a:effectLst/>
                <a:latin typeface="Arial" panose="020B0604020202020204" pitchFamily="34" charset="0"/>
              </a:rPr>
              <a:t>Technologien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Neue Technologien – neue E-</a:t>
            </a:r>
            <a:r>
              <a:rPr lang="de-DE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dirty="0">
                <a:effectLst/>
                <a:latin typeface="Arial" panose="020B0604020202020204" pitchFamily="34" charset="0"/>
              </a:rPr>
              <a:t>-Angebote (z. B. mobile  Endgeräte)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Produktentwicklung auf Basis neuer Plattformen (z. B. Geocaching)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Produktoptimierung mit Hilfe von digitalem Feedback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Abschlusstest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Schriftliche Projektarbeit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  Präsentation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6E83E05-B990-00ED-A097-4465236F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</a:t>
            </a:r>
            <a:r>
              <a:rPr lang="de-DE" dirty="0" err="1"/>
              <a:t>Tourism</a:t>
            </a:r>
            <a:r>
              <a:rPr lang="de-DE" dirty="0"/>
              <a:t> Manager/-in (IHK)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89C054-8F4F-C161-BF9F-1C34A26E3D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4AD740-71B3-DB95-7775-853F922028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61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1.815,00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   -726,00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-1.089,00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6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3631201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Veranstaltungsort:                              Online                           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70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 dirty="0"/>
              <a:t>variieren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1.815,00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sowie eine erfolgreiche Abschlusspräsentation der lehrgangsbegleitenden Fallstudie.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</a:t>
            </a:r>
            <a:r>
              <a:rPr lang="de-DE" dirty="0" err="1"/>
              <a:t>Tourism</a:t>
            </a:r>
            <a:r>
              <a:rPr lang="de-DE" dirty="0"/>
              <a:t> Manager/-in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2DD94E-4EC3-04FC-32B6-9FCDDBEDB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518082"/>
            <a:ext cx="10800000" cy="4094292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spcAft>
                <a:spcPct val="0"/>
              </a:spcAft>
              <a:buSzPct val="90000"/>
              <a:buNone/>
            </a:pPr>
            <a:endParaRPr lang="de-DE" sz="1700" b="1" dirty="0"/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SzPct val="90000"/>
              <a:buNone/>
            </a:pPr>
            <a:r>
              <a:rPr lang="de-DE" sz="1700" b="1" dirty="0">
                <a:effectLst/>
                <a:latin typeface="Arial" panose="020B0604020202020204" pitchFamily="34" charset="0"/>
              </a:rPr>
              <a:t>Der Zertifikatslehrgang richtet sich an Mitarbeitende mit Führungsverantwortung und operativ</a:t>
            </a:r>
            <a:br>
              <a:rPr lang="de-DE" sz="1700" b="1" dirty="0"/>
            </a:br>
            <a:r>
              <a:rPr lang="de-DE" sz="1700" b="1" dirty="0">
                <a:effectLst/>
                <a:latin typeface="Arial" panose="020B0604020202020204" pitchFamily="34" charset="0"/>
              </a:rPr>
              <a:t>Tätige, z. B. Marketingmanager/innen oder Projektleitende aus folgenden Bereichen: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700" dirty="0">
                <a:latin typeface="Arial" panose="020B0604020202020204" pitchFamily="34" charset="0"/>
              </a:rPr>
              <a:t>- Tourist-Informationen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Kommunale und regionale DMOs (Destinations-Marketing-Organisationen)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Landestourismusverbände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Hotels und andere Beherbergungseinrichtungen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Gastronomie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Freizeiteinrichtungen und -attraktionen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Kur-Einrichtungen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Incoming-Agenturen/Zielgebietsagenturen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MICE-Anbieter (Meetings, Incentives, Conventions, Events)</a:t>
            </a:r>
            <a:br>
              <a:rPr lang="de-DE" sz="1700" dirty="0"/>
            </a:br>
            <a:r>
              <a:rPr lang="de-DE" sz="1700" dirty="0">
                <a:latin typeface="Arial" panose="020B0604020202020204" pitchFamily="34" charset="0"/>
              </a:rPr>
              <a:t>- Touristische Leistungsträger im Verkehrsbereich</a:t>
            </a:r>
            <a:endParaRPr lang="de-DE" sz="17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25D1A-6168-485A-CE0A-827C4712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</a:t>
            </a:r>
            <a:r>
              <a:rPr lang="de-DE" dirty="0" err="1"/>
              <a:t>Tourism</a:t>
            </a:r>
            <a:r>
              <a:rPr lang="de-DE" dirty="0"/>
              <a:t> Manager/-in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E32D8E-FE1E-7F7A-8459-04B1DE84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667E18-E359-DFD3-4901-FE09B27179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4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491449"/>
            <a:ext cx="4704000" cy="34001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>
                <a:effectLst/>
                <a:latin typeface="Arial" panose="020B0604020202020204" pitchFamily="34" charset="0"/>
              </a:rPr>
              <a:t>Modul 1: Basiswissen E-</a:t>
            </a:r>
            <a:r>
              <a:rPr lang="de-DE" sz="1600" b="1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b="1" dirty="0">
                <a:latin typeface="Arial" panose="020B0604020202020204" pitchFamily="34" charset="0"/>
              </a:rPr>
              <a:t> </a:t>
            </a:r>
            <a:r>
              <a:rPr lang="de-DE" sz="1600" b="1" dirty="0">
                <a:effectLst/>
                <a:latin typeface="Arial" panose="020B0604020202020204" pitchFamily="34" charset="0"/>
              </a:rPr>
              <a:t>Management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Einführung</a:t>
            </a:r>
            <a:endParaRPr lang="de-DE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Marktüberblick E-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Tourism</a:t>
            </a:r>
            <a:endParaRPr lang="de-DE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Erstellung einer kursspezifischen E-  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sz="1600" dirty="0">
                <a:effectLst/>
                <a:latin typeface="Arial" panose="020B0604020202020204" pitchFamily="34" charset="0"/>
              </a:rPr>
              <a:t>-Landkarte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Einordnung und Abgrenzung E-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sz="1600" dirty="0">
                <a:effectLst/>
                <a:latin typeface="Arial" panose="020B0604020202020204" pitchFamily="34" charset="0"/>
              </a:rPr>
              <a:t> gegenüber ‚klassischer‘ Vermarktung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Beispiele für E-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sz="1600" dirty="0">
                <a:effectLst/>
                <a:latin typeface="Arial" panose="020B0604020202020204" pitchFamily="34" charset="0"/>
              </a:rPr>
              <a:t>-Strategien und –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maßnahmen</a:t>
            </a:r>
            <a:endParaRPr lang="de-DE" sz="16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600" dirty="0">
                <a:effectLst/>
                <a:latin typeface="Arial" panose="020B0604020202020204" pitchFamily="34" charset="0"/>
              </a:rPr>
              <a:t>-  E-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Tourism</a:t>
            </a:r>
            <a:r>
              <a:rPr lang="de-DE" sz="1600" dirty="0">
                <a:effectLst/>
                <a:latin typeface="Arial" panose="020B0604020202020204" pitchFamily="34" charset="0"/>
              </a:rPr>
              <a:t>: Maßnahmen und Akteure</a:t>
            </a: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E-</a:t>
            </a:r>
            <a:r>
              <a:rPr lang="de-DE" dirty="0" err="1">
                <a:solidFill>
                  <a:schemeClr val="tx2"/>
                </a:solidFill>
                <a:ea typeface="ＭＳ Ｐゴシック" charset="0"/>
                <a:cs typeface="Arial"/>
              </a:rPr>
              <a:t>Tourism</a:t>
            </a:r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 Manager/-in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41506" y="1408370"/>
            <a:ext cx="5667597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effectLst/>
                <a:latin typeface="Arial" panose="020B0604020202020204" pitchFamily="34" charset="0"/>
              </a:rPr>
              <a:t>Modul 2: Die eigene Website</a:t>
            </a:r>
            <a:br>
              <a:rPr lang="de-DE" sz="14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Fachbegriffe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Website-Grundlagen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Optimierung/Strategie Benutzerführung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SEO: technische Grundlagen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Web-Controlling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Optimierung für mobile Endgeräte</a:t>
            </a: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/>
              <a:t>-   Projektabschluss und Erfolgskontrolle</a:t>
            </a:r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4408701" cy="45661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>
                <a:effectLst/>
                <a:latin typeface="Arial" panose="020B0604020202020204" pitchFamily="34" charset="0"/>
              </a:rPr>
              <a:t>Modul 3: Online-Kommunikation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Digitale Kommunikationsstrategie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Online-Marketing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Content-Erfolgsfaktoren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Content-Arten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PR – Grundlagen: relevante Kanäle/neue Technologien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PR – Grundlagen: Anwendung</a:t>
            </a:r>
            <a:endParaRPr lang="de-DE" sz="1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E-</a:t>
            </a:r>
            <a:r>
              <a:rPr lang="de-DE" dirty="0" err="1">
                <a:solidFill>
                  <a:schemeClr val="tx2"/>
                </a:solidFill>
                <a:ea typeface="ＭＳ Ｐゴシック" charset="0"/>
                <a:cs typeface="Arial"/>
              </a:rPr>
              <a:t>Tourism</a:t>
            </a:r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 Manager/-in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Inhalte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13104" y="140837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</a:rPr>
              <a:t>Modul 4: Online-Vertrieb</a:t>
            </a:r>
            <a:br>
              <a:rPr lang="de-DE" sz="14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Einführung</a:t>
            </a:r>
            <a:endParaRPr lang="de-DE" sz="1600" b="1" dirty="0">
              <a:effectLst/>
              <a:latin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</a:rPr>
              <a:t>-   Reservierungssysteme in das Zusammenspiel von Produkten und Vertriebswegen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Inhalte/transaktionsbasierter Content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Buchungsstrecken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Die Customer Journey im Vertriebsblickwinkel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Verkaufen innerhalb der Customer Journey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Aktuelle Trends und Entwicklungen mit Einfluss auf die touristische Vertriebslandschaft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Einführung E-Commerce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E-Commerce aus Sicht der Leistungsträger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E-Commerce aus Sicht der Destinationen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E-Commerce aus Sicht der Mittler/Veranstalter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Metasuchmaschinen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  Zusammenfassung und Ausblick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4759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756</Words>
  <Application>Microsoft Office PowerPoint</Application>
  <PresentationFormat>Breitbild</PresentationFormat>
  <Paragraphs>94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</vt:lpstr>
      <vt:lpstr>Herzlich willkommen zur Informationsveranstaltung </vt:lpstr>
      <vt:lpstr>Dürfen wir uns vorstellen?</vt:lpstr>
      <vt:lpstr>Über die Wirtschaftsakademie</vt:lpstr>
      <vt:lpstr>Bildungszentren</vt:lpstr>
      <vt:lpstr>IHK Zertifikatslehrgänge</vt:lpstr>
      <vt:lpstr>E-Tourism Manager/-in</vt:lpstr>
      <vt:lpstr>E-Tourism Manager/-in</vt:lpstr>
      <vt:lpstr>E-Tourism Manager/-in</vt:lpstr>
      <vt:lpstr>E-Tourism Manager/-in</vt:lpstr>
      <vt:lpstr>E-Tourism Manager/-in (IHK)</vt:lpstr>
      <vt:lpstr>Weitergehende Informationen</vt:lpstr>
      <vt:lpstr>Förderung</vt:lpstr>
      <vt:lpstr>Förderung</vt:lpstr>
      <vt:lpstr>Ansprechpartner:in</vt:lpstr>
      <vt:lpstr>Unternehmensverbund der Wirtschaftsakademie</vt:lpstr>
      <vt:lpstr>Weitere Fragen?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Boortz, Kristiane</cp:lastModifiedBy>
  <cp:revision>141</cp:revision>
  <cp:lastPrinted>2022-07-25T10:35:18Z</cp:lastPrinted>
  <dcterms:created xsi:type="dcterms:W3CDTF">2021-07-08T05:50:53Z</dcterms:created>
  <dcterms:modified xsi:type="dcterms:W3CDTF">2023-08-10T11:44:43Z</dcterms:modified>
</cp:coreProperties>
</file>