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283" r:id="rId2"/>
    <p:sldId id="356" r:id="rId3"/>
    <p:sldId id="288" r:id="rId4"/>
    <p:sldId id="357" r:id="rId5"/>
    <p:sldId id="309" r:id="rId6"/>
    <p:sldId id="312" r:id="rId7"/>
    <p:sldId id="350" r:id="rId8"/>
    <p:sldId id="351" r:id="rId9"/>
    <p:sldId id="361" r:id="rId10"/>
    <p:sldId id="359" r:id="rId11"/>
    <p:sldId id="360" r:id="rId12"/>
    <p:sldId id="358" r:id="rId13"/>
    <p:sldId id="362" r:id="rId14"/>
    <p:sldId id="326" r:id="rId15"/>
    <p:sldId id="341" r:id="rId16"/>
    <p:sldId id="329" r:id="rId17"/>
    <p:sldId id="330" r:id="rId18"/>
    <p:sldId id="306" r:id="rId19"/>
    <p:sldId id="292" r:id="rId20"/>
    <p:sldId id="293" r:id="rId21"/>
    <p:sldId id="294" r:id="rId22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4"/>
    <a:srgbClr val="00467A"/>
    <a:srgbClr val="09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3" autoAdjust="0"/>
    <p:restoredTop sz="94707" autoAdjust="0"/>
  </p:normalViewPr>
  <p:slideViewPr>
    <p:cSldViewPr snapToGrid="0" snapToObjects="1">
      <p:cViewPr varScale="1">
        <p:scale>
          <a:sx n="81" d="100"/>
          <a:sy n="81" d="100"/>
        </p:scale>
        <p:origin x="1138" y="62"/>
      </p:cViewPr>
      <p:guideLst/>
    </p:cSldViewPr>
  </p:slideViewPr>
  <p:outlineViewPr>
    <p:cViewPr>
      <p:scale>
        <a:sx n="33" d="100"/>
        <a:sy n="33" d="100"/>
      </p:scale>
      <p:origin x="0" y="-294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35DEB54E-542A-7642-BF2C-60D9533084F0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75A1EBD4-338A-8042-8C09-29D3BA975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88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Persönliche Vorstellung nicht vergessen!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150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3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01116F-4B3A-C147-BDFC-F90E5AE79217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90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S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1EE94C5-FDD1-EA4D-B537-2BE9321CB36E}"/>
              </a:ext>
            </a:extLst>
          </p:cNvPr>
          <p:cNvSpPr txBox="1"/>
          <p:nvPr userDrawn="1"/>
        </p:nvSpPr>
        <p:spPr>
          <a:xfrm>
            <a:off x="7548897" y="6328086"/>
            <a:ext cx="747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www.wak-sh.de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6494E80-6B1B-DD43-ACF5-A69433BBA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294" y="6329239"/>
            <a:ext cx="1963614" cy="3272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4CBC8A1-3F22-9E44-AFFD-5EBBE2018338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19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4F330A8-068E-B642-9E19-47014C175F62}"/>
              </a:ext>
            </a:extLst>
          </p:cNvPr>
          <p:cNvSpPr txBox="1"/>
          <p:nvPr userDrawn="1"/>
        </p:nvSpPr>
        <p:spPr>
          <a:xfrm>
            <a:off x="1562101" y="28000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tx2"/>
                </a:solidFill>
                <a:latin typeface="+mj-lt"/>
              </a:rPr>
              <a:t>Vielen Dank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8604D0E-7150-EE42-8918-7CA71E675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7426" y="4596540"/>
            <a:ext cx="2673350" cy="45085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29DA0D-76E2-8746-914B-DE4EA129A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8773" y="4154295"/>
            <a:ext cx="5754453" cy="3698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www.wak-sh.de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BB45F0C4-9DB1-F94A-838B-73442C60B7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0077" y="3774098"/>
            <a:ext cx="3688047" cy="3433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Weitere Informationen finden Sie hier: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342329-06DC-4246-B27C-39F538692FAE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08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>
            <a:extLst>
              <a:ext uri="{FF2B5EF4-FFF2-40B4-BE49-F238E27FC236}">
                <a16:creationId xmlns:a16="http://schemas.microsoft.com/office/drawing/2014/main" id="{6111D265-DC74-0044-88E9-C5FF81554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652374"/>
            <a:ext cx="108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12F0E58-F203-F947-9123-011B12C75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Inhaltsverzeichnis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E120DBD-ED05-4B45-9EEC-949323B5C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66D62174-6F57-2741-8ED3-4A5B292CE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CE12A5C-B7BB-9149-9395-DE1EFF7CB3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38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78D222-E7AB-9042-8A30-EAD24FDD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6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B9D7B0-B87B-6646-9174-AA31327DB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7E13983-FBF1-F84D-A507-49D72157A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706B852D-5C57-5940-A858-C45F7DE83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0E7D6E5-DF2E-CF4D-918C-090F4054B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86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4ACC5-53F5-2448-94D0-573B06B1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54" y="1709738"/>
            <a:ext cx="108000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666613-A40E-214D-89E6-342B125ED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754" y="4589464"/>
            <a:ext cx="10800000" cy="77970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A673B5-4273-8C42-9478-B224CB51F3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D722E4-A034-584E-9D88-4EA5F98D71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33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F3AB84-F6EC-1F49-A9A4-FDF71D318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F17AE2-738F-534D-808E-D9BD6B8AF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9104" y="1825624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389B44-4C16-E74E-BC82-0F6737A63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94F69A0-7B64-0A4A-AAEB-F8D7E2999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712069B4-C027-694A-A278-0726D7449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3100616-36B6-DC4B-A61E-93E25F25FA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10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001296A-FE35-894E-9716-9AF49F2EB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017DE56-0550-534C-8B0C-FDCB35BD1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A73A8226-A865-C242-9625-D3869A84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0104C10-107F-804B-AF83-B5B08C89F7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75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BCBBF55-649B-0F4E-A576-6679309B5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716155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536CFD1-FCD2-2A49-8B73-CA08890D8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53ACC47-2A3F-1E45-BD43-ACBF8AF902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4DD1FFA5-D9D2-9842-9899-3CE83DA32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4F14996-771F-5B43-8470-350E0E8276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76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AF406-E5DB-D14A-8992-6BD1E53E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01A57B-8747-2C42-89B8-BFEE88B36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092" y="987425"/>
            <a:ext cx="6480000" cy="43934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BD7925-FAC5-A44B-8FE7-1DBD406E5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2349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527C8A5-4E17-754C-A247-7A9A54715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189754-81B8-834A-B556-3877A72E96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44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63226-0C34-F841-8CBE-5CE96CFB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D8F217-4731-1F46-BD38-6FA367FB9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4092" y="987426"/>
            <a:ext cx="6480000" cy="438174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6432A7-CCC5-2944-9936-BBE738EF7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117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5A0024-9238-E449-A965-5F825A7A4B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81E1B8-E3D5-7B48-883A-55C9A2A228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6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0FC7DA-3E7E-5E47-961D-5A74D51E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33F0921-DB0F-7848-9DBD-95C9F2C4F5B9}"/>
              </a:ext>
            </a:extLst>
          </p:cNvPr>
          <p:cNvSpPr txBox="1">
            <a:spLocks/>
          </p:cNvSpPr>
          <p:nvPr userDrawn="1"/>
        </p:nvSpPr>
        <p:spPr>
          <a:xfrm>
            <a:off x="-251745" y="6518319"/>
            <a:ext cx="741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CF283-0270-2445-BCFF-C4D024AD4D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B5811D5-A53A-5D43-9231-5EF77099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0B2EC2-1FC5-8D41-9EBD-FD9DB045C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4434" y="6492875"/>
            <a:ext cx="3978965" cy="288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8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4" r:id="rId6"/>
    <p:sldLayoutId id="2147483658" r:id="rId7"/>
    <p:sldLayoutId id="2147483656" r:id="rId8"/>
    <p:sldLayoutId id="2147483657" r:id="rId9"/>
    <p:sldLayoutId id="2147483661" r:id="rId10"/>
    <p:sldLayoutId id="214748366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schleswig-holstein.de/DE/fachinhalte/W/weiterbildung/Weiterbildungsbonus_HT.html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1D3DE-A795-4545-B77F-61086642B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1104"/>
            <a:ext cx="9144000" cy="1176951"/>
          </a:xfrm>
        </p:spPr>
        <p:txBody>
          <a:bodyPr>
            <a:normAutofit/>
          </a:bodyPr>
          <a:lstStyle/>
          <a:p>
            <a:r>
              <a:rPr lang="de-DE" altLang="de-DE" sz="2500" dirty="0"/>
              <a:t>Herzlich willkommen zur</a:t>
            </a:r>
            <a:br>
              <a:rPr lang="de-DE" altLang="de-DE" sz="2500" dirty="0"/>
            </a:br>
            <a:r>
              <a:rPr lang="de-DE" altLang="de-DE" sz="2500" dirty="0"/>
              <a:t>Informationsveranstaltung</a:t>
            </a:r>
            <a:endParaRPr lang="de-DE" sz="25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622F79-2452-4F40-8050-A72D18045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32499"/>
            <a:ext cx="9144000" cy="3145837"/>
          </a:xfrm>
        </p:spPr>
        <p:txBody>
          <a:bodyPr>
            <a:normAutofit/>
          </a:bodyPr>
          <a:lstStyle/>
          <a:p>
            <a:endParaRPr lang="de-DE" altLang="de-DE" dirty="0"/>
          </a:p>
          <a:p>
            <a:endParaRPr lang="de-DE" altLang="de-DE" dirty="0"/>
          </a:p>
          <a:p>
            <a:endParaRPr lang="de-DE" b="1" dirty="0"/>
          </a:p>
          <a:p>
            <a:r>
              <a:rPr lang="de-DE" dirty="0"/>
              <a:t>Reihe</a:t>
            </a:r>
            <a:r>
              <a:rPr lang="de-DE" b="1" dirty="0"/>
              <a:t> Personalcontrolling</a:t>
            </a:r>
          </a:p>
          <a:p>
            <a:r>
              <a:rPr lang="de-DE" dirty="0"/>
              <a:t> 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141F790-ED3A-CE83-E97A-7BE4953F9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15" y="2208426"/>
            <a:ext cx="27908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4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de-DE" sz="1800" dirty="0"/>
              <a:t>Kennzahlen und Kennzahlensysteme</a:t>
            </a:r>
          </a:p>
          <a:p>
            <a:r>
              <a:rPr lang="de-DE" sz="1100" u="sng" dirty="0"/>
              <a:t>Problematiken bei Kennzahlensystemen:</a:t>
            </a:r>
          </a:p>
          <a:p>
            <a:pPr marL="171450" indent="-171450">
              <a:buFontTx/>
              <a:buChar char="-"/>
            </a:pPr>
            <a:r>
              <a:rPr lang="de-DE" sz="1100" dirty="0"/>
              <a:t>Problem ‚Datenverfügbarkeit‘</a:t>
            </a:r>
          </a:p>
          <a:p>
            <a:pPr marL="171450" indent="-171450">
              <a:buFontTx/>
              <a:buChar char="-"/>
            </a:pPr>
            <a:r>
              <a:rPr lang="de-DE" sz="1100" dirty="0"/>
              <a:t>Problem ‚Datenaktualität‘</a:t>
            </a:r>
          </a:p>
          <a:p>
            <a:pPr marL="171450" indent="-171450">
              <a:buFontTx/>
              <a:buChar char="-"/>
            </a:pPr>
            <a:r>
              <a:rPr lang="de-DE" sz="1100" dirty="0"/>
              <a:t>Problem ‚Datenqualität‘</a:t>
            </a:r>
          </a:p>
          <a:p>
            <a:pPr marL="171450" indent="-171450">
              <a:buFontTx/>
              <a:buChar char="-"/>
            </a:pPr>
            <a:r>
              <a:rPr lang="de-DE" sz="1100" dirty="0"/>
              <a:t>Zusätzliche Stolpersteine wie die Grauzone und der Tunnelblick</a:t>
            </a:r>
          </a:p>
          <a:p>
            <a:endParaRPr lang="de-DE" sz="1100" dirty="0"/>
          </a:p>
          <a:p>
            <a:r>
              <a:rPr lang="de-DE" sz="1100" u="sng" dirty="0"/>
              <a:t>Prozess zur Kennzahlenimplementierung:</a:t>
            </a:r>
          </a:p>
          <a:p>
            <a:pPr marL="171450" indent="-171450">
              <a:buFontTx/>
              <a:buChar char="-"/>
            </a:pPr>
            <a:r>
              <a:rPr lang="de-DE" sz="1100" dirty="0"/>
              <a:t>Wie definiere, entwickle und interpretiere ich Kennzahlen?</a:t>
            </a:r>
          </a:p>
          <a:p>
            <a:pPr marL="171450" indent="-171450">
              <a:buFontTx/>
              <a:buChar char="-"/>
            </a:pPr>
            <a:r>
              <a:rPr lang="de-DE" sz="1100" dirty="0"/>
              <a:t>qualitative vs. quantitative Kennzahlen</a:t>
            </a:r>
          </a:p>
          <a:p>
            <a:pPr marL="171450" indent="-171450">
              <a:buFontTx/>
              <a:buChar char="-"/>
            </a:pPr>
            <a:r>
              <a:rPr lang="de-DE" sz="1100" dirty="0"/>
              <a:t>Kennzahlenblätter: Bestandteile und Aufbau</a:t>
            </a:r>
          </a:p>
          <a:p>
            <a:pPr marL="171450" indent="-171450">
              <a:buFontTx/>
              <a:buChar char="-"/>
            </a:pPr>
            <a:r>
              <a:rPr lang="de-DE" sz="1100" dirty="0"/>
              <a:t>Kennzahlen pro Fachbereich</a:t>
            </a:r>
          </a:p>
          <a:p>
            <a:pPr marL="285750" indent="-285750">
              <a:buFontTx/>
              <a:buChar char="-"/>
            </a:pPr>
            <a:endParaRPr lang="de-DE" sz="1800" dirty="0">
              <a:solidFill>
                <a:schemeClr val="tx1"/>
              </a:solidFill>
            </a:endParaRPr>
          </a:p>
          <a:p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Personalcontrolling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5767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de-DE" sz="1800" dirty="0"/>
              <a:t>People Analytics </a:t>
            </a:r>
          </a:p>
          <a:p>
            <a:endParaRPr lang="de-DE" sz="1050" dirty="0"/>
          </a:p>
          <a:p>
            <a:r>
              <a:rPr lang="de-DE" sz="1100" dirty="0"/>
              <a:t>Was ist People Analytics und wie unterscheidet sich das von Ex Analytics, HR Analytics und </a:t>
            </a:r>
            <a:r>
              <a:rPr lang="de-DE" sz="1100" dirty="0" err="1"/>
              <a:t>Workforce</a:t>
            </a:r>
            <a:r>
              <a:rPr lang="de-DE" sz="1100" dirty="0"/>
              <a:t> Analytics?</a:t>
            </a:r>
          </a:p>
          <a:p>
            <a:endParaRPr lang="de-DE" sz="1100" dirty="0"/>
          </a:p>
          <a:p>
            <a:pPr marL="285750" indent="-285750">
              <a:buFontTx/>
              <a:buChar char="-"/>
            </a:pPr>
            <a:r>
              <a:rPr lang="de-DE" sz="1100" dirty="0"/>
              <a:t>Teilbereich   I: </a:t>
            </a:r>
            <a:r>
              <a:rPr lang="de-DE" sz="1100" dirty="0" err="1"/>
              <a:t>Descriptive</a:t>
            </a:r>
            <a:r>
              <a:rPr lang="de-DE" sz="1100" dirty="0"/>
              <a:t> Analytics</a:t>
            </a:r>
          </a:p>
          <a:p>
            <a:endParaRPr lang="de-DE" sz="1100" dirty="0"/>
          </a:p>
          <a:p>
            <a:pPr marL="285750" indent="-285750">
              <a:buFontTx/>
              <a:buChar char="-"/>
            </a:pPr>
            <a:r>
              <a:rPr lang="de-DE" sz="1100" dirty="0"/>
              <a:t>Teilbereich  II: </a:t>
            </a:r>
            <a:r>
              <a:rPr lang="de-DE" sz="1100" dirty="0" err="1"/>
              <a:t>Predictive</a:t>
            </a:r>
            <a:r>
              <a:rPr lang="de-DE" sz="1100" dirty="0"/>
              <a:t> Analytics</a:t>
            </a:r>
          </a:p>
          <a:p>
            <a:endParaRPr lang="de-DE" sz="1100" dirty="0"/>
          </a:p>
          <a:p>
            <a:pPr marL="285750" indent="-285750">
              <a:buFontTx/>
              <a:buChar char="-"/>
            </a:pPr>
            <a:r>
              <a:rPr lang="de-DE" sz="1100" dirty="0"/>
              <a:t>Teilbereich III: </a:t>
            </a:r>
            <a:r>
              <a:rPr lang="de-DE" sz="1100" dirty="0" err="1"/>
              <a:t>Prescriptive</a:t>
            </a:r>
            <a:r>
              <a:rPr lang="de-DE" sz="1100" dirty="0"/>
              <a:t> Analytics</a:t>
            </a:r>
          </a:p>
          <a:p>
            <a:pPr marL="285750" indent="-285750">
              <a:buFontTx/>
              <a:buChar char="-"/>
            </a:pPr>
            <a:endParaRPr lang="de-DE" sz="1800" dirty="0">
              <a:solidFill>
                <a:schemeClr val="tx1"/>
              </a:solidFill>
            </a:endParaRPr>
          </a:p>
          <a:p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Personalcontrolling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175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EDV und Reporting</a:t>
            </a:r>
          </a:p>
          <a:p>
            <a:pPr marL="285750" indent="-285750">
              <a:buFontTx/>
              <a:buChar char="-"/>
            </a:pPr>
            <a:r>
              <a:rPr lang="de-DE" sz="1100" dirty="0"/>
              <a:t>Worauf achten? Checkliste zur Überprüfung potentieller EDV-Systeme</a:t>
            </a:r>
          </a:p>
          <a:p>
            <a:endParaRPr lang="de-DE" sz="1100" dirty="0"/>
          </a:p>
          <a:p>
            <a:pPr marL="285750" indent="-285750">
              <a:buFontTx/>
              <a:buChar char="-"/>
            </a:pPr>
            <a:r>
              <a:rPr lang="de-DE" sz="1100" dirty="0"/>
              <a:t>Aufbereiten von Daten mit Excel</a:t>
            </a:r>
          </a:p>
          <a:p>
            <a:endParaRPr lang="de-DE" sz="1100" dirty="0"/>
          </a:p>
          <a:p>
            <a:pPr marL="285750" indent="-285750">
              <a:buFontTx/>
              <a:buChar char="-"/>
            </a:pPr>
            <a:r>
              <a:rPr lang="de-DE" sz="1100" dirty="0"/>
              <a:t>Aufbau und Vorteile eines HR-Cockpits</a:t>
            </a:r>
          </a:p>
          <a:p>
            <a:endParaRPr lang="de-DE" sz="1100" dirty="0"/>
          </a:p>
          <a:p>
            <a:pPr marL="285750" indent="-285750">
              <a:buFontTx/>
              <a:buChar char="-"/>
            </a:pPr>
            <a:r>
              <a:rPr lang="de-DE" sz="1100" dirty="0"/>
              <a:t>Datenschutz und Datensicherheit: Welche Daten dürfen erhoben werden?</a:t>
            </a:r>
          </a:p>
          <a:p>
            <a:endParaRPr lang="de-DE" sz="1100" dirty="0"/>
          </a:p>
          <a:p>
            <a:pPr marL="285750" indent="-285750">
              <a:buFontTx/>
              <a:buChar char="-"/>
            </a:pPr>
            <a:r>
              <a:rPr lang="de-DE" sz="1100" dirty="0"/>
              <a:t>Aufbau von Personalberichten</a:t>
            </a:r>
          </a:p>
          <a:p>
            <a:endParaRPr lang="de-DE" sz="1100" dirty="0"/>
          </a:p>
          <a:p>
            <a:pPr marL="285750" indent="-285750">
              <a:buFontTx/>
              <a:buChar char="-"/>
            </a:pPr>
            <a:r>
              <a:rPr lang="de-DE" sz="1100" dirty="0"/>
              <a:t>Ableiten von Handlungsempfehlungen</a:t>
            </a:r>
          </a:p>
          <a:p>
            <a:pPr marL="285750" indent="-285750">
              <a:buFontTx/>
              <a:buChar char="-"/>
            </a:pPr>
            <a:endParaRPr lang="de-DE" sz="1800" dirty="0">
              <a:solidFill>
                <a:schemeClr val="tx1"/>
              </a:solidFill>
            </a:endParaRPr>
          </a:p>
          <a:p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Personalcontrolling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6439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sz="1800" dirty="0" err="1"/>
              <a:t>Bildungsreporting</a:t>
            </a:r>
            <a:endParaRPr lang="de-DE" sz="1800" dirty="0"/>
          </a:p>
          <a:p>
            <a:endParaRPr lang="de-DE" sz="1800" dirty="0"/>
          </a:p>
          <a:p>
            <a:pPr marL="285750" indent="-285750">
              <a:buFontTx/>
              <a:buChar char="-"/>
            </a:pPr>
            <a:r>
              <a:rPr lang="de-DE" sz="1050" dirty="0"/>
              <a:t>In- und </a:t>
            </a:r>
            <a:r>
              <a:rPr lang="de-DE" sz="1050" dirty="0" err="1"/>
              <a:t>outputorientiertes</a:t>
            </a:r>
            <a:r>
              <a:rPr lang="de-DE" sz="1050" dirty="0"/>
              <a:t> Bildungscontrolling</a:t>
            </a:r>
          </a:p>
          <a:p>
            <a:endParaRPr lang="de-DE" sz="1050" dirty="0"/>
          </a:p>
          <a:p>
            <a:pPr marL="285750" indent="-285750">
              <a:buFontTx/>
              <a:buChar char="-"/>
            </a:pPr>
            <a:r>
              <a:rPr lang="de-DE" sz="1050" dirty="0"/>
              <a:t>Kennzahlen für das Bildungscontrolling</a:t>
            </a:r>
          </a:p>
          <a:p>
            <a:endParaRPr lang="de-DE" sz="1050" dirty="0"/>
          </a:p>
          <a:p>
            <a:pPr marL="285750" indent="-285750">
              <a:buFontTx/>
              <a:buChar char="-"/>
            </a:pPr>
            <a:r>
              <a:rPr lang="de-DE" sz="1050" dirty="0"/>
              <a:t>Mögliche Modelle zur Planung und Durchführung der Weiterbildung</a:t>
            </a:r>
          </a:p>
          <a:p>
            <a:endParaRPr lang="de-DE" sz="1050" dirty="0"/>
          </a:p>
          <a:p>
            <a:pPr marL="285750" indent="-285750">
              <a:buFontTx/>
              <a:buChar char="-"/>
            </a:pPr>
            <a:r>
              <a:rPr lang="de-DE" sz="1050" dirty="0" err="1"/>
              <a:t>Upskilling</a:t>
            </a:r>
            <a:r>
              <a:rPr lang="de-DE" sz="1050" dirty="0"/>
              <a:t> vs. </a:t>
            </a:r>
            <a:r>
              <a:rPr lang="de-DE" sz="1050" dirty="0" err="1"/>
              <a:t>Reskilling</a:t>
            </a:r>
            <a:endParaRPr lang="de-DE" sz="1050" dirty="0"/>
          </a:p>
          <a:p>
            <a:pPr marL="285750" indent="-285750">
              <a:buFontTx/>
              <a:buChar char="-"/>
            </a:pPr>
            <a:endParaRPr lang="de-DE" sz="1800" dirty="0">
              <a:solidFill>
                <a:schemeClr val="tx1"/>
              </a:solidFill>
            </a:endParaRPr>
          </a:p>
          <a:p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Personalcontrolling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107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DE" b="1" dirty="0"/>
          </a:p>
          <a:p>
            <a:r>
              <a:rPr lang="de-DE" b="1" dirty="0">
                <a:solidFill>
                  <a:schemeClr val="tx1"/>
                </a:solidFill>
              </a:rPr>
              <a:t>Umfang			</a:t>
            </a:r>
            <a:r>
              <a:rPr lang="de-DE" dirty="0">
                <a:solidFill>
                  <a:schemeClr val="tx1"/>
                </a:solidFill>
              </a:rPr>
              <a:t>16 / 24 Unterrichtseinheiten à 45 Min.</a:t>
            </a:r>
          </a:p>
          <a:p>
            <a:r>
              <a:rPr lang="de-DE" b="1" dirty="0">
                <a:solidFill>
                  <a:schemeClr val="tx1"/>
                </a:solidFill>
              </a:rPr>
              <a:t>Durchführungsart		</a:t>
            </a:r>
            <a:r>
              <a:rPr lang="de-DE" dirty="0">
                <a:solidFill>
                  <a:schemeClr val="tx1"/>
                </a:solidFill>
              </a:rPr>
              <a:t>Online</a:t>
            </a:r>
          </a:p>
          <a:p>
            <a:r>
              <a:rPr lang="de-DE" b="1" dirty="0">
                <a:solidFill>
                  <a:schemeClr val="tx1"/>
                </a:solidFill>
              </a:rPr>
              <a:t>Unterrichtsform		</a:t>
            </a:r>
            <a:r>
              <a:rPr lang="de-DE" dirty="0">
                <a:solidFill>
                  <a:schemeClr val="tx1"/>
                </a:solidFill>
              </a:rPr>
              <a:t>berufsbegleitend </a:t>
            </a:r>
          </a:p>
          <a:p>
            <a:r>
              <a:rPr lang="de-DE" b="1" dirty="0">
                <a:solidFill>
                  <a:schemeClr val="tx1"/>
                </a:solidFill>
              </a:rPr>
              <a:t>Abschluss		</a:t>
            </a:r>
            <a:r>
              <a:rPr lang="de-DE" dirty="0">
                <a:solidFill>
                  <a:schemeClr val="tx1"/>
                </a:solidFill>
              </a:rPr>
              <a:t>Teilnahmebescheinigung</a:t>
            </a:r>
          </a:p>
          <a:p>
            <a:r>
              <a:rPr lang="de-DE" b="1" dirty="0">
                <a:solidFill>
                  <a:schemeClr val="tx1"/>
                </a:solidFill>
              </a:rPr>
              <a:t>Preis			</a:t>
            </a:r>
            <a:r>
              <a:rPr lang="de-DE" dirty="0">
                <a:solidFill>
                  <a:schemeClr val="tx1"/>
                </a:solidFill>
              </a:rPr>
              <a:t>je nach gebuchter Einzelveranstaltung EUR 990,00 / EUR 1.445,00</a:t>
            </a:r>
          </a:p>
          <a:p>
            <a:r>
              <a:rPr lang="de-DE" b="1" dirty="0">
                <a:solidFill>
                  <a:schemeClr val="tx1"/>
                </a:solidFill>
              </a:rPr>
              <a:t>Gruppengröße		</a:t>
            </a:r>
            <a:r>
              <a:rPr lang="de-DE" dirty="0">
                <a:solidFill>
                  <a:schemeClr val="tx1"/>
                </a:solidFill>
              </a:rPr>
              <a:t>min. 3 max. 12 Teilnehmende</a:t>
            </a:r>
          </a:p>
          <a:p>
            <a:endParaRPr lang="de-DE" dirty="0">
              <a:solidFill>
                <a:srgbClr val="92D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Personalcontrolling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Kompakt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679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114300" lvl="1" indent="0">
              <a:buNone/>
            </a:pPr>
            <a:endParaRPr lang="de-DE" b="1" u="sng" dirty="0">
              <a:cs typeface="Arial"/>
            </a:endParaRPr>
          </a:p>
          <a:p>
            <a:pPr marL="114300" lvl="1" indent="0">
              <a:buNone/>
            </a:pPr>
            <a:r>
              <a:rPr lang="de-DE" b="1" u="sng" dirty="0">
                <a:cs typeface="Arial"/>
              </a:rPr>
              <a:t>Berechnungsbeispiel</a:t>
            </a:r>
          </a:p>
          <a:p>
            <a:pPr marL="114300" lvl="1" indent="0">
              <a:buNone/>
            </a:pPr>
            <a:endParaRPr lang="de-DE" b="1" dirty="0">
              <a:cs typeface="Arial"/>
            </a:endParaRPr>
          </a:p>
          <a:p>
            <a:pPr marL="114300" lvl="1" indent="0">
              <a:buNone/>
            </a:pPr>
            <a:r>
              <a:rPr lang="de-DE" b="1" dirty="0">
                <a:cs typeface="Arial"/>
              </a:rPr>
              <a:t>Veranstaltungspreis				</a:t>
            </a:r>
            <a:r>
              <a:rPr lang="de-DE" b="1" dirty="0"/>
              <a:t>EUR      1.445,00 </a:t>
            </a:r>
          </a:p>
          <a:p>
            <a:pPr marL="114300" lvl="1" indent="0">
              <a:buNone/>
            </a:pPr>
            <a:r>
              <a:rPr lang="de-DE" dirty="0"/>
              <a:t>AG-Anteil min. 60%				</a:t>
            </a:r>
            <a:r>
              <a:rPr lang="de-DE" b="1" dirty="0">
                <a:solidFill>
                  <a:srgbClr val="FF0000"/>
                </a:solidFill>
              </a:rPr>
              <a:t>EUR        -867,00</a:t>
            </a:r>
          </a:p>
          <a:p>
            <a:pPr marL="114300" lvl="1" indent="0">
              <a:buNone/>
            </a:pPr>
            <a:r>
              <a:rPr lang="de-DE" dirty="0"/>
              <a:t>Förderung bei 60% AN-Anteil (max. EUR 1.500,00)	</a:t>
            </a:r>
            <a:r>
              <a:rPr lang="de-DE" b="1" dirty="0">
                <a:solidFill>
                  <a:srgbClr val="FF0000"/>
                </a:solidFill>
              </a:rPr>
              <a:t>EUR        -578,00</a:t>
            </a:r>
          </a:p>
          <a:p>
            <a:pPr marL="114300" lvl="1" indent="0">
              <a:buNone/>
            </a:pPr>
            <a:r>
              <a:rPr lang="de-DE" b="1" dirty="0"/>
              <a:t>Eigenanteil nach Erhalt Förderung			EUR             0,00</a:t>
            </a:r>
          </a:p>
          <a:p>
            <a:pPr marL="114300" lvl="1" indent="0">
              <a:buNone/>
            </a:pPr>
            <a:endParaRPr lang="de-DE" sz="1400" b="1" dirty="0">
              <a:cs typeface="Arial"/>
            </a:endParaRPr>
          </a:p>
          <a:p>
            <a:pPr marL="114300" lvl="1" indent="0">
              <a:buNone/>
            </a:pPr>
            <a:endParaRPr lang="de-DE" sz="1400" b="1" dirty="0">
              <a:cs typeface="Arial"/>
            </a:endParaRPr>
          </a:p>
          <a:p>
            <a:pPr marL="114300" lvl="1" indent="0">
              <a:buNone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dirty="0"/>
              <a:t>Weiterbildungsbonus Schleswig-Holstein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4540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396089"/>
            <a:ext cx="10800000" cy="428006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114300" lvl="1" indent="0">
              <a:buNone/>
            </a:pPr>
            <a:r>
              <a:rPr lang="de-DE" sz="1800" b="1" dirty="0"/>
              <a:t>Mit dem Weiterbildungsbonus Schleswig-Holstein werden Seminarkosten der beruflichen Weiterbildung für Erwerbstätige gefördert.</a:t>
            </a:r>
          </a:p>
          <a:p>
            <a:pPr marL="114300" lvl="1" indent="0">
              <a:buNone/>
            </a:pPr>
            <a:endParaRPr lang="de-DE" sz="1700" b="1" dirty="0">
              <a:cs typeface="Arial"/>
            </a:endParaRPr>
          </a:p>
          <a:p>
            <a:pPr marL="742950" lvl="2">
              <a:buFont typeface="Wingdings" panose="05000000000000000000" pitchFamily="2" charset="2"/>
              <a:buChar char="§"/>
            </a:pPr>
            <a:r>
              <a:rPr lang="de-DE" sz="1800" dirty="0"/>
              <a:t>Der Zuschuss zur beruflichen Weiterbildungsmaßnahme umfasst bis zu 40 Prozent der zuwendungsfähigen Seminarkosten, höchstens jedoch 1.500 Euro pro Antragstellenden und Kalenderjahr.</a:t>
            </a:r>
            <a:br>
              <a:rPr lang="de-DE" sz="1800" dirty="0"/>
            </a:br>
            <a:br>
              <a:rPr lang="de-DE" sz="1800" dirty="0"/>
            </a:br>
            <a:r>
              <a:rPr lang="de-DE" sz="1800" dirty="0"/>
              <a:t>Die verbleibenden 60 Prozent der Seminarkosten sind von der Arbeitgeberin/dem Arbeitgeber oder der/dem selbstständig Erwerbstätigen zu übernehmen.</a:t>
            </a:r>
            <a:br>
              <a:rPr lang="de-DE" sz="1800" dirty="0"/>
            </a:br>
            <a:br>
              <a:rPr lang="de-DE" sz="1800" dirty="0"/>
            </a:br>
            <a:r>
              <a:rPr lang="de-DE" sz="1800" dirty="0"/>
              <a:t>Kosten für Weiterbildungsmaßnahmen unter 16 Zeitstunden sind nicht zuwendungsfähig.</a:t>
            </a:r>
            <a:endParaRPr lang="de-DE" sz="1700" b="1" dirty="0">
              <a:solidFill>
                <a:srgbClr val="FF0000"/>
              </a:solidFill>
              <a:cs typeface="Arial"/>
            </a:endParaRPr>
          </a:p>
          <a:p>
            <a:pPr marL="742950" lvl="2">
              <a:buFont typeface="Wingdings" panose="05000000000000000000" pitchFamily="2" charset="2"/>
              <a:buChar char="§"/>
            </a:pPr>
            <a:endParaRPr lang="de-DE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endParaRPr lang="de-DE" dirty="0"/>
          </a:p>
          <a:p>
            <a:r>
              <a:rPr lang="de-DE" dirty="0"/>
              <a:t>Weiterbildungsbonus </a:t>
            </a:r>
            <a:r>
              <a:rPr lang="de-DE" sz="2100" dirty="0"/>
              <a:t>Schleswig-Holstein (Aktion A3 im Landesprogramm Arbeit 2021 - 2027)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92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Weitergehende Informationen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kern="0" dirty="0">
                <a:solidFill>
                  <a:schemeClr val="bg1">
                    <a:lumMod val="65000"/>
                  </a:schemeClr>
                </a:solidFill>
              </a:rPr>
              <a:t>Landesportal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Schleswig-Holstein</a:t>
            </a:r>
            <a:r>
              <a:rPr lang="de-DE" kern="0" dirty="0">
                <a:solidFill>
                  <a:schemeClr val="bg1">
                    <a:lumMod val="65000"/>
                  </a:schemeClr>
                </a:solidFill>
              </a:rPr>
              <a:t>:</a:t>
            </a:r>
            <a:br>
              <a:rPr lang="de-DE" kern="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kern="0" dirty="0">
                <a:solidFill>
                  <a:srgbClr val="0070C0"/>
                </a:solidFill>
                <a:hlinkClick r:id="rId2"/>
              </a:rPr>
              <a:t>https://www.schleswig-holstein.de/DE/fachinhalte/W/weiterbildung/Weiterbildungsbonus_HT.html</a:t>
            </a:r>
            <a:endParaRPr lang="de-DE" kern="0" dirty="0">
              <a:solidFill>
                <a:srgbClr val="0070C0"/>
              </a:solidFill>
            </a:endParaRP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452" y="1475229"/>
            <a:ext cx="6907822" cy="420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74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3B30CFB-7325-D140-809F-6FFB094960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de-DE" b="1" dirty="0"/>
          </a:p>
          <a:p>
            <a:pPr>
              <a:defRPr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6012C7-EF87-F543-B79C-78EBEDB40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 flipV="1">
            <a:off x="11509103" y="5333999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971550" lvl="1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3CABCE0-1563-7C4C-BCCB-FE7A0701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Ansprechpartner:in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CFAA83-8A8A-A845-A3B1-4DF4A8D440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Wirtschaftsakademie Schleswig-Holstein GmbH				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78C350-25EC-2442-99D5-C663E656C5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CD851E7-2869-B23D-2592-AC578C1C7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7" y="1909762"/>
            <a:ext cx="83534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21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06C21-D41B-654A-B1B4-AAC0F1D883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Weitere Fragen?</a:t>
            </a:r>
          </a:p>
        </p:txBody>
      </p:sp>
    </p:spTree>
    <p:extLst>
      <p:ext uri="{BB962C8B-B14F-4D97-AF65-F5344CB8AC3E}">
        <p14:creationId xmlns:p14="http://schemas.microsoft.com/office/powerpoint/2010/main" val="1031160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Dürfen wir uns vorstellen?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996" y="3521647"/>
            <a:ext cx="2282621" cy="21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480F4A6-4A2B-7D2D-924B-45351AFB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258" y="1087145"/>
            <a:ext cx="2318049" cy="21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88B65C-03FD-ADB2-59CD-F3672154F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78" y="1087146"/>
            <a:ext cx="2282182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E68F60-B4EA-2F48-93EC-D84994F35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637" y="1066800"/>
            <a:ext cx="230371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80D181B-9925-7043-775C-4433B56A9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7945" y="1066800"/>
            <a:ext cx="2272771" cy="21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650655B-A44B-7F30-0270-CBF839690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139" y="3610855"/>
            <a:ext cx="234552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09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0513948-218C-2D48-80AF-58985E700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C57634-9F58-094F-8562-D12853FF32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8304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6EAF966-FB5C-D149-8D6F-21FF3D3B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Unternehmensverbund der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F1B518-D05E-8948-A755-A83F49D484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 starker Verbund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C0B48F-3B87-3B45-B7B6-03EEE568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05" y="4061384"/>
            <a:ext cx="1687504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D580B90-88F7-2647-BF40-4F951438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12" y="3269963"/>
            <a:ext cx="2334858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53CB4BC-4C23-D849-ADD6-49C7BA7C9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19" y="2246368"/>
            <a:ext cx="4565476" cy="57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D3AECDC-D998-E34D-A1CE-ED22D2973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293" y="3283373"/>
            <a:ext cx="2201143" cy="432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904C91B-CF6B-C449-B45D-5C0AC49B5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804" y="3269963"/>
            <a:ext cx="2355429" cy="432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E6B7DF2-1E6D-6D4B-AB2F-7CA9A0089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451" y="4061384"/>
            <a:ext cx="1993611" cy="432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EDA28D-FF64-C34A-B6F8-75AE20E75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601" y="3269963"/>
            <a:ext cx="2345143" cy="432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E6E2FB8-BFCF-7E41-9F32-727BBEB0E3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5172" y="4040118"/>
            <a:ext cx="1580488" cy="432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75DDB3E-E0EC-E842-AD58-1D42E71C86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00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3B55E-6BEF-FF42-9754-8C0D6B74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Bildungszentren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562051-49DD-4F4C-996B-0D7AC07E9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Schleswig-Holstein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B8E43F-4546-5146-9F20-E13CF48D40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26" y="1396089"/>
            <a:ext cx="5299401" cy="42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7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23F0D5C-C5F2-A7AE-5F64-BE4E0BCC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 die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23B8CE-37EB-F8CE-757B-F6E950321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Vielfältige Bildungsangebote für Beschäftigte und Unternehmen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C69E29-31CE-E78C-6413-C328FFABEB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985B34-E781-3F3A-23B3-062FFAA7B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4" y="1716155"/>
            <a:ext cx="443661" cy="34765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49B40138-2DF8-7070-C4BA-39C2CA5046E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23359" y="1974922"/>
            <a:ext cx="10154437" cy="6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In Zusammenarbeit mit den drei schleswig-holsteinischen Industrie- und Handelskammern sind wir der Bildungspartner der schleswig-holsteinischen Unternehmen und Beschäftigten.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0908DC4-A6D8-D1AE-AD54-BEB2FB847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9565" y="1650827"/>
            <a:ext cx="10154438" cy="412983"/>
          </a:xfrm>
        </p:spPr>
        <p:txBody>
          <a:bodyPr/>
          <a:lstStyle/>
          <a:p>
            <a:r>
              <a:rPr lang="de-DE" b="1" dirty="0"/>
              <a:t>Bildungspartner vor Ort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838E092-9DDD-2C16-AB13-2815CE714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3" y="2777103"/>
            <a:ext cx="443661" cy="347655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1DE1D512-60A5-EE3D-DBEE-4B9BA6E1303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49566" y="3003210"/>
            <a:ext cx="10154437" cy="4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Wir gewinnen, qualifizieren und entwickeln Fach- und Führungskräfte.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532B9C47-2A7A-6B2A-16C0-C0FE2E74A715}"/>
              </a:ext>
            </a:extLst>
          </p:cNvPr>
          <p:cNvSpPr txBox="1">
            <a:spLocks/>
          </p:cNvSpPr>
          <p:nvPr/>
        </p:nvSpPr>
        <p:spPr>
          <a:xfrm>
            <a:off x="1249565" y="2703137"/>
            <a:ext cx="10154438" cy="41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Fach- und Führungskräfte im Fokus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480C6EB-F8B1-6AB4-3FBB-F435F592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3859432"/>
            <a:ext cx="443661" cy="347655"/>
          </a:xfrm>
          <a:prstGeom prst="rect">
            <a:avLst/>
          </a:prstGeom>
        </p:spPr>
      </p:pic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62ED48C3-66C1-D528-E3CC-12AB4E320060}"/>
              </a:ext>
            </a:extLst>
          </p:cNvPr>
          <p:cNvSpPr txBox="1">
            <a:spLocks/>
          </p:cNvSpPr>
          <p:nvPr/>
        </p:nvSpPr>
        <p:spPr>
          <a:xfrm>
            <a:off x="1243491" y="3795930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189 Mitarbeitende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646E366-DE80-075F-E3F4-4A3527DD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3859432"/>
            <a:ext cx="443661" cy="347655"/>
          </a:xfrm>
          <a:prstGeom prst="rect">
            <a:avLst/>
          </a:prstGeom>
        </p:spPr>
      </p:pic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2AC4FDA3-6064-08BB-B130-A1A486F84D4F}"/>
              </a:ext>
            </a:extLst>
          </p:cNvPr>
          <p:cNvSpPr txBox="1">
            <a:spLocks/>
          </p:cNvSpPr>
          <p:nvPr/>
        </p:nvSpPr>
        <p:spPr>
          <a:xfrm>
            <a:off x="4496929" y="3757231"/>
            <a:ext cx="2156124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ca. 600 freiberufliche Dozierende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7212538-1979-35B3-4228-F7AE8A9E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6" y="3859432"/>
            <a:ext cx="443661" cy="347655"/>
          </a:xfrm>
          <a:prstGeom prst="rect">
            <a:avLst/>
          </a:prstGeom>
        </p:spPr>
      </p:pic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8879F8B7-28A7-A9AB-C7FC-B0781767C288}"/>
              </a:ext>
            </a:extLst>
          </p:cNvPr>
          <p:cNvSpPr txBox="1">
            <a:spLocks/>
          </p:cNvSpPr>
          <p:nvPr/>
        </p:nvSpPr>
        <p:spPr>
          <a:xfrm>
            <a:off x="7845617" y="376786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9 Standorte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65F1A91-8484-513C-604C-5E51D25E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4887909"/>
            <a:ext cx="443661" cy="347655"/>
          </a:xfrm>
          <a:prstGeom prst="rect">
            <a:avLst/>
          </a:prstGeom>
        </p:spPr>
      </p:pic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6AEAD4CA-AF3A-B685-9FE7-523B6F902F09}"/>
              </a:ext>
            </a:extLst>
          </p:cNvPr>
          <p:cNvSpPr txBox="1">
            <a:spLocks/>
          </p:cNvSpPr>
          <p:nvPr/>
        </p:nvSpPr>
        <p:spPr>
          <a:xfrm>
            <a:off x="1243491" y="4874806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Gästehäuser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85EB4473-CB80-1438-66FE-69D7590A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4926816"/>
            <a:ext cx="443661" cy="347655"/>
          </a:xfrm>
          <a:prstGeom prst="rect">
            <a:avLst/>
          </a:prstGeom>
        </p:spPr>
      </p:pic>
      <p:sp>
        <p:nvSpPr>
          <p:cNvPr id="25" name="Textplatzhalter 11">
            <a:extLst>
              <a:ext uri="{FF2B5EF4-FFF2-40B4-BE49-F238E27FC236}">
                <a16:creationId xmlns:a16="http://schemas.microsoft.com/office/drawing/2014/main" id="{5D5B63BD-5D98-3AEB-91A6-AA4DE559F4EA}"/>
              </a:ext>
            </a:extLst>
          </p:cNvPr>
          <p:cNvSpPr txBox="1">
            <a:spLocks/>
          </p:cNvSpPr>
          <p:nvPr/>
        </p:nvSpPr>
        <p:spPr>
          <a:xfrm>
            <a:off x="4496929" y="487480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15.452 Teilnehmende in 2022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FC1D460D-F678-AE46-6604-3BC1A543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5" y="4926815"/>
            <a:ext cx="443661" cy="347655"/>
          </a:xfrm>
          <a:prstGeom prst="rect">
            <a:avLst/>
          </a:prstGeom>
        </p:spPr>
      </p:pic>
      <p:sp>
        <p:nvSpPr>
          <p:cNvPr id="27" name="Textplatzhalter 11">
            <a:extLst>
              <a:ext uri="{FF2B5EF4-FFF2-40B4-BE49-F238E27FC236}">
                <a16:creationId xmlns:a16="http://schemas.microsoft.com/office/drawing/2014/main" id="{9623EE5A-1D8C-260D-599C-67EEB495C459}"/>
              </a:ext>
            </a:extLst>
          </p:cNvPr>
          <p:cNvSpPr txBox="1">
            <a:spLocks/>
          </p:cNvSpPr>
          <p:nvPr/>
        </p:nvSpPr>
        <p:spPr>
          <a:xfrm>
            <a:off x="7927833" y="4887909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Tochter-gesellschaften</a:t>
            </a:r>
          </a:p>
        </p:txBody>
      </p:sp>
    </p:spTree>
    <p:extLst>
      <p:ext uri="{BB962C8B-B14F-4D97-AF65-F5344CB8AC3E}">
        <p14:creationId xmlns:p14="http://schemas.microsoft.com/office/powerpoint/2010/main" val="1354830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Personalcontrolling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Ausgangslage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801189" y="2124891"/>
            <a:ext cx="1024998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/>
              <a:t>Um wettbewerbs- und handlungsfähig zu bleiben, wird die Weiterbildung der Mitarbeitenden immer wichtiger. Die durch die Pandemie und die fortschreitende Digitalisierung angestoßene</a:t>
            </a:r>
            <a:r>
              <a:rPr lang="de-DE" sz="1100" b="1" dirty="0"/>
              <a:t>‚ Great </a:t>
            </a:r>
            <a:r>
              <a:rPr lang="de-DE" sz="1100" b="1" dirty="0" err="1"/>
              <a:t>Relearning</a:t>
            </a:r>
            <a:r>
              <a:rPr lang="de-DE" sz="1100" b="1" dirty="0"/>
              <a:t> Revolution‘ </a:t>
            </a:r>
            <a:r>
              <a:rPr lang="de-DE" sz="1100" dirty="0"/>
              <a:t>verändert das Bewusstsein für Rollen- und Selbstverständnisse sowie Berufsbilder, so dass neue Kompetenzen benötigt beziehungsweise bestehende Fähigkeiten aufgefrischt werden müssen.</a:t>
            </a:r>
          </a:p>
          <a:p>
            <a:endParaRPr lang="de-DE" sz="1100" dirty="0"/>
          </a:p>
          <a:p>
            <a:r>
              <a:rPr lang="de-DE" sz="1100" dirty="0"/>
              <a:t>Die </a:t>
            </a:r>
            <a:r>
              <a:rPr lang="de-DE" sz="1100" b="1" dirty="0"/>
              <a:t>Weiterbildung</a:t>
            </a:r>
            <a:r>
              <a:rPr lang="de-DE" sz="1100" dirty="0"/>
              <a:t> der Mitarbeitenden ist jedoch nur dann </a:t>
            </a:r>
            <a:r>
              <a:rPr lang="de-DE" sz="1100" b="1" dirty="0"/>
              <a:t>wirtschaftlich rentabel</a:t>
            </a:r>
            <a:r>
              <a:rPr lang="de-DE" sz="1100" dirty="0"/>
              <a:t>, wenn sie </a:t>
            </a:r>
            <a:r>
              <a:rPr lang="de-DE" sz="1100" b="1" dirty="0"/>
              <a:t>bedarfsgerecht</a:t>
            </a:r>
            <a:r>
              <a:rPr lang="de-DE" sz="1100" dirty="0"/>
              <a:t> durchgeführt wird.</a:t>
            </a:r>
          </a:p>
          <a:p>
            <a:endParaRPr lang="de-DE" sz="1100" dirty="0"/>
          </a:p>
          <a:p>
            <a:r>
              <a:rPr lang="de-DE" sz="1100" dirty="0"/>
              <a:t>Hier setzt das Bildungscontrolling ein: Es macht den Nutzen der neu erworbenen oder aufgefrischten Kenntnisse für den Arbeitsbereich und die </a:t>
            </a:r>
            <a:r>
              <a:rPr lang="de-DE" sz="1100" b="1" dirty="0"/>
              <a:t>Produktivität</a:t>
            </a:r>
            <a:r>
              <a:rPr lang="de-DE" sz="1100" dirty="0"/>
              <a:t> sichtbar und gibt Empfehlungen zur Verbesserung. Eine </a:t>
            </a:r>
            <a:r>
              <a:rPr lang="de-DE" sz="1100" b="1" dirty="0"/>
              <a:t>langfristige Weiterbildungsstrategie </a:t>
            </a:r>
            <a:r>
              <a:rPr lang="de-DE" sz="1100" dirty="0"/>
              <a:t>wirkt sich zudem positiv auf die </a:t>
            </a:r>
            <a:r>
              <a:rPr lang="de-DE" sz="1100" b="1" dirty="0"/>
              <a:t>Mitarbeiterbindung</a:t>
            </a:r>
            <a:r>
              <a:rPr lang="de-DE" sz="1100" dirty="0"/>
              <a:t> aus und sorgt damit für einen optimalen </a:t>
            </a:r>
            <a:r>
              <a:rPr lang="de-DE" sz="1100" b="1" dirty="0"/>
              <a:t>Person-Job-Fit.</a:t>
            </a:r>
          </a:p>
        </p:txBody>
      </p:sp>
    </p:spTree>
    <p:extLst>
      <p:ext uri="{BB962C8B-B14F-4D97-AF65-F5344CB8AC3E}">
        <p14:creationId xmlns:p14="http://schemas.microsoft.com/office/powerpoint/2010/main" val="1871724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- Mitarbeitende im Personalwesen von klein- und mittelständischen Unternehmen, die die Aufgabenbereiche und Arbeitsweisen des Personalcontrollings erlernen wollen (Personalkaufleute, Personalreferenten/-referentinnen, Personalentwickler/-innen, etc.)</a:t>
            </a:r>
          </a:p>
          <a:p>
            <a:r>
              <a:rPr lang="de-DE" dirty="0"/>
              <a:t>- Unternehmensinterne Quereinsteigende, die entweder aufgrund ihrer bisherigen Arbeitsfelder oder im Rahmen einer Weiterbildung Aufgaben im Personalcontrolling übernehmen sollen</a:t>
            </a:r>
          </a:p>
          <a:p>
            <a:r>
              <a:rPr lang="de-DE" dirty="0"/>
              <a:t>- Existenzgründende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Personalcontrolling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Zielgruppe (variiert leicht je nach Veranstaltungsinhalt)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6975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DE" u="sng" dirty="0"/>
          </a:p>
          <a:p>
            <a:r>
              <a:rPr lang="de-DE" u="sng" dirty="0"/>
              <a:t>Leitfrage:</a:t>
            </a:r>
          </a:p>
          <a:p>
            <a:r>
              <a:rPr lang="de-DE" dirty="0"/>
              <a:t>Wie überprüfe und optimiere ich meine HR-Prozesse, d.h. was brauche ich und wie wende ich es nachhaltig an?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Personalcontrolling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Lehrgangsziel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553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sz="1800" dirty="0">
                <a:solidFill>
                  <a:schemeClr val="tx1"/>
                </a:solidFill>
              </a:rPr>
              <a:t>Die </a:t>
            </a:r>
            <a:r>
              <a:rPr lang="de-DE" sz="1800" u="sng" dirty="0">
                <a:solidFill>
                  <a:schemeClr val="tx1"/>
                </a:solidFill>
              </a:rPr>
              <a:t>Reihe Personalcontrolling </a:t>
            </a:r>
            <a:r>
              <a:rPr lang="de-DE" sz="1800" dirty="0">
                <a:solidFill>
                  <a:schemeClr val="tx1"/>
                </a:solidFill>
              </a:rPr>
              <a:t>umfasst 5 Einzelveranstaltungen mit je 16 oder 24 Unterrichtseinheiten (UE) à 45 Minuten: </a:t>
            </a:r>
          </a:p>
          <a:p>
            <a:endParaRPr lang="de-DE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</a:rPr>
              <a:t>Ausprägungen und Instrumente		(24 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</a:rPr>
              <a:t>Kennzahlen und Kennzahlensysteme	(16 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</a:rPr>
              <a:t>People Analytics			(16 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</a:rPr>
              <a:t>EDV und Reporting			(24 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</a:rPr>
              <a:t>Bildungscontrolling			(16 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tx1"/>
              </a:solidFill>
            </a:endParaRPr>
          </a:p>
          <a:p>
            <a:r>
              <a:rPr lang="de-DE" sz="1800" dirty="0">
                <a:solidFill>
                  <a:schemeClr val="tx1"/>
                </a:solidFill>
              </a:rPr>
              <a:t>Alle Veranstaltungen sind </a:t>
            </a:r>
            <a:r>
              <a:rPr lang="de-DE" sz="1800" b="1" dirty="0">
                <a:solidFill>
                  <a:schemeClr val="tx1"/>
                </a:solidFill>
              </a:rPr>
              <a:t>einzeln buchbar </a:t>
            </a:r>
            <a:r>
              <a:rPr lang="de-DE" sz="1800" dirty="0">
                <a:solidFill>
                  <a:schemeClr val="tx1"/>
                </a:solidFill>
              </a:rPr>
              <a:t>und finden </a:t>
            </a:r>
            <a:r>
              <a:rPr lang="de-DE" sz="1800" b="1" dirty="0">
                <a:solidFill>
                  <a:schemeClr val="tx1"/>
                </a:solidFill>
              </a:rPr>
              <a:t>online</a:t>
            </a:r>
            <a:r>
              <a:rPr lang="de-DE" sz="1800" dirty="0">
                <a:solidFill>
                  <a:schemeClr val="tx1"/>
                </a:solidFill>
              </a:rPr>
              <a:t> statt. </a:t>
            </a:r>
          </a:p>
          <a:p>
            <a:pPr marL="285750" indent="-285750">
              <a:buFontTx/>
              <a:buChar char="-"/>
            </a:pPr>
            <a:endParaRPr lang="de-DE" sz="1800" dirty="0">
              <a:solidFill>
                <a:schemeClr val="tx1"/>
              </a:solidFill>
            </a:endParaRPr>
          </a:p>
          <a:p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Personalcontrolling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Durchführung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2726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sz="2900" dirty="0"/>
              <a:t>Ausprägungen und Instrumente </a:t>
            </a:r>
          </a:p>
          <a:p>
            <a:r>
              <a:rPr lang="de-DE" sz="1800" u="sng" dirty="0"/>
              <a:t>Definitorische Grundlagen und Ausprägungen:</a:t>
            </a:r>
          </a:p>
          <a:p>
            <a:pPr marL="285750" indent="-285750">
              <a:buFontTx/>
              <a:buChar char="-"/>
            </a:pPr>
            <a:r>
              <a:rPr lang="de-DE" sz="1800" dirty="0"/>
              <a:t>Dimensionen des Personalcontrollings</a:t>
            </a:r>
          </a:p>
          <a:p>
            <a:pPr marL="285750" indent="-285750">
              <a:buFontTx/>
              <a:buChar char="-"/>
            </a:pPr>
            <a:r>
              <a:rPr lang="de-DE" sz="1800" dirty="0"/>
              <a:t>Aufgaben und Ziele</a:t>
            </a:r>
          </a:p>
          <a:p>
            <a:pPr marL="285750" indent="-285750">
              <a:buFontTx/>
              <a:buChar char="-"/>
            </a:pPr>
            <a:r>
              <a:rPr lang="de-DE" sz="1800" dirty="0"/>
              <a:t>Organisatorische Verankerung des Personalcontrolling</a:t>
            </a:r>
          </a:p>
          <a:p>
            <a:pPr marL="285750" indent="-285750">
              <a:buFontTx/>
              <a:buChar char="-"/>
            </a:pPr>
            <a:r>
              <a:rPr lang="de-DE" sz="1800" dirty="0" err="1"/>
              <a:t>Mind</a:t>
            </a:r>
            <a:r>
              <a:rPr lang="de-DE" sz="1800" dirty="0"/>
              <a:t>-Set des Personalcontrollers</a:t>
            </a:r>
          </a:p>
          <a:p>
            <a:pPr marL="285750" indent="-285750">
              <a:buFontTx/>
              <a:buChar char="-"/>
            </a:pPr>
            <a:r>
              <a:rPr lang="de-DE" sz="1800" dirty="0"/>
              <a:t>Quantitatives vs. qualitatives Personalcontrolling</a:t>
            </a:r>
          </a:p>
          <a:p>
            <a:pPr marL="285750" indent="-285750">
              <a:buFontTx/>
              <a:buChar char="-"/>
            </a:pPr>
            <a:r>
              <a:rPr lang="de-DE" sz="1800" dirty="0"/>
              <a:t>Strategisches vs. operatives Personalcontrolling</a:t>
            </a:r>
          </a:p>
          <a:p>
            <a:r>
              <a:rPr lang="de-DE" sz="1800" u="sng" dirty="0"/>
              <a:t>Instrumente:</a:t>
            </a:r>
          </a:p>
          <a:p>
            <a:pPr marL="285750" indent="-285750">
              <a:buFontTx/>
              <a:buChar char="-"/>
            </a:pPr>
            <a:r>
              <a:rPr lang="de-DE" sz="1800" dirty="0"/>
              <a:t>Vergleiche und Benchmarks</a:t>
            </a:r>
          </a:p>
          <a:p>
            <a:pPr marL="285750" indent="-285750">
              <a:buFontTx/>
              <a:buChar char="-"/>
            </a:pPr>
            <a:r>
              <a:rPr lang="de-DE" sz="1800" dirty="0"/>
              <a:t>Zeitvergleichskontrolle (Ist-Ist-Vergleich)</a:t>
            </a:r>
          </a:p>
          <a:p>
            <a:pPr marL="285750" indent="-285750">
              <a:buFontTx/>
              <a:buChar char="-"/>
            </a:pPr>
            <a:r>
              <a:rPr lang="de-DE" sz="1800" dirty="0"/>
              <a:t>Planabweichungskontrolle (Soll-Ist-Vergleich)</a:t>
            </a:r>
          </a:p>
          <a:p>
            <a:pPr marL="285750" indent="-285750">
              <a:buFontTx/>
              <a:buChar char="-"/>
            </a:pPr>
            <a:r>
              <a:rPr lang="de-DE" sz="1800" dirty="0"/>
              <a:t>Planfortschrittskontrolle (Soll-Wird-Vergleich)</a:t>
            </a:r>
          </a:p>
          <a:p>
            <a:pPr marL="285750" indent="-285750">
              <a:buFontTx/>
              <a:buChar char="-"/>
            </a:pPr>
            <a:r>
              <a:rPr lang="de-DE" sz="1800" dirty="0" err="1"/>
              <a:t>Prämissenkontrolle</a:t>
            </a:r>
            <a:r>
              <a:rPr lang="de-DE" sz="1800" dirty="0"/>
              <a:t> (Ist-Wird-Vergleich)</a:t>
            </a:r>
          </a:p>
          <a:p>
            <a:pPr marL="285750" indent="-285750">
              <a:buFontTx/>
              <a:buChar char="-"/>
            </a:pPr>
            <a:r>
              <a:rPr lang="de-DE" sz="1800" dirty="0"/>
              <a:t>Human </a:t>
            </a:r>
            <a:r>
              <a:rPr lang="de-DE" sz="1800" dirty="0" err="1"/>
              <a:t>Resource</a:t>
            </a:r>
            <a:r>
              <a:rPr lang="de-DE" sz="1800" dirty="0"/>
              <a:t> </a:t>
            </a:r>
            <a:r>
              <a:rPr lang="de-DE" sz="1800" dirty="0" err="1"/>
              <a:t>Scorecard</a:t>
            </a:r>
            <a:r>
              <a:rPr lang="de-DE" sz="1800" dirty="0"/>
              <a:t>/</a:t>
            </a:r>
            <a:r>
              <a:rPr lang="de-DE" sz="1800" dirty="0" err="1"/>
              <a:t>Balanced</a:t>
            </a:r>
            <a:r>
              <a:rPr lang="de-DE" sz="1800" dirty="0"/>
              <a:t> </a:t>
            </a:r>
            <a:r>
              <a:rPr lang="de-DE" sz="1800" dirty="0" err="1"/>
              <a:t>Scorecard</a:t>
            </a:r>
            <a:endParaRPr lang="de-DE" sz="1800" dirty="0"/>
          </a:p>
          <a:p>
            <a:pPr marL="285750" indent="-285750">
              <a:buFontTx/>
              <a:buChar char="-"/>
            </a:pPr>
            <a:r>
              <a:rPr lang="de-DE" sz="1800" dirty="0"/>
              <a:t>Mitarbeiterbefragungen </a:t>
            </a:r>
          </a:p>
          <a:p>
            <a:pPr marL="285750" indent="-285750">
              <a:buFontTx/>
              <a:buChar char="-"/>
            </a:pPr>
            <a:endParaRPr lang="de-DE" sz="1800" dirty="0">
              <a:solidFill>
                <a:schemeClr val="tx1"/>
              </a:solidFill>
            </a:endParaRPr>
          </a:p>
          <a:p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Personalcontrolling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1474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3c3c3c">
      <a:dk1>
        <a:srgbClr val="000000"/>
      </a:dk1>
      <a:lt1>
        <a:srgbClr val="FFFFFF"/>
      </a:lt1>
      <a:dk2>
        <a:srgbClr val="1A456D"/>
      </a:dk2>
      <a:lt2>
        <a:srgbClr val="E7E6E6"/>
      </a:lt2>
      <a:accent1>
        <a:srgbClr val="1A456D"/>
      </a:accent1>
      <a:accent2>
        <a:srgbClr val="DC071A"/>
      </a:accent2>
      <a:accent3>
        <a:srgbClr val="D3DDEA"/>
      </a:accent3>
      <a:accent4>
        <a:srgbClr val="97C0E0"/>
      </a:accent4>
      <a:accent5>
        <a:srgbClr val="5B9BD5"/>
      </a:accent5>
      <a:accent6>
        <a:srgbClr val="000000"/>
      </a:accent6>
      <a:hlink>
        <a:srgbClr val="0A4479"/>
      </a:hlink>
      <a:folHlink>
        <a:srgbClr val="97C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no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815</Words>
  <Application>Microsoft Office PowerPoint</Application>
  <PresentationFormat>Breitbild</PresentationFormat>
  <Paragraphs>165</Paragraphs>
  <Slides>21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</vt:lpstr>
      <vt:lpstr>Herzlich willkommen zur Informationsveranstaltung</vt:lpstr>
      <vt:lpstr>Dürfen wir uns vorstellen?</vt:lpstr>
      <vt:lpstr>Bildungszentren</vt:lpstr>
      <vt:lpstr>Über die Wirtschaftsakademie</vt:lpstr>
      <vt:lpstr>Personalcontrolling</vt:lpstr>
      <vt:lpstr>Personalcontrolling</vt:lpstr>
      <vt:lpstr>Personalcontrolling</vt:lpstr>
      <vt:lpstr>Personalcontrolling</vt:lpstr>
      <vt:lpstr>Personalcontrolling</vt:lpstr>
      <vt:lpstr>Personalcontrolling</vt:lpstr>
      <vt:lpstr>Personalcontrolling</vt:lpstr>
      <vt:lpstr>Personalcontrolling</vt:lpstr>
      <vt:lpstr>Personalcontrolling</vt:lpstr>
      <vt:lpstr>Personalcontrolling</vt:lpstr>
      <vt:lpstr>Förderung</vt:lpstr>
      <vt:lpstr>Förderung</vt:lpstr>
      <vt:lpstr>Weitergehende Informationen</vt:lpstr>
      <vt:lpstr>Ansprechpartner:in</vt:lpstr>
      <vt:lpstr>Weitere Fragen?</vt:lpstr>
      <vt:lpstr>PowerPoint-Präsentation</vt:lpstr>
      <vt:lpstr>Unternehmensverbund der Wirtschaftsakademie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Neumann, Bettina</cp:lastModifiedBy>
  <cp:revision>195</cp:revision>
  <cp:lastPrinted>2022-02-10T16:10:27Z</cp:lastPrinted>
  <dcterms:created xsi:type="dcterms:W3CDTF">2021-07-08T05:50:53Z</dcterms:created>
  <dcterms:modified xsi:type="dcterms:W3CDTF">2023-11-13T16:40:29Z</dcterms:modified>
</cp:coreProperties>
</file>