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83" r:id="rId2"/>
    <p:sldId id="356" r:id="rId3"/>
    <p:sldId id="360" r:id="rId4"/>
    <p:sldId id="331" r:id="rId5"/>
    <p:sldId id="362" r:id="rId6"/>
    <p:sldId id="316" r:id="rId7"/>
    <p:sldId id="317" r:id="rId8"/>
    <p:sldId id="298" r:id="rId9"/>
    <p:sldId id="326" r:id="rId10"/>
    <p:sldId id="321" r:id="rId11"/>
    <p:sldId id="322" r:id="rId12"/>
    <p:sldId id="290" r:id="rId13"/>
    <p:sldId id="319" r:id="rId14"/>
    <p:sldId id="318" r:id="rId15"/>
    <p:sldId id="324" r:id="rId16"/>
    <p:sldId id="378" r:id="rId17"/>
    <p:sldId id="323" r:id="rId18"/>
    <p:sldId id="373" r:id="rId19"/>
    <p:sldId id="293" r:id="rId20"/>
    <p:sldId id="29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EEE2E-BC55-468C-8559-64460DCF811A}" v="2" dt="2023-09-22T08:56:36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11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t&amp;rct=j&amp;q=&amp;esrc=s&amp;source=web&amp;cd=&amp;cad=rja&amp;uact=8&amp;ved=2ahUKEwi6nuO579jyAhXjRvEDHSxFCyAQFnoECBAQAw&amp;url=https://www.aufstiegs-bafoeg.de/&amp;usg=AOvVaw2vzuAnLH6cuLnfERQdMPZD" TargetMode="External"/><Relationship Id="rId2" Type="http://schemas.openxmlformats.org/officeDocument/2006/relationships/hyperlink" Target="https://www.dihk-bildungs-gmbh.de/pruefungen/ihk-pruefungen" TargetMode="External"/><Relationship Id="rId1" Type="http://schemas.openxmlformats.org/officeDocument/2006/relationships/hyperlink" Target="https://www.ihk-schleswig-holstein.de/bildung/weiterbildung/fortbildungspruefungen-az" TargetMode="External"/><Relationship Id="rId4" Type="http://schemas.openxmlformats.org/officeDocument/2006/relationships/hyperlink" Target="https://www.google.de/url?sa=t&amp;rct=j&amp;q=&amp;esrc=s&amp;source=web&amp;cd=&amp;cad=rja&amp;uact=8&amp;ved=2ahUKEwizjvHx_NjyAhVRSPEDHT2eAOAQFnoECAwQAw&amp;url=https://www.dihk-bildung.shop/&amp;usg=AOvVaw2RnlFb_fh5KQ3vlPesBk6h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t&amp;rct=j&amp;q=&amp;esrc=s&amp;source=web&amp;cd=&amp;cad=rja&amp;uact=8&amp;ved=2ahUKEwi6nuO579jyAhXjRvEDHSxFCyAQFnoECBAQAw&amp;url=https://www.aufstiegs-bafoeg.de/&amp;usg=AOvVaw2vzuAnLH6cuLnfERQdMPZD" TargetMode="External"/><Relationship Id="rId2" Type="http://schemas.openxmlformats.org/officeDocument/2006/relationships/hyperlink" Target="https://www.dihk-bildungs-gmbh.de/pruefungen/ihk-pruefungen" TargetMode="External"/><Relationship Id="rId1" Type="http://schemas.openxmlformats.org/officeDocument/2006/relationships/hyperlink" Target="https://www.ihk-schleswig-holstein.de/bildung/weiterbildung/fortbildungspruefungen-az" TargetMode="External"/><Relationship Id="rId4" Type="http://schemas.openxmlformats.org/officeDocument/2006/relationships/hyperlink" Target="https://www.google.de/url?sa=t&amp;rct=j&amp;q=&amp;esrc=s&amp;source=web&amp;cd=&amp;cad=rja&amp;uact=8&amp;ved=2ahUKEwizjvHx_NjyAhVRSPEDHT2eAOAQFnoECAwQAw&amp;url=https://www.dihk-bildung.shop/&amp;usg=AOvVaw2RnlFb_fh5KQ3vlPesBk6h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8EEC4-34B1-40FF-97D6-FDE8EFDED8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C23D0F-5327-4273-A97F-9708AECB040D}">
      <dgm:prSet/>
      <dgm:spPr/>
      <dgm:t>
        <a:bodyPr/>
        <a:lstStyle/>
        <a:p>
          <a:r>
            <a:rPr lang="de-DE" b="1"/>
            <a:t>IHK </a:t>
          </a:r>
          <a:br>
            <a:rPr lang="de-DE" b="1"/>
          </a:br>
          <a:r>
            <a:rPr lang="de-DE">
              <a:hlinkClick xmlns:r="http://schemas.openxmlformats.org/officeDocument/2006/relationships" r:id="rId1"/>
            </a:rPr>
            <a:t>https://www.ihk-schleswig-holstein.de/bildung/weiterbildung/fortbildungspruefungen-az</a:t>
          </a:r>
          <a:endParaRPr lang="en-US"/>
        </a:p>
      </dgm:t>
    </dgm:pt>
    <dgm:pt modelId="{78683D57-5107-4FC8-99A0-26B21AD0EBFA}" type="parTrans" cxnId="{4A517CE6-0669-42B1-9D31-84F119C2B253}">
      <dgm:prSet/>
      <dgm:spPr/>
      <dgm:t>
        <a:bodyPr/>
        <a:lstStyle/>
        <a:p>
          <a:endParaRPr lang="en-US"/>
        </a:p>
      </dgm:t>
    </dgm:pt>
    <dgm:pt modelId="{472708B7-4525-46DB-87E0-6E173D4179F5}" type="sibTrans" cxnId="{4A517CE6-0669-42B1-9D31-84F119C2B253}">
      <dgm:prSet/>
      <dgm:spPr/>
      <dgm:t>
        <a:bodyPr/>
        <a:lstStyle/>
        <a:p>
          <a:endParaRPr lang="en-US"/>
        </a:p>
      </dgm:t>
    </dgm:pt>
    <dgm:pt modelId="{57D730CB-551F-4DE6-92EF-F65580722E0C}">
      <dgm:prSet/>
      <dgm:spPr/>
      <dgm:t>
        <a:bodyPr/>
        <a:lstStyle/>
        <a:p>
          <a:r>
            <a:rPr lang="de-DE" b="1"/>
            <a:t>Hilfsmittelliste</a:t>
          </a:r>
          <a:br>
            <a:rPr lang="de-DE" b="1"/>
          </a:br>
          <a:r>
            <a:rPr lang="de-DE">
              <a:hlinkClick xmlns:r="http://schemas.openxmlformats.org/officeDocument/2006/relationships" r:id="rId2"/>
            </a:rPr>
            <a:t>https://www.dihk-bildungs-gmbh.de/pruefungen/ihk-pruefungen</a:t>
          </a:r>
          <a:endParaRPr lang="en-US"/>
        </a:p>
      </dgm:t>
    </dgm:pt>
    <dgm:pt modelId="{4F42AB10-F91C-413A-B2DC-DCF357AF1C97}" type="parTrans" cxnId="{3A0AAB58-0DA0-430B-B03C-88CAD29279CB}">
      <dgm:prSet/>
      <dgm:spPr/>
      <dgm:t>
        <a:bodyPr/>
        <a:lstStyle/>
        <a:p>
          <a:endParaRPr lang="en-US"/>
        </a:p>
      </dgm:t>
    </dgm:pt>
    <dgm:pt modelId="{10C16760-BD61-4A05-BE65-A02386FEEC70}" type="sibTrans" cxnId="{3A0AAB58-0DA0-430B-B03C-88CAD29279CB}">
      <dgm:prSet/>
      <dgm:spPr/>
      <dgm:t>
        <a:bodyPr/>
        <a:lstStyle/>
        <a:p>
          <a:endParaRPr lang="en-US"/>
        </a:p>
      </dgm:t>
    </dgm:pt>
    <dgm:pt modelId="{8EBB9DEF-5CC2-4D93-8ABA-2EA14362C7E5}">
      <dgm:prSet/>
      <dgm:spPr/>
      <dgm:t>
        <a:bodyPr/>
        <a:lstStyle/>
        <a:p>
          <a:r>
            <a:rPr lang="de-DE" b="1"/>
            <a:t>Aufstiegs-BAföG</a:t>
          </a:r>
          <a:br>
            <a:rPr lang="de-DE"/>
          </a:br>
          <a:r>
            <a:rPr lang="de-DE">
              <a:hlinkClick xmlns:r="http://schemas.openxmlformats.org/officeDocument/2006/relationships" r:id="rId3"/>
            </a:rPr>
            <a:t>https://www.aufstiegs-bafoeg.de</a:t>
          </a:r>
          <a:endParaRPr lang="en-US"/>
        </a:p>
      </dgm:t>
    </dgm:pt>
    <dgm:pt modelId="{00ABAA06-1837-4E37-8347-DF4EA555A257}" type="parTrans" cxnId="{CDAE524A-0427-407B-8B0A-667CBFD22A5F}">
      <dgm:prSet/>
      <dgm:spPr/>
      <dgm:t>
        <a:bodyPr/>
        <a:lstStyle/>
        <a:p>
          <a:endParaRPr lang="en-US"/>
        </a:p>
      </dgm:t>
    </dgm:pt>
    <dgm:pt modelId="{B1D6CE73-4B48-4327-A144-4E8E31AD6326}" type="sibTrans" cxnId="{CDAE524A-0427-407B-8B0A-667CBFD22A5F}">
      <dgm:prSet/>
      <dgm:spPr/>
      <dgm:t>
        <a:bodyPr/>
        <a:lstStyle/>
        <a:p>
          <a:endParaRPr lang="en-US"/>
        </a:p>
      </dgm:t>
    </dgm:pt>
    <dgm:pt modelId="{1F9802C8-5AFB-49F4-A10D-31BA6C36967F}">
      <dgm:prSet/>
      <dgm:spPr/>
      <dgm:t>
        <a:bodyPr/>
        <a:lstStyle/>
        <a:p>
          <a:r>
            <a:rPr lang="de-DE" b="1"/>
            <a:t>DIHK Shop</a:t>
          </a:r>
          <a:br>
            <a:rPr lang="de-DE" b="1"/>
          </a:br>
          <a:r>
            <a:rPr lang="de-DE">
              <a:hlinkClick xmlns:r="http://schemas.openxmlformats.org/officeDocument/2006/relationships" r:id="rId4"/>
            </a:rPr>
            <a:t>https://www.dihk-bildung.shop</a:t>
          </a:r>
          <a:endParaRPr lang="en-US"/>
        </a:p>
      </dgm:t>
    </dgm:pt>
    <dgm:pt modelId="{DE9EF366-C48C-41AC-8D2E-5AEBAD02522F}" type="parTrans" cxnId="{C4E6C4EE-720C-4D19-8B50-1AE57C776B35}">
      <dgm:prSet/>
      <dgm:spPr/>
      <dgm:t>
        <a:bodyPr/>
        <a:lstStyle/>
        <a:p>
          <a:endParaRPr lang="en-US"/>
        </a:p>
      </dgm:t>
    </dgm:pt>
    <dgm:pt modelId="{3DB65EBB-6064-490B-A5A5-6DF3688B17BF}" type="sibTrans" cxnId="{C4E6C4EE-720C-4D19-8B50-1AE57C776B35}">
      <dgm:prSet/>
      <dgm:spPr/>
      <dgm:t>
        <a:bodyPr/>
        <a:lstStyle/>
        <a:p>
          <a:endParaRPr lang="en-US"/>
        </a:p>
      </dgm:t>
    </dgm:pt>
    <dgm:pt modelId="{CC811530-12FF-5E4F-A1E2-32F1B871348B}" type="pres">
      <dgm:prSet presAssocID="{9488EEC4-34B1-40FF-97D6-FDE8EFDED8EF}" presName="vert0" presStyleCnt="0">
        <dgm:presLayoutVars>
          <dgm:dir/>
          <dgm:animOne val="branch"/>
          <dgm:animLvl val="lvl"/>
        </dgm:presLayoutVars>
      </dgm:prSet>
      <dgm:spPr/>
    </dgm:pt>
    <dgm:pt modelId="{B7378A21-13F9-BA46-A4F0-0CB3CDFD2F4C}" type="pres">
      <dgm:prSet presAssocID="{88C23D0F-5327-4273-A97F-9708AECB040D}" presName="thickLine" presStyleLbl="alignNode1" presStyleIdx="0" presStyleCnt="4"/>
      <dgm:spPr/>
    </dgm:pt>
    <dgm:pt modelId="{27AED928-9619-1D44-A7EB-4ADC3180BCEC}" type="pres">
      <dgm:prSet presAssocID="{88C23D0F-5327-4273-A97F-9708AECB040D}" presName="horz1" presStyleCnt="0"/>
      <dgm:spPr/>
    </dgm:pt>
    <dgm:pt modelId="{36D8FC98-4F2E-D840-B727-4D97B2760FE3}" type="pres">
      <dgm:prSet presAssocID="{88C23D0F-5327-4273-A97F-9708AECB040D}" presName="tx1" presStyleLbl="revTx" presStyleIdx="0" presStyleCnt="4"/>
      <dgm:spPr/>
    </dgm:pt>
    <dgm:pt modelId="{DB308B52-EBBF-3044-BCDF-E20B618331E0}" type="pres">
      <dgm:prSet presAssocID="{88C23D0F-5327-4273-A97F-9708AECB040D}" presName="vert1" presStyleCnt="0"/>
      <dgm:spPr/>
    </dgm:pt>
    <dgm:pt modelId="{A9847ACF-49A4-7242-AB68-F5F78106FED5}" type="pres">
      <dgm:prSet presAssocID="{57D730CB-551F-4DE6-92EF-F65580722E0C}" presName="thickLine" presStyleLbl="alignNode1" presStyleIdx="1" presStyleCnt="4"/>
      <dgm:spPr/>
    </dgm:pt>
    <dgm:pt modelId="{1C3DEDEC-6D8D-C14E-BA7E-0C9F14B2F654}" type="pres">
      <dgm:prSet presAssocID="{57D730CB-551F-4DE6-92EF-F65580722E0C}" presName="horz1" presStyleCnt="0"/>
      <dgm:spPr/>
    </dgm:pt>
    <dgm:pt modelId="{7047BBF6-8408-1D4B-9340-43AEB648A1B9}" type="pres">
      <dgm:prSet presAssocID="{57D730CB-551F-4DE6-92EF-F65580722E0C}" presName="tx1" presStyleLbl="revTx" presStyleIdx="1" presStyleCnt="4"/>
      <dgm:spPr/>
    </dgm:pt>
    <dgm:pt modelId="{D8C6BC60-5F95-6444-82FA-9AC8EF028452}" type="pres">
      <dgm:prSet presAssocID="{57D730CB-551F-4DE6-92EF-F65580722E0C}" presName="vert1" presStyleCnt="0"/>
      <dgm:spPr/>
    </dgm:pt>
    <dgm:pt modelId="{4184162E-663E-DE4C-B0BF-BF9E59418376}" type="pres">
      <dgm:prSet presAssocID="{8EBB9DEF-5CC2-4D93-8ABA-2EA14362C7E5}" presName="thickLine" presStyleLbl="alignNode1" presStyleIdx="2" presStyleCnt="4"/>
      <dgm:spPr/>
    </dgm:pt>
    <dgm:pt modelId="{C8FC349A-C2EF-154C-8002-B1E646E4B1E3}" type="pres">
      <dgm:prSet presAssocID="{8EBB9DEF-5CC2-4D93-8ABA-2EA14362C7E5}" presName="horz1" presStyleCnt="0"/>
      <dgm:spPr/>
    </dgm:pt>
    <dgm:pt modelId="{5DC19896-460A-B64F-811D-58300CDAF32D}" type="pres">
      <dgm:prSet presAssocID="{8EBB9DEF-5CC2-4D93-8ABA-2EA14362C7E5}" presName="tx1" presStyleLbl="revTx" presStyleIdx="2" presStyleCnt="4"/>
      <dgm:spPr/>
    </dgm:pt>
    <dgm:pt modelId="{83B24EE7-5477-9A4F-9982-96EA85A1AD77}" type="pres">
      <dgm:prSet presAssocID="{8EBB9DEF-5CC2-4D93-8ABA-2EA14362C7E5}" presName="vert1" presStyleCnt="0"/>
      <dgm:spPr/>
    </dgm:pt>
    <dgm:pt modelId="{3B59DE40-886A-6B4B-AE22-7A6FCACB6D34}" type="pres">
      <dgm:prSet presAssocID="{1F9802C8-5AFB-49F4-A10D-31BA6C36967F}" presName="thickLine" presStyleLbl="alignNode1" presStyleIdx="3" presStyleCnt="4"/>
      <dgm:spPr/>
    </dgm:pt>
    <dgm:pt modelId="{366B4A5A-2A04-E64B-A1B2-D83C2048FE9B}" type="pres">
      <dgm:prSet presAssocID="{1F9802C8-5AFB-49F4-A10D-31BA6C36967F}" presName="horz1" presStyleCnt="0"/>
      <dgm:spPr/>
    </dgm:pt>
    <dgm:pt modelId="{0742F8D6-D401-0440-A4C8-6ADFDA3F1445}" type="pres">
      <dgm:prSet presAssocID="{1F9802C8-5AFB-49F4-A10D-31BA6C36967F}" presName="tx1" presStyleLbl="revTx" presStyleIdx="3" presStyleCnt="4"/>
      <dgm:spPr/>
    </dgm:pt>
    <dgm:pt modelId="{D96F5D4E-F298-DA41-929A-DD2F016F2C81}" type="pres">
      <dgm:prSet presAssocID="{1F9802C8-5AFB-49F4-A10D-31BA6C36967F}" presName="vert1" presStyleCnt="0"/>
      <dgm:spPr/>
    </dgm:pt>
  </dgm:ptLst>
  <dgm:cxnLst>
    <dgm:cxn modelId="{5BD45F63-0C31-452F-90D2-5627E493E189}" type="presOf" srcId="{9488EEC4-34B1-40FF-97D6-FDE8EFDED8EF}" destId="{CC811530-12FF-5E4F-A1E2-32F1B871348B}" srcOrd="0" destOrd="0" presId="urn:microsoft.com/office/officeart/2008/layout/LinedList"/>
    <dgm:cxn modelId="{CDAE524A-0427-407B-8B0A-667CBFD22A5F}" srcId="{9488EEC4-34B1-40FF-97D6-FDE8EFDED8EF}" destId="{8EBB9DEF-5CC2-4D93-8ABA-2EA14362C7E5}" srcOrd="2" destOrd="0" parTransId="{00ABAA06-1837-4E37-8347-DF4EA555A257}" sibTransId="{B1D6CE73-4B48-4327-A144-4E8E31AD6326}"/>
    <dgm:cxn modelId="{8BCB104F-1D07-47EA-AFE9-184AB3464CEA}" type="presOf" srcId="{8EBB9DEF-5CC2-4D93-8ABA-2EA14362C7E5}" destId="{5DC19896-460A-B64F-811D-58300CDAF32D}" srcOrd="0" destOrd="0" presId="urn:microsoft.com/office/officeart/2008/layout/LinedList"/>
    <dgm:cxn modelId="{3A0AAB58-0DA0-430B-B03C-88CAD29279CB}" srcId="{9488EEC4-34B1-40FF-97D6-FDE8EFDED8EF}" destId="{57D730CB-551F-4DE6-92EF-F65580722E0C}" srcOrd="1" destOrd="0" parTransId="{4F42AB10-F91C-413A-B2DC-DCF357AF1C97}" sibTransId="{10C16760-BD61-4A05-BE65-A02386FEEC70}"/>
    <dgm:cxn modelId="{56B59BA3-9E78-4EB5-A4E8-535CBAE58899}" type="presOf" srcId="{88C23D0F-5327-4273-A97F-9708AECB040D}" destId="{36D8FC98-4F2E-D840-B727-4D97B2760FE3}" srcOrd="0" destOrd="0" presId="urn:microsoft.com/office/officeart/2008/layout/LinedList"/>
    <dgm:cxn modelId="{5903FBBD-2FF9-4E1A-8F61-94B5C2D10927}" type="presOf" srcId="{1F9802C8-5AFB-49F4-A10D-31BA6C36967F}" destId="{0742F8D6-D401-0440-A4C8-6ADFDA3F1445}" srcOrd="0" destOrd="0" presId="urn:microsoft.com/office/officeart/2008/layout/LinedList"/>
    <dgm:cxn modelId="{261016D2-DFF8-4DC0-B368-66CE6ABBB9F9}" type="presOf" srcId="{57D730CB-551F-4DE6-92EF-F65580722E0C}" destId="{7047BBF6-8408-1D4B-9340-43AEB648A1B9}" srcOrd="0" destOrd="0" presId="urn:microsoft.com/office/officeart/2008/layout/LinedList"/>
    <dgm:cxn modelId="{4A517CE6-0669-42B1-9D31-84F119C2B253}" srcId="{9488EEC4-34B1-40FF-97D6-FDE8EFDED8EF}" destId="{88C23D0F-5327-4273-A97F-9708AECB040D}" srcOrd="0" destOrd="0" parTransId="{78683D57-5107-4FC8-99A0-26B21AD0EBFA}" sibTransId="{472708B7-4525-46DB-87E0-6E173D4179F5}"/>
    <dgm:cxn modelId="{C4E6C4EE-720C-4D19-8B50-1AE57C776B35}" srcId="{9488EEC4-34B1-40FF-97D6-FDE8EFDED8EF}" destId="{1F9802C8-5AFB-49F4-A10D-31BA6C36967F}" srcOrd="3" destOrd="0" parTransId="{DE9EF366-C48C-41AC-8D2E-5AEBAD02522F}" sibTransId="{3DB65EBB-6064-490B-A5A5-6DF3688B17BF}"/>
    <dgm:cxn modelId="{ED176510-33D4-4ED6-8D2A-36587A75B35E}" type="presParOf" srcId="{CC811530-12FF-5E4F-A1E2-32F1B871348B}" destId="{B7378A21-13F9-BA46-A4F0-0CB3CDFD2F4C}" srcOrd="0" destOrd="0" presId="urn:microsoft.com/office/officeart/2008/layout/LinedList"/>
    <dgm:cxn modelId="{9F13FBA7-7AC1-4CF8-8E33-F236438A05D7}" type="presParOf" srcId="{CC811530-12FF-5E4F-A1E2-32F1B871348B}" destId="{27AED928-9619-1D44-A7EB-4ADC3180BCEC}" srcOrd="1" destOrd="0" presId="urn:microsoft.com/office/officeart/2008/layout/LinedList"/>
    <dgm:cxn modelId="{E9475BDC-820A-4E89-8BAA-D47D2F0A2199}" type="presParOf" srcId="{27AED928-9619-1D44-A7EB-4ADC3180BCEC}" destId="{36D8FC98-4F2E-D840-B727-4D97B2760FE3}" srcOrd="0" destOrd="0" presId="urn:microsoft.com/office/officeart/2008/layout/LinedList"/>
    <dgm:cxn modelId="{04F1C17B-B5A8-4F09-9FF7-953ADCC9CC83}" type="presParOf" srcId="{27AED928-9619-1D44-A7EB-4ADC3180BCEC}" destId="{DB308B52-EBBF-3044-BCDF-E20B618331E0}" srcOrd="1" destOrd="0" presId="urn:microsoft.com/office/officeart/2008/layout/LinedList"/>
    <dgm:cxn modelId="{49E05A4B-D338-40E7-9765-98D4E3430F30}" type="presParOf" srcId="{CC811530-12FF-5E4F-A1E2-32F1B871348B}" destId="{A9847ACF-49A4-7242-AB68-F5F78106FED5}" srcOrd="2" destOrd="0" presId="urn:microsoft.com/office/officeart/2008/layout/LinedList"/>
    <dgm:cxn modelId="{6084E4CE-CF2A-45F1-9831-9972B488D61C}" type="presParOf" srcId="{CC811530-12FF-5E4F-A1E2-32F1B871348B}" destId="{1C3DEDEC-6D8D-C14E-BA7E-0C9F14B2F654}" srcOrd="3" destOrd="0" presId="urn:microsoft.com/office/officeart/2008/layout/LinedList"/>
    <dgm:cxn modelId="{8B681ED9-6BEE-4A40-A3F6-9F8B0AB08DC6}" type="presParOf" srcId="{1C3DEDEC-6D8D-C14E-BA7E-0C9F14B2F654}" destId="{7047BBF6-8408-1D4B-9340-43AEB648A1B9}" srcOrd="0" destOrd="0" presId="urn:microsoft.com/office/officeart/2008/layout/LinedList"/>
    <dgm:cxn modelId="{7F23ED51-B300-4612-BEEF-9229C8900F32}" type="presParOf" srcId="{1C3DEDEC-6D8D-C14E-BA7E-0C9F14B2F654}" destId="{D8C6BC60-5F95-6444-82FA-9AC8EF028452}" srcOrd="1" destOrd="0" presId="urn:microsoft.com/office/officeart/2008/layout/LinedList"/>
    <dgm:cxn modelId="{A7049185-5EEA-4563-BE6E-AB51497722BF}" type="presParOf" srcId="{CC811530-12FF-5E4F-A1E2-32F1B871348B}" destId="{4184162E-663E-DE4C-B0BF-BF9E59418376}" srcOrd="4" destOrd="0" presId="urn:microsoft.com/office/officeart/2008/layout/LinedList"/>
    <dgm:cxn modelId="{F6E4F100-03AB-42FE-9DEC-296332FBFBBF}" type="presParOf" srcId="{CC811530-12FF-5E4F-A1E2-32F1B871348B}" destId="{C8FC349A-C2EF-154C-8002-B1E646E4B1E3}" srcOrd="5" destOrd="0" presId="urn:microsoft.com/office/officeart/2008/layout/LinedList"/>
    <dgm:cxn modelId="{54200A25-3889-48BD-9A7E-D7F2FD398362}" type="presParOf" srcId="{C8FC349A-C2EF-154C-8002-B1E646E4B1E3}" destId="{5DC19896-460A-B64F-811D-58300CDAF32D}" srcOrd="0" destOrd="0" presId="urn:microsoft.com/office/officeart/2008/layout/LinedList"/>
    <dgm:cxn modelId="{1E64D481-F199-4BE2-99A0-7F40185A458A}" type="presParOf" srcId="{C8FC349A-C2EF-154C-8002-B1E646E4B1E3}" destId="{83B24EE7-5477-9A4F-9982-96EA85A1AD77}" srcOrd="1" destOrd="0" presId="urn:microsoft.com/office/officeart/2008/layout/LinedList"/>
    <dgm:cxn modelId="{39F0FA14-E6BD-4944-970E-1ABCD0B775FA}" type="presParOf" srcId="{CC811530-12FF-5E4F-A1E2-32F1B871348B}" destId="{3B59DE40-886A-6B4B-AE22-7A6FCACB6D34}" srcOrd="6" destOrd="0" presId="urn:microsoft.com/office/officeart/2008/layout/LinedList"/>
    <dgm:cxn modelId="{BCF55404-ABC3-4EC1-9981-049D230FF0EE}" type="presParOf" srcId="{CC811530-12FF-5E4F-A1E2-32F1B871348B}" destId="{366B4A5A-2A04-E64B-A1B2-D83C2048FE9B}" srcOrd="7" destOrd="0" presId="urn:microsoft.com/office/officeart/2008/layout/LinedList"/>
    <dgm:cxn modelId="{D8F86B7F-8074-4B1B-8319-4CB9636D3395}" type="presParOf" srcId="{366B4A5A-2A04-E64B-A1B2-D83C2048FE9B}" destId="{0742F8D6-D401-0440-A4C8-6ADFDA3F1445}" srcOrd="0" destOrd="0" presId="urn:microsoft.com/office/officeart/2008/layout/LinedList"/>
    <dgm:cxn modelId="{102F3F46-3094-4D14-82CA-C40067CAD56F}" type="presParOf" srcId="{366B4A5A-2A04-E64B-A1B2-D83C2048FE9B}" destId="{D96F5D4E-F298-DA41-929A-DD2F016F2C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78A21-13F9-BA46-A4F0-0CB3CDFD2F4C}">
      <dsp:nvSpPr>
        <dsp:cNvPr id="0" name=""/>
        <dsp:cNvSpPr/>
      </dsp:nvSpPr>
      <dsp:spPr>
        <a:xfrm>
          <a:off x="0" y="0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8FC98-4F2E-D840-B727-4D97B2760FE3}">
      <dsp:nvSpPr>
        <dsp:cNvPr id="0" name=""/>
        <dsp:cNvSpPr/>
      </dsp:nvSpPr>
      <dsp:spPr>
        <a:xfrm>
          <a:off x="0" y="0"/>
          <a:ext cx="10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/>
            <a:t>IHK </a:t>
          </a:r>
          <a:br>
            <a:rPr lang="de-DE" sz="2100" b="1" kern="1200"/>
          </a:br>
          <a:r>
            <a:rPr lang="de-DE" sz="2100" kern="1200">
              <a:hlinkClick xmlns:r="http://schemas.openxmlformats.org/officeDocument/2006/relationships" r:id="rId1"/>
            </a:rPr>
            <a:t>https://www.ihk-schleswig-holstein.de/bildung/weiterbildung/fortbildungspruefungen-az</a:t>
          </a:r>
          <a:endParaRPr lang="en-US" sz="2100" kern="1200"/>
        </a:p>
      </dsp:txBody>
      <dsp:txXfrm>
        <a:off x="0" y="0"/>
        <a:ext cx="10800000" cy="990000"/>
      </dsp:txXfrm>
    </dsp:sp>
    <dsp:sp modelId="{A9847ACF-49A4-7242-AB68-F5F78106FED5}">
      <dsp:nvSpPr>
        <dsp:cNvPr id="0" name=""/>
        <dsp:cNvSpPr/>
      </dsp:nvSpPr>
      <dsp:spPr>
        <a:xfrm>
          <a:off x="0" y="990000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7BBF6-8408-1D4B-9340-43AEB648A1B9}">
      <dsp:nvSpPr>
        <dsp:cNvPr id="0" name=""/>
        <dsp:cNvSpPr/>
      </dsp:nvSpPr>
      <dsp:spPr>
        <a:xfrm>
          <a:off x="0" y="990000"/>
          <a:ext cx="10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/>
            <a:t>Hilfsmittelliste</a:t>
          </a:r>
          <a:br>
            <a:rPr lang="de-DE" sz="2100" b="1" kern="1200"/>
          </a:br>
          <a:r>
            <a:rPr lang="de-DE" sz="2100" kern="1200">
              <a:hlinkClick xmlns:r="http://schemas.openxmlformats.org/officeDocument/2006/relationships" r:id="rId2"/>
            </a:rPr>
            <a:t>https://www.dihk-bildungs-gmbh.de/pruefungen/ihk-pruefungen</a:t>
          </a:r>
          <a:endParaRPr lang="en-US" sz="2100" kern="1200"/>
        </a:p>
      </dsp:txBody>
      <dsp:txXfrm>
        <a:off x="0" y="990000"/>
        <a:ext cx="10800000" cy="990000"/>
      </dsp:txXfrm>
    </dsp:sp>
    <dsp:sp modelId="{4184162E-663E-DE4C-B0BF-BF9E59418376}">
      <dsp:nvSpPr>
        <dsp:cNvPr id="0" name=""/>
        <dsp:cNvSpPr/>
      </dsp:nvSpPr>
      <dsp:spPr>
        <a:xfrm>
          <a:off x="0" y="1980000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19896-460A-B64F-811D-58300CDAF32D}">
      <dsp:nvSpPr>
        <dsp:cNvPr id="0" name=""/>
        <dsp:cNvSpPr/>
      </dsp:nvSpPr>
      <dsp:spPr>
        <a:xfrm>
          <a:off x="0" y="1980000"/>
          <a:ext cx="10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/>
            <a:t>Aufstiegs-BAföG</a:t>
          </a:r>
          <a:br>
            <a:rPr lang="de-DE" sz="2100" kern="1200"/>
          </a:br>
          <a:r>
            <a:rPr lang="de-DE" sz="2100" kern="1200">
              <a:hlinkClick xmlns:r="http://schemas.openxmlformats.org/officeDocument/2006/relationships" r:id="rId3"/>
            </a:rPr>
            <a:t>https://www.aufstiegs-bafoeg.de</a:t>
          </a:r>
          <a:endParaRPr lang="en-US" sz="2100" kern="1200"/>
        </a:p>
      </dsp:txBody>
      <dsp:txXfrm>
        <a:off x="0" y="1980000"/>
        <a:ext cx="10800000" cy="990000"/>
      </dsp:txXfrm>
    </dsp:sp>
    <dsp:sp modelId="{3B59DE40-886A-6B4B-AE22-7A6FCACB6D34}">
      <dsp:nvSpPr>
        <dsp:cNvPr id="0" name=""/>
        <dsp:cNvSpPr/>
      </dsp:nvSpPr>
      <dsp:spPr>
        <a:xfrm>
          <a:off x="0" y="2970000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2F8D6-D401-0440-A4C8-6ADFDA3F1445}">
      <dsp:nvSpPr>
        <dsp:cNvPr id="0" name=""/>
        <dsp:cNvSpPr/>
      </dsp:nvSpPr>
      <dsp:spPr>
        <a:xfrm>
          <a:off x="0" y="2970000"/>
          <a:ext cx="10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/>
            <a:t>DIHK Shop</a:t>
          </a:r>
          <a:br>
            <a:rPr lang="de-DE" sz="2100" b="1" kern="1200"/>
          </a:br>
          <a:r>
            <a:rPr lang="de-DE" sz="2100" kern="1200">
              <a:hlinkClick xmlns:r="http://schemas.openxmlformats.org/officeDocument/2006/relationships" r:id="rId4"/>
            </a:rPr>
            <a:t>https://www.dihk-bildung.shop</a:t>
          </a:r>
          <a:endParaRPr lang="en-US" sz="2100" kern="1200"/>
        </a:p>
      </dsp:txBody>
      <dsp:txXfrm>
        <a:off x="0" y="2970000"/>
        <a:ext cx="10800000" cy="99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Fachwir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e.wikipedia.org/wiki/Sozialpartnerschaft" TargetMode="External"/><Relationship Id="rId5" Type="http://schemas.openxmlformats.org/officeDocument/2006/relationships/hyperlink" Target="https://de.wikipedia.org/wiki/Bundesministerium_f%C3%BCr_Wirtschaft_und_Energie" TargetMode="External"/><Relationship Id="rId4" Type="http://schemas.openxmlformats.org/officeDocument/2006/relationships/hyperlink" Target="https://de.wikipedia.org/wiki/Bundesministerium_f%C3%BCr_Bildung_und_Forschun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81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b="1" dirty="0"/>
              <a:t>DQR ist ein</a:t>
            </a:r>
            <a:r>
              <a:rPr lang="de-DE" dirty="0"/>
              <a:t> Instrument zur Einordnung der Qualifikationen in</a:t>
            </a:r>
            <a:r>
              <a:rPr lang="de-DE" baseline="0" dirty="0"/>
              <a:t> das</a:t>
            </a:r>
            <a:r>
              <a:rPr lang="de-DE" dirty="0"/>
              <a:t> </a:t>
            </a:r>
            <a:r>
              <a:rPr lang="de-DE" b="1" dirty="0"/>
              <a:t>deutsche Bildungssystem</a:t>
            </a:r>
            <a:r>
              <a:rPr lang="de-DE" dirty="0"/>
              <a:t>.</a:t>
            </a:r>
          </a:p>
          <a:p>
            <a:r>
              <a:rPr lang="de-DE" dirty="0"/>
              <a:t>Der Geprüfte/r Bilanzbuchhalter/in (IHK) ist der</a:t>
            </a:r>
            <a:r>
              <a:rPr lang="de-DE" baseline="0" dirty="0"/>
              <a:t> erste Bachelor Professional (in Bilanzbuchhaltung).</a:t>
            </a:r>
          </a:p>
          <a:p>
            <a:r>
              <a:rPr lang="de-DE" dirty="0"/>
              <a:t>Der </a:t>
            </a:r>
            <a:r>
              <a:rPr lang="de-DE" b="1" dirty="0"/>
              <a:t>Fachkaufmann</a:t>
            </a:r>
            <a:r>
              <a:rPr lang="de-DE" dirty="0"/>
              <a:t> ist als Weiterbildung nicht auf einen Wirtschaftszweig bezogen und stellt somit das funktionsorientierte Pendant zum branchenbezogenen </a:t>
            </a:r>
            <a:r>
              <a:rPr lang="de-DE" dirty="0">
                <a:hlinkClick r:id="rId3" tooltip="Fachwirt"/>
              </a:rPr>
              <a:t>Fachwirt</a:t>
            </a:r>
            <a:r>
              <a:rPr lang="de-DE" dirty="0"/>
              <a:t> dar. Diese Unterscheidung der Abschlussbezeichnungen in </a:t>
            </a:r>
            <a:r>
              <a:rPr lang="de-DE" b="1" dirty="0"/>
              <a:t>Fachwirt</a:t>
            </a:r>
            <a:r>
              <a:rPr lang="de-DE" dirty="0"/>
              <a:t> für Branchenspezialisten und Fachkaufmann für Funktionsspezialisten wurde im Juni 2014 beendet. Das </a:t>
            </a:r>
            <a:r>
              <a:rPr lang="de-DE" dirty="0">
                <a:hlinkClick r:id="rId4"/>
              </a:rPr>
              <a:t>Bundesministerium für Bildung und Forschung</a:t>
            </a:r>
            <a:r>
              <a:rPr lang="de-DE" dirty="0"/>
              <a:t> (BMBF) und das </a:t>
            </a:r>
            <a:r>
              <a:rPr lang="de-DE" dirty="0">
                <a:hlinkClick r:id="rId5"/>
              </a:rPr>
              <a:t>Bundesministerium für Wirtschaft und Energie</a:t>
            </a:r>
            <a:r>
              <a:rPr lang="de-DE" dirty="0"/>
              <a:t> (</a:t>
            </a:r>
            <a:r>
              <a:rPr lang="de-DE" dirty="0" err="1"/>
              <a:t>BMWi</a:t>
            </a:r>
            <a:r>
              <a:rPr lang="de-DE" dirty="0"/>
              <a:t>), die </a:t>
            </a:r>
            <a:r>
              <a:rPr lang="de-DE" dirty="0">
                <a:hlinkClick r:id="rId6" tooltip="Sozialpartnerschaft"/>
              </a:rPr>
              <a:t>Sozialpartner</a:t>
            </a:r>
            <a:r>
              <a:rPr lang="de-DE" dirty="0"/>
              <a:t> und Wirtschaftsorganisationen einigten sich darauf, zukünftig nur noch den Begriff </a:t>
            </a:r>
            <a:r>
              <a:rPr lang="de-DE" i="1" dirty="0"/>
              <a:t>Fachwirt</a:t>
            </a:r>
            <a:r>
              <a:rPr lang="de-DE" dirty="0"/>
              <a:t> für die Güte und Wertigkeit eines Abschlusses zu verwenden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43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+mn-lt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59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Anmeldefristen, Anmeldeformulare, Anrechnung der Kosten für die</a:t>
            </a:r>
            <a:r>
              <a:rPr lang="de-DE" baseline="0" dirty="0"/>
              <a:t> Zulassungsüberprüfung auf die Prüfungskosten</a:t>
            </a:r>
          </a:p>
          <a:p>
            <a:endParaRPr lang="de-DE" baseline="0" dirty="0"/>
          </a:p>
          <a:p>
            <a:r>
              <a:rPr lang="de-DE" baseline="0" dirty="0"/>
              <a:t>JETZT auf die Seite der IHK wechseln und navigieren zu den relevanten Seiten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40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Welche Formblätter erhalten Sie von wem? A, B und Z an die so genannte zuständige Stelle (Wohnort AN ist dafür ausschlaggebend)</a:t>
            </a:r>
          </a:p>
          <a:p>
            <a:pPr marL="171450" indent="-171450">
              <a:buFontTx/>
              <a:buChar char="-"/>
            </a:pPr>
            <a:r>
              <a:rPr lang="de-DE" dirty="0"/>
              <a:t>Auch Kombinationen möglich:</a:t>
            </a:r>
            <a:r>
              <a:rPr lang="de-DE" baseline="0" dirty="0"/>
              <a:t> AN und AG zahlen anteilig. ABER: </a:t>
            </a:r>
            <a:r>
              <a:rPr lang="de-DE" dirty="0"/>
              <a:t>Vertragspartner AN!</a:t>
            </a:r>
          </a:p>
          <a:p>
            <a:pPr marL="171450" marR="0" lvl="0" indent="-171450" algn="l" defTabSz="914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Regelmäßige</a:t>
            </a:r>
            <a:r>
              <a:rPr lang="de-DE" baseline="0" dirty="0"/>
              <a:t> Teilnahme Voraussetzung (Unterschriftenlisten), ca. 30% Fehlzeiten werden i.d.R. toleriert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32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08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99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+mn-lt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385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ei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697954" y="1953712"/>
            <a:ext cx="5494055" cy="3016197"/>
          </a:xfrm>
          <a:prstGeom prst="rect">
            <a:avLst/>
          </a:prstGeom>
        </p:spPr>
        <p:txBody>
          <a:bodyPr vert="horz" lIns="91411" tIns="45706" rIns="91411" bIns="45706"/>
          <a:lstStyle>
            <a:lvl1pPr marL="0" indent="0">
              <a:buNone/>
              <a:defRPr sz="1400" baseline="0">
                <a:solidFill>
                  <a:srgbClr val="7F7F7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121158" y="6430970"/>
            <a:ext cx="4396548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5"/>
          </p:nvPr>
        </p:nvSpPr>
        <p:spPr>
          <a:xfrm>
            <a:off x="2789129" y="6430970"/>
            <a:ext cx="1262171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1689F9-E0C5-465B-BF1F-1DA4502C3D58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11123111" y="6424614"/>
            <a:ext cx="668056" cy="371475"/>
          </a:xfrm>
          <a:prstGeom prst="rect">
            <a:avLst/>
          </a:prstGeom>
        </p:spPr>
        <p:txBody>
          <a:bodyPr lIns="91411" tIns="45706" rIns="91411" bIns="45706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657220"/>
            <a:ext cx="10363200" cy="510307"/>
          </a:xfrm>
          <a:prstGeom prst="rect">
            <a:avLst/>
          </a:prstGeom>
        </p:spPr>
        <p:txBody>
          <a:bodyPr lIns="91411" tIns="45706" rIns="91411" bIns="45706"/>
          <a:lstStyle>
            <a:lvl1pPr algn="l">
              <a:defRPr sz="2800" b="1">
                <a:solidFill>
                  <a:srgbClr val="00377E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Thema hinzufügen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33510"/>
            <a:ext cx="10363200" cy="419587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oder weitere Informationen hinzufügen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740770"/>
            <a:ext cx="10363200" cy="4275138"/>
          </a:xfrm>
          <a:prstGeom prst="rect">
            <a:avLst/>
          </a:prstGeom>
        </p:spPr>
        <p:txBody>
          <a:bodyPr vert="horz" lIns="91411" tIns="45706" rIns="91411" bIns="45706"/>
          <a:lstStyle>
            <a:lvl1pPr marL="182563" indent="-182563">
              <a:lnSpc>
                <a:spcPct val="120000"/>
              </a:lnSpc>
              <a:buClr>
                <a:srgbClr val="00377E"/>
              </a:buClr>
              <a:buSzPct val="90000"/>
              <a:buFont typeface="Wingdings" charset="2"/>
              <a:buChar char="§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lnSpc>
                <a:spcPct val="120000"/>
              </a:lnSpc>
              <a:buClr>
                <a:srgbClr val="00377E"/>
              </a:buClr>
              <a:buSzPct val="9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184150">
              <a:lnSpc>
                <a:spcPct val="120000"/>
              </a:lnSpc>
              <a:buClr>
                <a:srgbClr val="00377E"/>
              </a:buClr>
              <a:buSzPct val="90000"/>
              <a:defRPr sz="16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200" indent="-184150">
              <a:lnSpc>
                <a:spcPct val="120000"/>
              </a:lnSpc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Ihren Text hier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6412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(sch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657220"/>
            <a:ext cx="10363200" cy="510307"/>
          </a:xfrm>
          <a:prstGeom prst="rect">
            <a:avLst/>
          </a:prstGeom>
        </p:spPr>
        <p:txBody>
          <a:bodyPr lIns="91411" tIns="45706" rIns="91411" bIns="45706"/>
          <a:lstStyle>
            <a:lvl1pPr algn="l">
              <a:defRPr sz="2800" b="1">
                <a:solidFill>
                  <a:srgbClr val="00377E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Thema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33510"/>
            <a:ext cx="10363200" cy="419587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oder weitere Informationen hinzufügen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121158" y="6430970"/>
            <a:ext cx="4396548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Höhere Berufsbildung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5"/>
          </p:nvPr>
        </p:nvSpPr>
        <p:spPr>
          <a:xfrm>
            <a:off x="2789129" y="6430970"/>
            <a:ext cx="1262171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11123111" y="6424614"/>
            <a:ext cx="668056" cy="371475"/>
          </a:xfrm>
          <a:prstGeom prst="rect">
            <a:avLst/>
          </a:prstGeom>
        </p:spPr>
        <p:txBody>
          <a:bodyPr lIns="91411" tIns="45706" rIns="91411" bIns="45706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740770"/>
            <a:ext cx="10363200" cy="4275138"/>
          </a:xfrm>
          <a:prstGeom prst="rect">
            <a:avLst/>
          </a:prstGeom>
        </p:spPr>
        <p:txBody>
          <a:bodyPr vert="horz" lIns="91411" tIns="45706" rIns="91411" bIns="45706"/>
          <a:lstStyle>
            <a:lvl1pPr marL="182563" indent="-182563">
              <a:lnSpc>
                <a:spcPct val="120000"/>
              </a:lnSpc>
              <a:buClr>
                <a:srgbClr val="00377E"/>
              </a:buClr>
              <a:buSzPct val="90000"/>
              <a:buFont typeface="Wingdings" charset="2"/>
              <a:buChar char="§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lnSpc>
                <a:spcPct val="120000"/>
              </a:lnSpc>
              <a:buClr>
                <a:srgbClr val="00377E"/>
              </a:buClr>
              <a:buSzPct val="9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184150">
              <a:lnSpc>
                <a:spcPct val="120000"/>
              </a:lnSpc>
              <a:buClr>
                <a:srgbClr val="00377E"/>
              </a:buClr>
              <a:buSzPct val="90000"/>
              <a:defRPr sz="16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200" indent="-184150">
              <a:lnSpc>
                <a:spcPct val="120000"/>
              </a:lnSpc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Ihren Text hier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873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  <p:sldLayoutId id="2147483664" r:id="rId12"/>
    <p:sldLayoutId id="2147483665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fstiegs-bafoeg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k-sh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>
            <a:normAutofit/>
          </a:bodyPr>
          <a:lstStyle/>
          <a:p>
            <a:r>
              <a:rPr lang="de-DE" altLang="de-DE" sz="2500" dirty="0"/>
              <a:t>Herzlich willkommen zur</a:t>
            </a:r>
            <a:br>
              <a:rPr lang="de-DE" altLang="de-DE" sz="2500" dirty="0"/>
            </a:br>
            <a:r>
              <a:rPr lang="de-DE" sz="2500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endParaRPr lang="de-DE" altLang="de-DE" dirty="0"/>
          </a:p>
          <a:p>
            <a:endParaRPr lang="de-DE" b="1" dirty="0"/>
          </a:p>
          <a:p>
            <a:r>
              <a:rPr lang="de-DE" dirty="0"/>
              <a:t>Geprüfte/-r Personalfachkaufmann/-frau (IHK)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835845" y="5477523"/>
            <a:ext cx="2414726" cy="2041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de-DE" sz="1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3253AB-623E-7688-3748-DECABE40B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29" y="2161291"/>
            <a:ext cx="27241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DC9A637-AC70-1445-ABF6-38C06263A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6947" y="657220"/>
            <a:ext cx="7335253" cy="510307"/>
          </a:xfrm>
        </p:spPr>
        <p:txBody>
          <a:bodyPr/>
          <a:lstStyle/>
          <a:p>
            <a:r>
              <a:rPr lang="de-DE" b="0" dirty="0">
                <a:latin typeface="Bahnschrift SemiLight" panose="020B0502040204020203" pitchFamily="34" charset="0"/>
              </a:rPr>
              <a:t>IHK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48" y="1280160"/>
            <a:ext cx="9092206" cy="44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7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342" y="1445624"/>
            <a:ext cx="5591175" cy="11582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193">
            <a:off x="9864362" y="580769"/>
            <a:ext cx="1375214" cy="288795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505" y="2603864"/>
            <a:ext cx="7629525" cy="305670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A3E40C7-0139-FB44-92BF-70CBBA535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342" y="657220"/>
            <a:ext cx="8011859" cy="510307"/>
          </a:xfrm>
        </p:spPr>
        <p:txBody>
          <a:bodyPr/>
          <a:lstStyle/>
          <a:p>
            <a:r>
              <a:rPr lang="de-DE" b="0" dirty="0">
                <a:latin typeface="Bahnschrift SemiLight" panose="020B0502040204020203" pitchFamily="34" charset="0"/>
              </a:rPr>
              <a:t>AUFSTIEGS-BAföG</a:t>
            </a:r>
          </a:p>
        </p:txBody>
      </p:sp>
    </p:spTree>
    <p:extLst>
      <p:ext uri="{BB962C8B-B14F-4D97-AF65-F5344CB8AC3E}">
        <p14:creationId xmlns:p14="http://schemas.microsoft.com/office/powerpoint/2010/main" val="208103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7857045" cy="666206"/>
          </a:xfrm>
        </p:spPr>
        <p:txBody>
          <a:bodyPr>
            <a:normAutofit/>
          </a:bodyPr>
          <a:lstStyle/>
          <a:p>
            <a:r>
              <a:rPr lang="de-DE" sz="2800" dirty="0"/>
              <a:t>Aufstiegs-BAföG Rechenbeispiel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13" y="1738722"/>
            <a:ext cx="49434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6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962912" y="694674"/>
            <a:ext cx="7772400" cy="510307"/>
          </a:xfrm>
        </p:spPr>
        <p:txBody>
          <a:bodyPr/>
          <a:lstStyle/>
          <a:p>
            <a:r>
              <a:rPr lang="de-DE" b="0" dirty="0">
                <a:latin typeface="Bahnschrift Semi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WEITERGEHENDE INFORMATIONEN</a:t>
            </a:r>
            <a:endParaRPr lang="de-DE" sz="3200" b="0" dirty="0">
              <a:latin typeface="Bahnschrift SemiLight" panose="020B0502040204020203" pitchFamily="34" charset="0"/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962912" y="1399592"/>
            <a:ext cx="7772400" cy="411280"/>
          </a:xfrm>
        </p:spPr>
        <p:txBody>
          <a:bodyPr/>
          <a:lstStyle/>
          <a:p>
            <a:r>
              <a:rPr lang="de-DE" b="0" kern="0" dirty="0">
                <a:solidFill>
                  <a:schemeClr val="bg1">
                    <a:lumMod val="65000"/>
                  </a:schemeClr>
                </a:solidFill>
                <a:latin typeface="Bahnschrift SemiLight" panose="020B0502040204020203" pitchFamily="34" charset="0"/>
                <a:ea typeface="+mj-ea"/>
                <a:cs typeface="+mj-cs"/>
              </a:rPr>
              <a:t>Investitionsbank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  <a:latin typeface="Bahnschrift SemiLight" panose="020B0502040204020203" pitchFamily="34" charset="0"/>
                <a:ea typeface="+mj-ea"/>
                <a:cs typeface="+mj-cs"/>
              </a:rPr>
              <a:t>: 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  <a:latin typeface="Bahnschrift SemiLight" panose="020B0502040204020203" pitchFamily="34" charset="0"/>
                <a:ea typeface="+mj-ea"/>
                <a:cs typeface="+mj-cs"/>
                <a:hlinkClick r:id="rId3"/>
              </a:rPr>
              <a:t>https://www.aufstiegs-bafoeg.de</a:t>
            </a:r>
            <a:endParaRPr lang="de-DE" kern="0" dirty="0">
              <a:solidFill>
                <a:schemeClr val="bg1">
                  <a:lumMod val="65000"/>
                </a:schemeClr>
              </a:solidFill>
              <a:latin typeface="Bahnschrift SemiLight" panose="020B0502040204020203" pitchFamily="34" charset="0"/>
              <a:ea typeface="+mj-ea"/>
              <a:cs typeface="+mj-cs"/>
            </a:endParaRPr>
          </a:p>
          <a:p>
            <a:endParaRPr lang="de-DE" dirty="0">
              <a:solidFill>
                <a:schemeClr val="bg1">
                  <a:lumMod val="65000"/>
                </a:schemeClr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521" y="1810873"/>
            <a:ext cx="5566022" cy="40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9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962912" y="1395664"/>
            <a:ext cx="7772400" cy="510307"/>
          </a:xfrm>
        </p:spPr>
        <p:txBody>
          <a:bodyPr/>
          <a:lstStyle/>
          <a:p>
            <a:r>
              <a:rPr lang="de-DE" b="0" kern="0" dirty="0">
                <a:solidFill>
                  <a:schemeClr val="bg1">
                    <a:lumMod val="65000"/>
                  </a:schemeClr>
                </a:solidFill>
                <a:latin typeface="Bahnschrift SemiLight" panose="020B0502040204020203" pitchFamily="34" charset="0"/>
                <a:ea typeface="+mj-ea"/>
                <a:cs typeface="+mj-cs"/>
              </a:rPr>
              <a:t>Wirtschaftsakademie: </a:t>
            </a:r>
            <a:r>
              <a:rPr lang="de-DE" b="0" kern="0" dirty="0">
                <a:solidFill>
                  <a:schemeClr val="bg1">
                    <a:lumMod val="65000"/>
                  </a:schemeClr>
                </a:solidFill>
                <a:latin typeface="Bahnschrift SemiLight" panose="020B0502040204020203" pitchFamily="34" charset="0"/>
                <a:ea typeface="+mj-ea"/>
                <a:cs typeface="+mj-cs"/>
                <a:hlinkClick r:id="rId3"/>
              </a:rPr>
              <a:t>https://www.wak-sh.de</a:t>
            </a:r>
            <a:endParaRPr lang="de-DE" b="0" kern="0" dirty="0">
              <a:solidFill>
                <a:schemeClr val="bg1">
                  <a:lumMod val="65000"/>
                </a:schemeClr>
              </a:solidFill>
              <a:latin typeface="Bahnschrift SemiLight" panose="020B0502040204020203" pitchFamily="34" charset="0"/>
              <a:ea typeface="+mj-ea"/>
              <a:cs typeface="+mj-cs"/>
            </a:endParaRPr>
          </a:p>
          <a:p>
            <a:endParaRPr lang="de-DE" b="0" dirty="0">
              <a:solidFill>
                <a:schemeClr val="bg1">
                  <a:lumMod val="65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9CBF67-76CC-9F44-80C9-12A3B6C31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913" y="657220"/>
            <a:ext cx="8019287" cy="510307"/>
          </a:xfrm>
        </p:spPr>
        <p:txBody>
          <a:bodyPr/>
          <a:lstStyle/>
          <a:p>
            <a:r>
              <a:rPr lang="de-DE" b="0" dirty="0">
                <a:latin typeface="Bahnschrift Semi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WEITERGEHENDE INFORMATIONEN</a:t>
            </a:r>
            <a:endParaRPr lang="de-DE" b="0" dirty="0">
              <a:latin typeface="Bahnschrift" panose="020F0502020204030204" pitchFamily="34" charset="0"/>
              <a:cs typeface="Bahnschrift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913" y="1395664"/>
            <a:ext cx="10229087" cy="43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8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12" y="209007"/>
            <a:ext cx="5748735" cy="53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0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Hilfreiche Links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Prüfungswesen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7" name="Textplatzhalter 1">
            <a:extLst>
              <a:ext uri="{FF2B5EF4-FFF2-40B4-BE49-F238E27FC236}">
                <a16:creationId xmlns:a16="http://schemas.microsoft.com/office/drawing/2014/main" id="{5CB2201F-F1FF-4946-7DAD-B1F20283A990}"/>
              </a:ext>
            </a:extLst>
          </p:cNvPr>
          <p:cNvGraphicFramePr/>
          <p:nvPr/>
        </p:nvGraphicFramePr>
        <p:xfrm>
          <a:off x="709104" y="1716155"/>
          <a:ext cx="108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5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19FEE19-E637-0163-0C38-AD76D0AF1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909762"/>
            <a:ext cx="8353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97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3474689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6" y="3521647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9" y="3610855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84730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Bildungszentren der Wirtschaftsakademie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9 Standorte in 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3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Berufliche Fortbildung / Fortbildungsstufen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§53a Berufsbildungsgesetz (BBiG)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Höhere Berufsbildung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(1) Die Fortbildungsstufen der höherqualifizierenden Berufsbildung sind</a:t>
            </a:r>
          </a:p>
          <a:p>
            <a:pPr marL="0" indent="0">
              <a:buNone/>
            </a:pPr>
            <a:r>
              <a:rPr lang="de-DE" dirty="0"/>
              <a:t>	1. als erste Fortbildungsstufe der </a:t>
            </a:r>
            <a:r>
              <a:rPr lang="de-DE" b="1" dirty="0"/>
              <a:t>Geprüfte Berufsspezialist/in </a:t>
            </a:r>
            <a:r>
              <a:rPr lang="de-DE" dirty="0"/>
              <a:t>und, </a:t>
            </a:r>
          </a:p>
          <a:p>
            <a:pPr marL="0" indent="0">
              <a:buNone/>
            </a:pPr>
            <a:r>
              <a:rPr lang="de-DE" dirty="0"/>
              <a:t>	2. als zweite Fortbildungsstufe der </a:t>
            </a:r>
            <a:r>
              <a:rPr lang="de-DE" b="1" dirty="0"/>
              <a:t>Bachelor Professional </a:t>
            </a:r>
            <a:r>
              <a:rPr lang="de-DE" dirty="0"/>
              <a:t>und </a:t>
            </a:r>
          </a:p>
          <a:p>
            <a:pPr marL="0" indent="0">
              <a:buNone/>
            </a:pPr>
            <a:r>
              <a:rPr lang="de-DE" dirty="0"/>
              <a:t>	3. als dritte Fortbildungsstufe der </a:t>
            </a:r>
            <a:r>
              <a:rPr lang="de-DE" b="1" dirty="0"/>
              <a:t>Master Professional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(2) Jede Fortbildungsordnung, die eine höherqualifizierende Berufsbildung der ersten Fortbildungsstufe regelt, soll auf einen Abschluss der zweiten Fortbildungsstufe hinführen.</a:t>
            </a:r>
          </a:p>
        </p:txBody>
      </p:sp>
    </p:spTree>
    <p:extLst>
      <p:ext uri="{BB962C8B-B14F-4D97-AF65-F5344CB8AC3E}">
        <p14:creationId xmlns:p14="http://schemas.microsoft.com/office/powerpoint/2010/main" val="246065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ctrTitle"/>
          </p:nvPr>
        </p:nvSpPr>
        <p:spPr>
          <a:xfrm>
            <a:off x="1965371" y="683503"/>
            <a:ext cx="7772400" cy="510307"/>
          </a:xfrm>
        </p:spPr>
        <p:txBody>
          <a:bodyPr/>
          <a:lstStyle/>
          <a:p>
            <a:r>
              <a:rPr lang="de-DE" b="0" dirty="0">
                <a:latin typeface="Bahnschrift Semi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EINORDNUNG IN DEN DQR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13221" y="1740770"/>
            <a:ext cx="5775159" cy="42751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55" y="1574584"/>
            <a:ext cx="6992868" cy="4173073"/>
          </a:xfrm>
          <a:prstGeom prst="rect">
            <a:avLst/>
          </a:prstGeom>
        </p:spPr>
      </p:pic>
      <p:sp>
        <p:nvSpPr>
          <p:cNvPr id="11" name="Untertitel 5"/>
          <p:cNvSpPr>
            <a:spLocks noGrp="1"/>
          </p:cNvSpPr>
          <p:nvPr>
            <p:ph type="subTitle" idx="1"/>
          </p:nvPr>
        </p:nvSpPr>
        <p:spPr>
          <a:xfrm>
            <a:off x="1972056" y="1467061"/>
            <a:ext cx="7772400" cy="419587"/>
          </a:xfrm>
        </p:spPr>
        <p:txBody>
          <a:bodyPr/>
          <a:lstStyle/>
          <a:p>
            <a:r>
              <a:rPr lang="de-DE" dirty="0">
                <a:latin typeface="Bahnschrift SemiLight" panose="020B0502040204020203" pitchFamily="34" charset="0"/>
              </a:rPr>
              <a:t>Deutscher</a:t>
            </a:r>
            <a:r>
              <a:rPr lang="de-DE" dirty="0"/>
              <a:t> Qualifikationsrahmen</a:t>
            </a:r>
          </a:p>
        </p:txBody>
      </p:sp>
    </p:spTree>
    <p:extLst>
      <p:ext uri="{BB962C8B-B14F-4D97-AF65-F5344CB8AC3E}">
        <p14:creationId xmlns:p14="http://schemas.microsoft.com/office/powerpoint/2010/main" val="411970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21" y="252821"/>
            <a:ext cx="94869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6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Geprüfte/r Personalfachkaufmann/-frau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728787"/>
            <a:ext cx="6496050" cy="3400425"/>
          </a:xfrm>
          <a:prstGeom prst="rect">
            <a:avLst/>
          </a:prstGeom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709104" y="1728787"/>
            <a:ext cx="10800000" cy="3304767"/>
          </a:xfrm>
        </p:spPr>
        <p:txBody>
          <a:bodyPr/>
          <a:lstStyle/>
          <a:p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28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Zur Prüfung ist zuzulassen, wer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eine mit Erfolg abgelegte Abschlussprüfung in einem dreijährigen anerkannten Ausbildungsberuf der Personaldienstleistungswirtschaft und danach eine mindestens einjährige Berufspraxis oder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eine mit Erfolg abgelegte Abschlussprüfung in einem anerkannten kaufmännischen oder verwaltenden Ausbildungsberuf und danach eine mindestens zweijährige Berufspraxis oder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eine mit Erfolg abgelegte Abschlussprüfung in einem anderen anerkannten Ausbildungsberuf und danach eine mindestens dreijährige Berufspraxis oder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eine mindestens fünfjährige Berufspraxis nachweist.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Industrie- und Handelskammer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Zulassungsvoraussetzungen Geprüfte/r Personalfachkaufmann/-frau (IHK)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70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576</Words>
  <Application>Microsoft Office PowerPoint</Application>
  <PresentationFormat>Breitbild</PresentationFormat>
  <Paragraphs>81</Paragraphs>
  <Slides>20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Bahnschrift</vt:lpstr>
      <vt:lpstr>Bahnschrift SemiLight</vt:lpstr>
      <vt:lpstr>Calibri</vt:lpstr>
      <vt:lpstr>Wingdings</vt:lpstr>
      <vt:lpstr>Office</vt:lpstr>
      <vt:lpstr>Herzlich willkommen zur Informationsveranstaltung</vt:lpstr>
      <vt:lpstr>Dürfen wir uns vorstellen?</vt:lpstr>
      <vt:lpstr>Über die Wirtschaftsakademie</vt:lpstr>
      <vt:lpstr>Bildungszentren der Wirtschaftsakademie</vt:lpstr>
      <vt:lpstr>Berufliche Fortbildung / Fortbildungsstufen</vt:lpstr>
      <vt:lpstr>EINORDNUNG IN DEN DQR </vt:lpstr>
      <vt:lpstr>PowerPoint-Präsentation</vt:lpstr>
      <vt:lpstr>Geprüfte/r Personalfachkaufmann/-frau (IHK)</vt:lpstr>
      <vt:lpstr>Industrie- und Handelskammer</vt:lpstr>
      <vt:lpstr>IHK</vt:lpstr>
      <vt:lpstr>AUFSTIEGS-BAföG</vt:lpstr>
      <vt:lpstr>Aufstiegs-BAföG Rechenbeispiel</vt:lpstr>
      <vt:lpstr>WEITERGEHENDE INFORMATIONEN</vt:lpstr>
      <vt:lpstr>WEITERGEHENDE INFORMATIONEN</vt:lpstr>
      <vt:lpstr>PowerPoint-Präsentation</vt:lpstr>
      <vt:lpstr>Hilfreiche Links</vt:lpstr>
      <vt:lpstr>Ansprechpartner:in</vt:lpstr>
      <vt:lpstr>Weitere Fragen?</vt:lpstr>
      <vt:lpstr>PowerPoint-Präsentation</vt:lpstr>
      <vt:lpstr>Unternehmensverbund der Wirtschaftsakademie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Neumann, Bettina</cp:lastModifiedBy>
  <cp:revision>102</cp:revision>
  <dcterms:created xsi:type="dcterms:W3CDTF">2021-07-08T05:50:53Z</dcterms:created>
  <dcterms:modified xsi:type="dcterms:W3CDTF">2023-11-13T17:04:27Z</dcterms:modified>
</cp:coreProperties>
</file>