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3" r:id="rId2"/>
    <p:sldId id="356" r:id="rId3"/>
    <p:sldId id="360" r:id="rId4"/>
    <p:sldId id="288" r:id="rId5"/>
    <p:sldId id="309" r:id="rId6"/>
    <p:sldId id="312" r:id="rId7"/>
    <p:sldId id="332" r:id="rId8"/>
    <p:sldId id="365" r:id="rId9"/>
    <p:sldId id="367" r:id="rId10"/>
    <p:sldId id="368" r:id="rId11"/>
    <p:sldId id="369" r:id="rId12"/>
    <p:sldId id="363" r:id="rId13"/>
    <p:sldId id="364" r:id="rId14"/>
    <p:sldId id="350" r:id="rId15"/>
    <p:sldId id="351" r:id="rId16"/>
    <p:sldId id="352" r:id="rId17"/>
    <p:sldId id="353" r:id="rId18"/>
    <p:sldId id="292" r:id="rId19"/>
    <p:sldId id="293" r:id="rId20"/>
    <p:sldId id="354" r:id="rId21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9F79F-13EF-4BC1-95CC-EA605521EE81}" v="1" dt="2023-09-22T08:29:30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1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864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r>
              <a:rPr lang="de-DE" dirty="0"/>
              <a:t>Geprüfte/-r Fachfrau/-mann</a:t>
            </a:r>
            <a:br>
              <a:rPr lang="de-DE" dirty="0"/>
            </a:br>
            <a:r>
              <a:rPr lang="de-DE" dirty="0"/>
              <a:t> für Versicherungsvermittlung (IHK)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F840F5-C35F-D1D9-6CF2-57B6D84F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3" y="2179850"/>
            <a:ext cx="27527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Sachgebiet C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Rechtliche Grundlagen für die Versicherungsvermittlung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Sachgebiet D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Verbundene Gebäudeversicherung, Verbundene Hausratversicherung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Sachgebiet E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Haftpflichtversicherung;  Kraftfahrtversicherung;  Rechtsschutzversicherung</a:t>
            </a:r>
          </a:p>
          <a:p>
            <a:r>
              <a:rPr lang="de-DE" sz="1400" dirty="0">
                <a:effectLst/>
                <a:ea typeface="SimSun" panose="02010600030101010101" pitchFamily="2" charset="-122"/>
              </a:rPr>
              <a:t>Im schriftlichen Prüfungsteil können 118 Punkte erreicht werden.</a:t>
            </a:r>
            <a:br>
              <a:rPr lang="de-DE" sz="1400" dirty="0">
                <a:effectLst/>
                <a:ea typeface="SimSun" panose="02010600030101010101" pitchFamily="2" charset="-122"/>
              </a:rPr>
            </a:br>
            <a:r>
              <a:rPr lang="de-DE" sz="1400" dirty="0">
                <a:effectLst/>
                <a:ea typeface="SimSun" panose="02010600030101010101" pitchFamily="2" charset="-122"/>
              </a:rPr>
              <a:t>Die Prüfung ist bestanden, wenn im schriftlichen Prüfungsteil in 4 Bereichen jeweils mindestens 50 % der erreichbaren Punkte und in dem weiteren Bereich mindestens 30 % der erreichbaren Punkte erreicht wurden.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 II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78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Für den </a:t>
            </a:r>
            <a:r>
              <a:rPr lang="de-DE" sz="1400" b="1" dirty="0">
                <a:effectLst/>
                <a:ea typeface="SimSun" panose="02010600030101010101" pitchFamily="2" charset="-122"/>
              </a:rPr>
              <a:t>praktischen Prüfungsteil </a:t>
            </a:r>
            <a:r>
              <a:rPr lang="de-DE" sz="1400" dirty="0">
                <a:effectLst/>
                <a:ea typeface="SimSun" panose="02010600030101010101" pitchFamily="2" charset="-122"/>
              </a:rPr>
              <a:t>kann bei der Anmeldung zur Prüfung ein </a:t>
            </a:r>
            <a:r>
              <a:rPr lang="de-DE" sz="1400" b="1" dirty="0">
                <a:effectLst/>
                <a:ea typeface="SimSun" panose="02010600030101010101" pitchFamily="2" charset="-122"/>
              </a:rPr>
              <a:t>Wahlbereich</a:t>
            </a:r>
            <a:r>
              <a:rPr lang="de-DE" sz="1400" dirty="0">
                <a:effectLst/>
                <a:ea typeface="SimSun" panose="02010600030101010101" pitchFamily="2" charset="-122"/>
              </a:rPr>
              <a:t> „Vorsorge“ (Private Vorsorge durch Lebens-, Renten- und Berufsunfähigkeitsversicherung, Unfall-, Kranken- und Pflegeversicherung)  oder „Sach-/ Vermögensversicherung“ (Haftpflicht-, Kraftfahrt-, Hausrat-,Wohngebäude- und Rechtsschutzversicherung) angegeben werden.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Im praktischen Prüfungsteil werden Praxisfälle (verkaufspraktischer Prüfungsteil) behandelt, bspw. eine  Fallvorgabe, zu der im Rollenspiel mit dem „Kunden“ ein Gespräch geführt wird. Dabei werden Verkaufs- und Beratungsunterlagen eingebracht. Die Prüfungszeit (20 Minuten) ermöglicht, dass in der Regel ein Ausschnitt aus einem Beratungsgespräch abläuft.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dirty="0">
                <a:effectLst/>
                <a:ea typeface="SimSun" panose="02010600030101010101" pitchFamily="2" charset="-122"/>
              </a:rPr>
              <a:t>Der praktische Prüfungsteil wird mit maximal 100 Punkten bewertet. Die Prüfung, ist bestanden, wenn mindestens die Hälfte der möglichen Punkte erreichbaren Punkte erreicht wurden.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 III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81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 Terminplan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98C825-4267-80A0-C756-778226C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64" y="1464815"/>
            <a:ext cx="11199236" cy="43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 Terminplan II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4DBF8E-12A7-5798-1AEF-2CF10AED3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62125"/>
            <a:ext cx="113442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93" y="1366825"/>
            <a:ext cx="5691924" cy="44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37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 1.975,00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    790,00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- 1.185,00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5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4741AC-333E-762E-92E0-94911DC3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42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8473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Sie wollen als Versicherungsvermittler/-in oder als Versicherungsberater/-in durchstarten?</a:t>
            </a:r>
          </a:p>
          <a:p>
            <a:r>
              <a:rPr lang="de-DE" dirty="0"/>
              <a:t>Dann benötigen Sie eine entsprechende Erlaubnis.</a:t>
            </a:r>
          </a:p>
          <a:p>
            <a:r>
              <a:rPr lang="de-DE" dirty="0"/>
              <a:t>Die Grundlagen der Regelungen sind in § 34 d Verordnungsermächtigung der Gewerbeordnung und in der Verordnung über die Versicherungsvermittlung und -beratung (</a:t>
            </a:r>
            <a:r>
              <a:rPr lang="de-DE" dirty="0" err="1"/>
              <a:t>VersVermV</a:t>
            </a:r>
            <a:r>
              <a:rPr lang="de-DE" dirty="0"/>
              <a:t>) beschrieben.</a:t>
            </a:r>
          </a:p>
          <a:p>
            <a:r>
              <a:rPr lang="de-DE" dirty="0"/>
              <a:t>Im Erlaubnisverfahren ist der Nachweis der Sachkunde/IHK erforderlich.</a:t>
            </a:r>
          </a:p>
          <a:p>
            <a:r>
              <a:rPr lang="de-DE" b="1" dirty="0"/>
              <a:t>Damit Sie Ihre Sachkundeprüfung vor der Industrie- und Handelskammer erfolgreich bestehen, bereitet Sie dieses Seminar optimal auf die Anforderungen vor.</a:t>
            </a:r>
          </a:p>
          <a:p>
            <a:r>
              <a:rPr lang="de-DE" dirty="0"/>
              <a:t>Denn durch Ihre erfolgreich abgelegte Sachkundeprüfung ist der Nachweis erbracht, dass Sie die grundlegenden fachspezifischen Produkt-, Kundenberatungs- und Verkaufskenntnisse erlernt haben. Weiterbildungspflichten müssen zusätzlich eingehalten werden.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Selbstständige Partner/-innen von Versicherungsunternehmen, Makler- und Mehrfachvertreter,</a:t>
            </a:r>
            <a:br>
              <a:rPr lang="de-DE" dirty="0"/>
            </a:br>
            <a:r>
              <a:rPr lang="de-DE" dirty="0"/>
              <a:t> die einen Nachweis im Sinne des Vermittlungsrechtes erwerben wollen/müssen.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Ungebundene Vermittler/-innen, die den Sachkundenachweis benötigen.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Personen, die den Nachweis einer entsprechenden Berufsausbildung, Weiterbildung oder langjährigen</a:t>
            </a:r>
            <a:br>
              <a:rPr lang="de-DE" dirty="0"/>
            </a:br>
            <a:r>
              <a:rPr lang="de-DE" dirty="0"/>
              <a:t> Berufserfahrung im Aufgabengebiet nicht nachweisen können:</a:t>
            </a:r>
            <a:br>
              <a:rPr lang="de-DE" dirty="0"/>
            </a:br>
            <a:r>
              <a:rPr lang="de-DE" dirty="0"/>
              <a:t> Die Gleichstellung anderer Berufsqualifikationen ist in §4 </a:t>
            </a:r>
            <a:r>
              <a:rPr lang="de-DE" dirty="0" err="1"/>
              <a:t>VerVermV</a:t>
            </a:r>
            <a:r>
              <a:rPr lang="de-DE" dirty="0"/>
              <a:t> geregelt.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Quereinsteigende in der Versicherungs- und Finanzanlagenbranche. 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Gebundene Versicherungsvermittler/-innen, die eine externe Schulung zur Erlangung der Sachkunde benötigen.</a:t>
            </a:r>
          </a:p>
          <a:p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7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Kundenberatung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Rechtliche Grundlagen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Sachgebiet Vorsorge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Gesetzliche Krankenversicherung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Private Vorsorge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Grundzüge der betrieblichen Altersvorsorge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Gesetzliche und private Unfallversicherung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Gesetzliche, private Krankenversicherung/Pflegeversicherung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Sachgebiet Sach-/Vermögen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Haftpflichtversicherung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KFZ-Versicherung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Hausratversicherung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Gebäudeversicherung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Rechtschutzversicherung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Prüfungsvorbereitung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6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endParaRPr lang="de-DE" sz="1500" dirty="0">
              <a:effectLst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500" dirty="0">
                <a:effectLst/>
                <a:ea typeface="SimSun" panose="02010600030101010101" pitchFamily="2" charset="-122"/>
              </a:rPr>
              <a:t>Der WAK-Lehrgang beinhaltet 156 UE (Unterrichtseinheiten à 45 Minuten), die sich in </a:t>
            </a:r>
            <a:r>
              <a:rPr lang="de-DE" sz="1500" b="1" dirty="0">
                <a:effectLst/>
                <a:ea typeface="SimSun" panose="02010600030101010101" pitchFamily="2" charset="-122"/>
              </a:rPr>
              <a:t>Präsenz</a:t>
            </a:r>
            <a:r>
              <a:rPr lang="de-DE" sz="1500" dirty="0">
                <a:effectLst/>
                <a:ea typeface="SimSun" panose="02010600030101010101" pitchFamily="2" charset="-122"/>
              </a:rPr>
              <a:t> als auch online -Unterricht </a:t>
            </a:r>
            <a:r>
              <a:rPr lang="de-DE" sz="1500" b="1" dirty="0">
                <a:effectLst/>
              </a:rPr>
              <a:t>via Livestream </a:t>
            </a:r>
            <a:r>
              <a:rPr lang="de-DE" sz="1500" dirty="0">
                <a:effectLst/>
                <a:ea typeface="SimSun" panose="02010600030101010101" pitchFamily="2" charset="-122"/>
              </a:rPr>
              <a:t>aufteilen.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500" dirty="0">
                <a:effectLst/>
                <a:ea typeface="SimSun" panose="02010600030101010101" pitchFamily="2" charset="-122"/>
              </a:rPr>
              <a:t>90 UE des Lehrstoffes eignen sich die Teilnehmenden im </a:t>
            </a:r>
            <a:r>
              <a:rPr lang="de-DE" sz="1500" b="1" dirty="0">
                <a:effectLst/>
                <a:ea typeface="SimSun" panose="02010600030101010101" pitchFamily="2" charset="-122"/>
              </a:rPr>
              <a:t>Selbstlernformat</a:t>
            </a:r>
            <a:r>
              <a:rPr lang="de-DE" sz="1500" dirty="0">
                <a:effectLst/>
                <a:ea typeface="SimSun" panose="02010600030101010101" pitchFamily="2" charset="-122"/>
              </a:rPr>
              <a:t> (= Selbstlernanteil A) an.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500" dirty="0">
                <a:ea typeface="SimSun" panose="02010600030101010101" pitchFamily="2" charset="-122"/>
              </a:rPr>
              <a:t>D</a:t>
            </a:r>
            <a:r>
              <a:rPr lang="de-DE" sz="1500" dirty="0">
                <a:effectLst/>
                <a:ea typeface="SimSun" panose="02010600030101010101" pitchFamily="2" charset="-122"/>
              </a:rPr>
              <a:t>ie Lehrkraft macht hierzu konkrete Angaben zum Lehrstoff  und zur Bearbeitung des Lernstoffs.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500" dirty="0">
                <a:effectLst/>
                <a:ea typeface="SimSun" panose="02010600030101010101" pitchFamily="2" charset="-122"/>
              </a:rPr>
              <a:t>Der WAK-Lehrgang vermittelt den Lehrstoff "Kundenberatung" vorwiegend in Präsenzunterricht, damit Kundengespräche praktisch erlernt und trainiert werden. Verkaufshilfen, Schemata zur Bedarfsermittlung, Hilfen zur Gesprächsstruktur und Formulierungsvorschläge werden ebenso aufgezeigt.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500" dirty="0">
                <a:effectLst/>
                <a:highlight>
                  <a:srgbClr val="FFFF00"/>
                </a:highlight>
                <a:ea typeface="SimSun" panose="02010600030101010101" pitchFamily="2" charset="-122"/>
              </a:rPr>
              <a:t>Der Lehrgang beinhaltet eine kompakte Prüfungsvorbereitung mit dem Schwerpunkt "mündliche/ praktische Prüfung"</a:t>
            </a:r>
            <a:r>
              <a:rPr lang="de-DE" sz="1500" dirty="0">
                <a:effectLst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endParaRPr lang="de-DE" sz="1500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Durchführung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47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b="1" u="sng" dirty="0">
                <a:effectLst/>
                <a:ea typeface="SimSun" panose="02010600030101010101" pitchFamily="2" charset="-122"/>
              </a:rPr>
              <a:t>Prüfungsordnung: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ffectLst/>
                <a:ea typeface="SimSun" panose="02010600030101010101" pitchFamily="2" charset="-122"/>
              </a:rPr>
              <a:t>Die Prüfungen finden an bundeseinheitlichen Terminen statt. In Schleswig-Holstein wird diese Sachkundeprüfung ausschließlich von der </a:t>
            </a:r>
            <a:r>
              <a:rPr lang="de-DE" sz="5600" b="1" dirty="0">
                <a:effectLst/>
                <a:ea typeface="SimSun" panose="02010600030101010101" pitchFamily="2" charset="-122"/>
              </a:rPr>
              <a:t>IHK zu Kiel </a:t>
            </a:r>
            <a:r>
              <a:rPr lang="de-DE" sz="5600" dirty="0">
                <a:effectLst/>
                <a:ea typeface="SimSun" panose="02010600030101010101" pitchFamily="2" charset="-122"/>
              </a:rPr>
              <a:t>angeboten. Der Prüfungsort für den </a:t>
            </a:r>
            <a:r>
              <a:rPr lang="de-DE" sz="5600" u="sng" dirty="0">
                <a:effectLst/>
                <a:ea typeface="SimSun" panose="02010600030101010101" pitchFamily="2" charset="-122"/>
              </a:rPr>
              <a:t>schriftlichen und mündlichen </a:t>
            </a:r>
            <a:r>
              <a:rPr lang="de-DE" sz="5600" dirty="0">
                <a:effectLst/>
                <a:ea typeface="SimSun" panose="02010600030101010101" pitchFamily="2" charset="-122"/>
              </a:rPr>
              <a:t>Teil ist Kiel.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ffectLst/>
                <a:ea typeface="SimSun" panose="02010600030101010101" pitchFamily="2" charset="-122"/>
              </a:rPr>
              <a:t>Der schriftliche Prüfungsteil findet EDV-gestützt am Bildschirm statt. Die Prüfungsaufgaben beziehen sich auf Fragen und Probleme, wie sie in der Praxis des Außendienstes vorkommen. Der </a:t>
            </a:r>
            <a:r>
              <a:rPr lang="de-DE" sz="5600" b="1" dirty="0">
                <a:effectLst/>
                <a:ea typeface="SimSun" panose="02010600030101010101" pitchFamily="2" charset="-122"/>
              </a:rPr>
              <a:t>schriftliche Prüfungsteil findet in 2 Teilen </a:t>
            </a:r>
            <a:r>
              <a:rPr lang="de-DE" sz="5600" dirty="0">
                <a:effectLst/>
                <a:ea typeface="SimSun" panose="02010600030101010101" pitchFamily="2" charset="-122"/>
              </a:rPr>
              <a:t>statt, einer </a:t>
            </a:r>
            <a:r>
              <a:rPr lang="de-DE" sz="5600" b="1" dirty="0">
                <a:effectLst/>
                <a:ea typeface="SimSun" panose="02010600030101010101" pitchFamily="2" charset="-122"/>
              </a:rPr>
              <a:t>Prüfungsdauer von 160 Minuten </a:t>
            </a:r>
            <a:r>
              <a:rPr lang="de-DE" sz="5600" dirty="0">
                <a:effectLst/>
                <a:ea typeface="SimSun" panose="02010600030101010101" pitchFamily="2" charset="-122"/>
              </a:rPr>
              <a:t>und hat die folgende Einteilung: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b="1" dirty="0">
                <a:effectLst/>
                <a:ea typeface="SimSun" panose="02010600030101010101" pitchFamily="2" charset="-122"/>
              </a:rPr>
              <a:t>Teil I (90 Minuten)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ffectLst/>
                <a:ea typeface="SimSun" panose="02010600030101010101" pitchFamily="2" charset="-122"/>
              </a:rPr>
              <a:t>Sachgebiet A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ffectLst/>
                <a:ea typeface="SimSun" panose="02010600030101010101" pitchFamily="2" charset="-122"/>
              </a:rPr>
              <a:t>Private Vorsorge durch Lebens-, Renten- Berufsunfähigkeitsversicherung;  Gesetzliche Rentenversicherung; • Grundzüge der betrieblichen Altersversorgung (Direktversicherung und Pensionskasse durch Entgeltumwandlung)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a typeface="SimSun" panose="02010600030101010101" pitchFamily="2" charset="-122"/>
              </a:rPr>
              <a:t>Sachgebiet B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5600" dirty="0">
                <a:ea typeface="SimSun" panose="02010600030101010101" pitchFamily="2" charset="-122"/>
              </a:rPr>
              <a:t>Unfallversicherung;  Krankenversicherung/Pflegeversicherung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endParaRPr lang="de-DE" sz="1500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Fachfrau/-mann für Versicherungsvermittlung (IHK)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92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1033</Words>
  <Application>Microsoft Office PowerPoint</Application>
  <PresentationFormat>Breitbild</PresentationFormat>
  <Paragraphs>129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Geprüfte/-r Fachfrau/-mann für Versicherungsvermittlung (IHK) </vt:lpstr>
      <vt:lpstr>Weitergehende Informationen</vt:lpstr>
      <vt:lpstr>Förderung</vt:lpstr>
      <vt:lpstr>Förderung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163</cp:revision>
  <cp:lastPrinted>2022-03-10T16:41:35Z</cp:lastPrinted>
  <dcterms:created xsi:type="dcterms:W3CDTF">2021-07-08T05:50:53Z</dcterms:created>
  <dcterms:modified xsi:type="dcterms:W3CDTF">2023-11-13T17:18:42Z</dcterms:modified>
</cp:coreProperties>
</file>