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328" r:id="rId2"/>
    <p:sldId id="301" r:id="rId3"/>
    <p:sldId id="329" r:id="rId4"/>
    <p:sldId id="288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77" r:id="rId15"/>
    <p:sldId id="376" r:id="rId16"/>
    <p:sldId id="307" r:id="rId17"/>
    <p:sldId id="294" r:id="rId18"/>
    <p:sldId id="336" r:id="rId19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00467A"/>
    <a:srgbClr val="0943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00679-3C06-4C58-A748-4ED30B3556D7}" v="2" dt="2023-09-14T12:44:38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98" autoAdjust="0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ortz, Kristiane" userId="d7b8bfe2-6797-49b6-9ec7-f20acb68e6c4" providerId="ADAL" clId="{C3E00679-3C06-4C58-A748-4ED30B3556D7}"/>
    <pc:docChg chg="addSld modSld">
      <pc:chgData name="Boortz, Kristiane" userId="d7b8bfe2-6797-49b6-9ec7-f20acb68e6c4" providerId="ADAL" clId="{C3E00679-3C06-4C58-A748-4ED30B3556D7}" dt="2023-09-14T12:44:38.169" v="2"/>
      <pc:docMkLst>
        <pc:docMk/>
      </pc:docMkLst>
      <pc:sldChg chg="modSp mod">
        <pc:chgData name="Boortz, Kristiane" userId="d7b8bfe2-6797-49b6-9ec7-f20acb68e6c4" providerId="ADAL" clId="{C3E00679-3C06-4C58-A748-4ED30B3556D7}" dt="2023-09-14T06:43:34.936" v="0" actId="6549"/>
        <pc:sldMkLst>
          <pc:docMk/>
          <pc:sldMk cId="1819340891" sldId="301"/>
        </pc:sldMkLst>
        <pc:spChg chg="mod">
          <ac:chgData name="Boortz, Kristiane" userId="d7b8bfe2-6797-49b6-9ec7-f20acb68e6c4" providerId="ADAL" clId="{C3E00679-3C06-4C58-A748-4ED30B3556D7}" dt="2023-09-14T06:43:34.936" v="0" actId="6549"/>
          <ac:spMkLst>
            <pc:docMk/>
            <pc:sldMk cId="1819340891" sldId="301"/>
            <ac:spMk id="4" creationId="{00000000-0000-0000-0000-000000000000}"/>
          </ac:spMkLst>
        </pc:spChg>
      </pc:sldChg>
      <pc:sldChg chg="add">
        <pc:chgData name="Boortz, Kristiane" userId="d7b8bfe2-6797-49b6-9ec7-f20acb68e6c4" providerId="ADAL" clId="{C3E00679-3C06-4C58-A748-4ED30B3556D7}" dt="2023-09-14T12:43:18.713" v="1"/>
        <pc:sldMkLst>
          <pc:docMk/>
          <pc:sldMk cId="3061530580" sldId="376"/>
        </pc:sldMkLst>
      </pc:sldChg>
      <pc:sldChg chg="add">
        <pc:chgData name="Boortz, Kristiane" userId="d7b8bfe2-6797-49b6-9ec7-f20acb68e6c4" providerId="ADAL" clId="{C3E00679-3C06-4C58-A748-4ED30B3556D7}" dt="2023-09-14T12:44:38.169" v="2"/>
        <pc:sldMkLst>
          <pc:docMk/>
          <pc:sldMk cId="4288677324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5DEB54E-542A-7642-BF2C-60D9533084F0}" type="datetimeFigureOut">
              <a:rPr lang="de-DE" smtClean="0"/>
              <a:t>14.09.2023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5A1EBD4-338A-8042-8C09-29D3BA9754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88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4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20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980FB-69FF-2942-A69D-523F63C47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86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3873B0-7A7C-A34D-8D12-AD9198EB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3980"/>
            <a:ext cx="9144000" cy="11217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01116F-4B3A-C147-BDFC-F90E5AE79217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90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S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980FB-69FF-2942-A69D-523F63C47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86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3873B0-7A7C-A34D-8D12-AD9198EB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3980"/>
            <a:ext cx="9144000" cy="11217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EE94C5-FDD1-EA4D-B537-2BE9321CB36E}"/>
              </a:ext>
            </a:extLst>
          </p:cNvPr>
          <p:cNvSpPr txBox="1"/>
          <p:nvPr userDrawn="1"/>
        </p:nvSpPr>
        <p:spPr>
          <a:xfrm>
            <a:off x="7548897" y="6328086"/>
            <a:ext cx="747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www.wak-sh.de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494E80-6B1B-DD43-ACF5-A69433BBA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4294" y="6329239"/>
            <a:ext cx="1963614" cy="3272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CBC8A1-3F22-9E44-AFFD-5EBBE2018338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4F330A8-068E-B642-9E19-47014C175F62}"/>
              </a:ext>
            </a:extLst>
          </p:cNvPr>
          <p:cNvSpPr txBox="1"/>
          <p:nvPr userDrawn="1"/>
        </p:nvSpPr>
        <p:spPr>
          <a:xfrm>
            <a:off x="1562101" y="28000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tx2"/>
                </a:solidFill>
                <a:latin typeface="+mj-lt"/>
              </a:rPr>
              <a:t>Vielen Dank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604D0E-7150-EE42-8918-7CA71E675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7426" y="4596540"/>
            <a:ext cx="2673350" cy="45085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29DA0D-76E2-8746-914B-DE4EA129A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8773" y="4154295"/>
            <a:ext cx="5754453" cy="36988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www.wak-sh.de</a:t>
            </a:r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BB45F0C4-9DB1-F94A-838B-73442C60B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0077" y="3774098"/>
            <a:ext cx="3688047" cy="3433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Weitere Informationen finden Sie hier: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342329-06DC-4246-B27C-39F538692FAE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082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Höhere Berufsbildung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924F106-D2E7-4476-BA5B-DE4F1BBEFE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47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111D265-DC74-0044-88E9-C5FF815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104" y="1652374"/>
            <a:ext cx="108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2F0E58-F203-F947-9123-011B12C75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Inhaltsverzeichnis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120DBD-ED05-4B45-9EEC-949323B5C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6D62174-6F57-2741-8ED3-4A5B292CE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CE12A5C-B7BB-9149-9395-DE1EFF7CB3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38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8D222-E7AB-9042-8A30-EAD24FD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04" y="1621016"/>
            <a:ext cx="10800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B9D7B0-B87B-6646-9174-AA31327DBA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7E13983-FBF1-F84D-A507-49D72157A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706B852D-5C57-5940-A858-C45F7DE836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E7D6E5-DF2E-CF4D-918C-090F4054B1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15368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4ACC5-53F5-2448-94D0-573B06B1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54" y="1709738"/>
            <a:ext cx="108000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666613-A40E-214D-89E6-342B125ED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754" y="4589464"/>
            <a:ext cx="10800000" cy="77970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A673B5-4273-8C42-9478-B224CB51F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D722E4-A034-584E-9D88-4EA5F98D7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933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F3AB84-F6EC-1F49-A9A4-FDF71D318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5400000" cy="3508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F17AE2-738F-534D-808E-D9BD6B8AF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9104" y="1825624"/>
            <a:ext cx="5400000" cy="3508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389B44-4C16-E74E-BC82-0F6737A63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94F69A0-7B64-0A4A-AAEB-F8D7E29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712069B4-C027-694A-A278-0726D7449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100616-36B6-DC4B-A61E-93E25F25FA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376810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001296A-FE35-894E-9716-9AF49F2EB4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017DE56-0550-534C-8B0C-FDCB35BD1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A73A8226-A865-C242-9625-D3869A84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104C10-107F-804B-AF83-B5B08C89F7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352275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CBBF55-649B-0F4E-A576-6679309B5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104" y="1716155"/>
            <a:ext cx="10800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36CFD1-FCD2-2A49-8B73-CA08890D8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53ACC47-2A3F-1E45-BD43-ACBF8AF902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4DD1FFA5-D9D2-9842-9899-3CE83DA32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4F14996-771F-5B43-8470-350E0E8276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11287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AF406-E5DB-D14A-8992-6BD1E53E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01A57B-8747-2C42-89B8-BFEE88B36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92" y="987425"/>
            <a:ext cx="6480000" cy="43934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BD7925-FAC5-A44B-8FE7-1DBD406E5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692" y="2057400"/>
            <a:ext cx="3932237" cy="332349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27C8A5-4E17-754C-A247-7A9A54715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189754-81B8-834A-B556-3877A72E96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263744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63226-0C34-F841-8CBE-5CE96CFB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BD8F217-4731-1F46-BD38-6FA367FB9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4092" y="987426"/>
            <a:ext cx="6480000" cy="438174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6432A7-CCC5-2944-9936-BBE738EF7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692" y="2057400"/>
            <a:ext cx="3932237" cy="331176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5A0024-9238-E449-A965-5F825A7A4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81E1B8-E3D5-7B48-883A-55C9A2A22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19216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0FC7DA-3E7E-5E47-961D-5A74D51E1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33F0921-DB0F-7848-9DBD-95C9F2C4F5B9}"/>
              </a:ext>
            </a:extLst>
          </p:cNvPr>
          <p:cNvSpPr txBox="1">
            <a:spLocks/>
          </p:cNvSpPr>
          <p:nvPr userDrawn="1"/>
        </p:nvSpPr>
        <p:spPr>
          <a:xfrm>
            <a:off x="-251745" y="6518319"/>
            <a:ext cx="741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9CF283-0270-2445-BCFF-C4D024AD4DD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0B5811D5-A53A-5D43-9231-5EF77099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0B2EC2-1FC5-8D41-9EBD-FD9DB045C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434" y="6492875"/>
            <a:ext cx="3978965" cy="288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Höhere Berufsbildung</a:t>
            </a:r>
          </a:p>
        </p:txBody>
      </p:sp>
    </p:spTree>
    <p:extLst>
      <p:ext uri="{BB962C8B-B14F-4D97-AF65-F5344CB8AC3E}">
        <p14:creationId xmlns:p14="http://schemas.microsoft.com/office/powerpoint/2010/main" val="107882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56" r:id="rId8"/>
    <p:sldLayoutId id="2147483657" r:id="rId9"/>
    <p:sldLayoutId id="2147483661" r:id="rId10"/>
    <p:sldLayoutId id="2147483662" r:id="rId11"/>
    <p:sldLayoutId id="214748366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wak-sh.de/fuehrun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E8510-6A0C-F59A-72AF-493E245A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8355"/>
            <a:ext cx="9144000" cy="630354"/>
          </a:xfrm>
        </p:spPr>
        <p:txBody>
          <a:bodyPr>
            <a:noAutofit/>
          </a:bodyPr>
          <a:lstStyle/>
          <a:p>
            <a:r>
              <a:rPr lang="de-DE" sz="4000" dirty="0"/>
              <a:t>Herzlich Willkommen!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D3B031-F148-C661-6CA6-0B74EBC5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6508"/>
            <a:ext cx="9144000" cy="16304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accent1"/>
                </a:solidFill>
              </a:rPr>
              <a:t>IHK-Führungstraining</a:t>
            </a:r>
          </a:p>
        </p:txBody>
      </p:sp>
    </p:spTree>
    <p:extLst>
      <p:ext uri="{BB962C8B-B14F-4D97-AF65-F5344CB8AC3E}">
        <p14:creationId xmlns:p14="http://schemas.microsoft.com/office/powerpoint/2010/main" val="255892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/>
          </a:bodyPr>
          <a:lstStyle/>
          <a:p>
            <a:r>
              <a:rPr lang="de-DE" b="1" dirty="0"/>
              <a:t>Grundlagen der Rhetorik</a:t>
            </a:r>
          </a:p>
          <a:p>
            <a:pPr marL="971550" lvl="1" indent="-285750"/>
            <a:r>
              <a:rPr lang="de-DE" dirty="0"/>
              <a:t>Persönlichkeit zeigen, die goldenen Regeln der Redekunst, …</a:t>
            </a:r>
          </a:p>
          <a:p>
            <a:r>
              <a:rPr lang="de-DE" b="1" dirty="0"/>
              <a:t>Die Elemente einer guten Präsentation</a:t>
            </a:r>
          </a:p>
          <a:p>
            <a:pPr marL="971550" lvl="1" indent="-285750"/>
            <a:r>
              <a:rPr lang="de-DE" dirty="0"/>
              <a:t>Ausdruck - Gestik, Mimik, Sprache,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Vorbereiten einer Präsentation</a:t>
            </a:r>
          </a:p>
          <a:p>
            <a:pPr marL="971550" lvl="1" indent="-285750"/>
            <a:r>
              <a:rPr lang="de-DE" dirty="0"/>
              <a:t>Zielgruppe - Bedarfsanalyse, Struktur, Zeitplanung,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Medien und ihr Einsatz</a:t>
            </a:r>
          </a:p>
          <a:p>
            <a:r>
              <a:rPr lang="de-DE" b="1" dirty="0"/>
              <a:t>Probe-Präsentation</a:t>
            </a:r>
          </a:p>
          <a:p>
            <a:r>
              <a:rPr lang="de-DE" b="1" dirty="0"/>
              <a:t>Aufbau einer Präsentation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4. Rhetorik- und Präsentationstechniken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28355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/>
          </a:bodyPr>
          <a:lstStyle/>
          <a:p>
            <a:r>
              <a:rPr lang="de-DE" b="1" dirty="0"/>
              <a:t>Argumente überzeugen – These, Erklärung, Bestätigung</a:t>
            </a:r>
          </a:p>
          <a:p>
            <a:pPr marL="971550" lvl="1" indent="-285750"/>
            <a:r>
              <a:rPr lang="de-DE" dirty="0"/>
              <a:t>Ein- und zweiseitiges Argument, Beweisführung, …</a:t>
            </a:r>
          </a:p>
          <a:p>
            <a:r>
              <a:rPr lang="de-DE" b="1" dirty="0"/>
              <a:t>Kommunikationsgrundlagen als Voraussetzung einer überzeugenden Argumentation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Jeder gewinnt in Verhandlungen</a:t>
            </a:r>
          </a:p>
          <a:p>
            <a:pPr marL="971550" lvl="1" indent="-285750"/>
            <a:r>
              <a:rPr lang="de-DE" dirty="0"/>
              <a:t>Fünf Schritte zum Gesprächsgewinn, Motive/ Motivation,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Verhandlungsgeschick</a:t>
            </a:r>
          </a:p>
          <a:p>
            <a:pPr marL="971550" lvl="1" indent="-285750"/>
            <a:r>
              <a:rPr lang="de-DE" dirty="0"/>
              <a:t>Durchsetzungsvermögen, Taktiken und Strategien,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Verhandlungsablauf</a:t>
            </a:r>
          </a:p>
          <a:p>
            <a:r>
              <a:rPr lang="de-DE" b="1" dirty="0"/>
              <a:t>Schlagfertigkeit trainieren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5. Argumentations- und Verhandlungstechniken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138532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/>
          </a:bodyPr>
          <a:lstStyle/>
          <a:p>
            <a:r>
              <a:rPr lang="de-DE" b="1" dirty="0"/>
              <a:t>Grundlagen Kreativität und Innovation</a:t>
            </a:r>
          </a:p>
          <a:p>
            <a:pPr marL="971550" lvl="1" indent="-285750"/>
            <a:r>
              <a:rPr lang="de-DE" dirty="0"/>
              <a:t>Kreativität und Innovation, Innovationsprozesse, +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Ideenfindung</a:t>
            </a:r>
          </a:p>
          <a:p>
            <a:pPr marL="971550" lvl="1" indent="-285750"/>
            <a:r>
              <a:rPr lang="de-DE" dirty="0"/>
              <a:t>Semantische Intuition, Osborn-Checkliste, 6-3-5-Methode,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Grundlagen Projektmanagement</a:t>
            </a:r>
          </a:p>
          <a:p>
            <a:pPr marL="971550" lvl="1" indent="-285750"/>
            <a:r>
              <a:rPr lang="de-DE" dirty="0"/>
              <a:t>Projektarten, Eisenberg-Theorie, Projektführung und -koordination, Projektabschluss …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6. Innovations- und Projektmanagement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357776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9" y="1640323"/>
            <a:ext cx="11671435" cy="361634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Von Dozierenden empfohlene Reihenfolge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346130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06C21-D41B-654A-B1B4-AAC0F1D88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Weitere Fragen?</a:t>
            </a:r>
          </a:p>
        </p:txBody>
      </p:sp>
    </p:spTree>
    <p:extLst>
      <p:ext uri="{BB962C8B-B14F-4D97-AF65-F5344CB8AC3E}">
        <p14:creationId xmlns:p14="http://schemas.microsoft.com/office/powerpoint/2010/main" val="428867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B30CFB-7325-D140-809F-6FFB09496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de-DE" b="1" dirty="0"/>
          </a:p>
          <a:p>
            <a:pPr>
              <a:defRPr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6012C7-EF87-F543-B79C-78EBEDB40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11509103" y="5333999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3CABCE0-1563-7C4C-BCCB-FE7A0701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Ansprechpartner:in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CFAA83-8A8A-A845-A3B1-4DF4A8D44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Wirtschaftsakademie Schleswig-Holstein GmbH				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78C350-25EC-2442-99D5-C663E656C5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BB802E-0F3B-2F45-6682-E5F97B24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2319337"/>
            <a:ext cx="75628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3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33497-9081-444D-B415-50498457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457661"/>
          </a:xfrm>
        </p:spPr>
        <p:txBody>
          <a:bodyPr/>
          <a:lstStyle/>
          <a:p>
            <a:r>
              <a:rPr lang="de-DE" dirty="0"/>
              <a:t>Wie geht es weiter?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1F5AD84-6B7C-A744-AB65-3D965994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4600" y="1022221"/>
            <a:ext cx="6480175" cy="432460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CE7320-DF76-7946-9A11-24BF8B42F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692" y="2583542"/>
            <a:ext cx="3932237" cy="27973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erhalten im Nachgang zu diesem Beratungstermin eine Zusammenfassung der Informationen von uns.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Fragen können Sie uns jederzeit kontaktieren. </a:t>
            </a:r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9050BB-7ADB-8144-98C3-6520E1D8D0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834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66-FB5C-D149-8D6F-21FF3D3B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Unternehmensverbund der Wirtschaftsakademie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F1B518-D05E-8948-A755-A83F49D48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Ein starker Verbund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C0B48F-3B87-3B45-B7B6-03EEE568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05" y="4061384"/>
            <a:ext cx="1687504" cy="43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D580B90-88F7-2647-BF40-4F951438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112" y="3269963"/>
            <a:ext cx="2334858" cy="43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53CB4BC-4C23-D849-ADD6-49C7BA7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319" y="2246368"/>
            <a:ext cx="4565476" cy="57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3AECDC-D998-E34D-A1CE-ED22D2973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293" y="3283373"/>
            <a:ext cx="2201143" cy="43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904C91B-CF6B-C449-B45D-5C0AC49B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804" y="3269963"/>
            <a:ext cx="2355429" cy="432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E6B7DF2-1E6D-6D4B-AB2F-7CA9A0089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451" y="4061384"/>
            <a:ext cx="1993611" cy="43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CEDA28D-FF64-C34A-B6F8-75AE20E75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01" y="3269963"/>
            <a:ext cx="2345143" cy="43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E6E2FB8-BFCF-7E41-9F32-727BBEB0E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5172" y="4040118"/>
            <a:ext cx="1580488" cy="4320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75DDB3E-E0EC-E842-AD58-1D42E71C86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001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7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Dürfen wir uns vorstellen?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13" y="3595418"/>
            <a:ext cx="2282621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80F4A6-4A2B-7D2D-924B-45351AFB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258" y="1087145"/>
            <a:ext cx="231804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88B65C-03FD-ADB2-59CD-F3672154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78" y="1087146"/>
            <a:ext cx="2282182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68F60-B4EA-2F48-93EC-D84994F35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637" y="1066800"/>
            <a:ext cx="2303710" cy="216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80D181B-9925-7043-775C-4433B56A9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945" y="1066800"/>
            <a:ext cx="2272771" cy="21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650655B-A44B-7F30-0270-CBF839690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24" y="3595418"/>
            <a:ext cx="2345521" cy="21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2619217-BC08-4C93-0B20-CCA65D300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500" y="3610855"/>
            <a:ext cx="2295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4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23F0D5C-C5F2-A7AE-5F64-BE4E0BCC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die Wirtschaftsakademie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23B8CE-37EB-F8CE-757B-F6E9503213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Vielfältige Bildungsangebote für Beschäftigte und Unternehmen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C69E29-31CE-E78C-6413-C328FFABEB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WAK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985B34-E781-3F3A-23B3-062FFAA7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4" y="1716155"/>
            <a:ext cx="443661" cy="34765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49B40138-2DF8-7070-C4BA-39C2CA5046E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223359" y="1974922"/>
            <a:ext cx="10154437" cy="6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In Zusammenarbeit mit den drei schleswig-holsteinischen Industrie- und Handelskammern sind wir der Bildungspartner der schleswig-holsteinischen Unternehmen und Beschäftigten.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0908DC4-A6D8-D1AE-AD54-BEB2FB847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565" y="1650827"/>
            <a:ext cx="10154438" cy="412983"/>
          </a:xfrm>
        </p:spPr>
        <p:txBody>
          <a:bodyPr/>
          <a:lstStyle/>
          <a:p>
            <a:r>
              <a:rPr lang="de-DE" b="1" dirty="0"/>
              <a:t>Bildungspartner vor Ort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838E092-9DDD-2C16-AB13-2815CE71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3" y="2777103"/>
            <a:ext cx="443661" cy="34765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1DE1D512-60A5-EE3D-DBEE-4B9BA6E1303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249566" y="3003210"/>
            <a:ext cx="10154437" cy="4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Wir gewinnen, qualifizieren und entwickeln Fach- und Führungskräfte.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532B9C47-2A7A-6B2A-16C0-C0FE2E74A715}"/>
              </a:ext>
            </a:extLst>
          </p:cNvPr>
          <p:cNvSpPr txBox="1">
            <a:spLocks/>
          </p:cNvSpPr>
          <p:nvPr/>
        </p:nvSpPr>
        <p:spPr>
          <a:xfrm>
            <a:off x="1249565" y="2703137"/>
            <a:ext cx="10154438" cy="41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Fach- und Führungskräfte im Fokus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480C6EB-F8B1-6AB4-3FBB-F435F592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9" y="3859432"/>
            <a:ext cx="443661" cy="347655"/>
          </a:xfrm>
          <a:prstGeom prst="rect">
            <a:avLst/>
          </a:prstGeom>
        </p:spPr>
      </p:pic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62ED48C3-66C1-D528-E3CC-12AB4E320060}"/>
              </a:ext>
            </a:extLst>
          </p:cNvPr>
          <p:cNvSpPr txBox="1">
            <a:spLocks/>
          </p:cNvSpPr>
          <p:nvPr/>
        </p:nvSpPr>
        <p:spPr>
          <a:xfrm>
            <a:off x="1243491" y="3795930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189 Mitarbeitende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646E366-DE80-075F-E3F4-4A3527DD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7" y="3859432"/>
            <a:ext cx="443661" cy="347655"/>
          </a:xfrm>
          <a:prstGeom prst="rect">
            <a:avLst/>
          </a:prstGeom>
        </p:spPr>
      </p:pic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2AC4FDA3-6064-08BB-B130-A1A486F84D4F}"/>
              </a:ext>
            </a:extLst>
          </p:cNvPr>
          <p:cNvSpPr txBox="1">
            <a:spLocks/>
          </p:cNvSpPr>
          <p:nvPr/>
        </p:nvSpPr>
        <p:spPr>
          <a:xfrm>
            <a:off x="4496929" y="3757231"/>
            <a:ext cx="2156124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ca. 600 freiberufliche Dozierende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7212538-1979-35B3-4228-F7AE8A9E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26" y="3859432"/>
            <a:ext cx="443661" cy="347655"/>
          </a:xfrm>
          <a:prstGeom prst="rect">
            <a:avLst/>
          </a:prstGeom>
        </p:spPr>
      </p:pic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8879F8B7-28A7-A9AB-C7FC-B0781767C288}"/>
              </a:ext>
            </a:extLst>
          </p:cNvPr>
          <p:cNvSpPr txBox="1">
            <a:spLocks/>
          </p:cNvSpPr>
          <p:nvPr/>
        </p:nvSpPr>
        <p:spPr>
          <a:xfrm>
            <a:off x="7845617" y="3767867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9 Standorte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65F1A91-8484-513C-604C-5E51D25ED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9" y="4887909"/>
            <a:ext cx="443661" cy="347655"/>
          </a:xfrm>
          <a:prstGeom prst="rect">
            <a:avLst/>
          </a:prstGeom>
        </p:spPr>
      </p:pic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6AEAD4CA-AF3A-B685-9FE7-523B6F902F09}"/>
              </a:ext>
            </a:extLst>
          </p:cNvPr>
          <p:cNvSpPr txBox="1">
            <a:spLocks/>
          </p:cNvSpPr>
          <p:nvPr/>
        </p:nvSpPr>
        <p:spPr>
          <a:xfrm>
            <a:off x="1243491" y="4874806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5 Gästehäuser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5EB4473-CB80-1438-66FE-69D7590A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7" y="4926816"/>
            <a:ext cx="443661" cy="347655"/>
          </a:xfrm>
          <a:prstGeom prst="rect">
            <a:avLst/>
          </a:prstGeom>
        </p:spPr>
      </p:pic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5D5B63BD-5D98-3AEB-91A6-AA4DE559F4EA}"/>
              </a:ext>
            </a:extLst>
          </p:cNvPr>
          <p:cNvSpPr txBox="1">
            <a:spLocks/>
          </p:cNvSpPr>
          <p:nvPr/>
        </p:nvSpPr>
        <p:spPr>
          <a:xfrm>
            <a:off x="4496929" y="4874807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15.452 Teilnehmende in 2022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C1D460D-F678-AE46-6604-3BC1A543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25" y="4926815"/>
            <a:ext cx="443661" cy="347655"/>
          </a:xfrm>
          <a:prstGeom prst="rect">
            <a:avLst/>
          </a:prstGeom>
        </p:spPr>
      </p:pic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9623EE5A-1D8C-260D-599C-67EEB495C459}"/>
              </a:ext>
            </a:extLst>
          </p:cNvPr>
          <p:cNvSpPr txBox="1">
            <a:spLocks/>
          </p:cNvSpPr>
          <p:nvPr/>
        </p:nvSpPr>
        <p:spPr>
          <a:xfrm>
            <a:off x="7927833" y="4887909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5 Tochter-gesellschaften</a:t>
            </a:r>
          </a:p>
        </p:txBody>
      </p:sp>
    </p:spTree>
    <p:extLst>
      <p:ext uri="{BB962C8B-B14F-4D97-AF65-F5344CB8AC3E}">
        <p14:creationId xmlns:p14="http://schemas.microsoft.com/office/powerpoint/2010/main" val="149435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3B55E-6BEF-FF42-9754-8C0D6B74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Bildungszentren der Wirtschaftsakademie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562051-49DD-4F4C-996B-0D7AC07E95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9 Standorte in Schleswig-Holstein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B8E43F-4546-5146-9F20-E13CF48D40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WAK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70" y="1292572"/>
            <a:ext cx="5664667" cy="45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7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9" y="1640323"/>
            <a:ext cx="11671435" cy="361634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Von Dozierenden empfohlene Reihenfolge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361499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709104" y="1655769"/>
            <a:ext cx="10800000" cy="4333809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Für Führungskräfte und Führungsnachwuchs aus allen Bereichen und Unternehmensgrößen geeignet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Je Modul 2 Tage: 8:30 - 15:30 Uhr -&gt; 16 Unterrichtseinheiten (á 45 Min)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Präsenzkurse in Kiel, Lübeck und Elmshorn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Für Bildungsurlaub zugelassen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Auch einzeln buchbar: alle Termine auf </a:t>
            </a:r>
            <a:r>
              <a:rPr lang="de-DE" dirty="0">
                <a:hlinkClick r:id="rId2"/>
              </a:rPr>
              <a:t>www.wak-sh.de/fuehrung</a:t>
            </a:r>
            <a:endParaRPr lang="de-DE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Bei Teilnahme an allen 6 Modulen </a:t>
            </a:r>
          </a:p>
          <a:p>
            <a:pPr marL="971550" lvl="1" indent="-285750">
              <a:lnSpc>
                <a:spcPct val="110000"/>
              </a:lnSpc>
            </a:pPr>
            <a:r>
              <a:rPr lang="de-DE" dirty="0"/>
              <a:t>20% Rabatt auf zuletzt absolviertes Modul</a:t>
            </a:r>
          </a:p>
          <a:p>
            <a:pPr marL="971550" lvl="1" indent="-285750">
              <a:lnSpc>
                <a:spcPct val="110000"/>
              </a:lnSpc>
            </a:pPr>
            <a:r>
              <a:rPr lang="de-DE" dirty="0"/>
              <a:t>IHK-Zertifikat (Teilnahme innerhalb von 2 Jahren)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Zugang zur App unseres Kooperationspartners DayOff nach jedem Modul </a:t>
            </a:r>
          </a:p>
          <a:p>
            <a:pPr marL="971550" lvl="1" indent="-285750">
              <a:lnSpc>
                <a:spcPct val="110000"/>
              </a:lnSpc>
            </a:pPr>
            <a:r>
              <a:rPr lang="de-DE" dirty="0"/>
              <a:t>Handlungsimpulse passend zu den Themen</a:t>
            </a:r>
          </a:p>
          <a:p>
            <a:pPr marL="971550" lvl="1" indent="-285750">
              <a:lnSpc>
                <a:spcPct val="110000"/>
              </a:lnSpc>
            </a:pPr>
            <a:r>
              <a:rPr lang="de-DE" dirty="0"/>
              <a:t>Nachhaltige Integration des Wissens in den Arbeitsalltag -&gt; langfristiger Lernerfolg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Eckdaten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925" y="2196121"/>
            <a:ext cx="4296160" cy="30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2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Grundlagen Führung</a:t>
            </a:r>
          </a:p>
          <a:p>
            <a:pPr marL="971550" lvl="1" indent="-285750"/>
            <a:r>
              <a:rPr lang="de-DE" dirty="0"/>
              <a:t>Führungsaufgabe, Führungsstile, Führungsmodelle,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Kommunikation als Voraussetzung erfolgreichen Führens</a:t>
            </a:r>
          </a:p>
          <a:p>
            <a:pPr marL="971550" lvl="1" indent="-285750"/>
            <a:r>
              <a:rPr lang="de-DE" dirty="0"/>
              <a:t>Aktives Zuhören, die vier Seiten einer Nachricht,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Motivation</a:t>
            </a:r>
          </a:p>
          <a:p>
            <a:pPr marL="971550" lvl="1" indent="-285750"/>
            <a:r>
              <a:rPr lang="de-DE" dirty="0"/>
              <a:t>Das Dreieck der Motivation, Modelle zur Arbeitsmotivation,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Umgang mit Misserfolgen</a:t>
            </a:r>
          </a:p>
          <a:p>
            <a:pPr marL="971550" lvl="1" indent="-285750"/>
            <a:r>
              <a:rPr lang="de-DE" dirty="0"/>
              <a:t>Stufen der Fehlervermeidung,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Rückmeldung</a:t>
            </a:r>
          </a:p>
          <a:p>
            <a:pPr marL="971550" lvl="1" indent="-285750"/>
            <a:r>
              <a:rPr lang="de-DE" dirty="0"/>
              <a:t>Selbst- und Fremdbild, Johary-Fenster,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1. Führungsverhalten und Führungspersönlichkeit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5295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/>
          </a:bodyPr>
          <a:lstStyle/>
          <a:p>
            <a:r>
              <a:rPr lang="de-DE" b="1" dirty="0"/>
              <a:t>Grundlagen der Kommunikation</a:t>
            </a:r>
          </a:p>
          <a:p>
            <a:pPr marL="971550" lvl="1" indent="-285750"/>
            <a:r>
              <a:rPr lang="de-DE" dirty="0"/>
              <a:t>Ich/ Du-Botschaften, Transaktionsanalyse,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Gesprächsführung</a:t>
            </a:r>
          </a:p>
          <a:p>
            <a:pPr marL="971550" lvl="1" indent="-285750"/>
            <a:r>
              <a:rPr lang="de-DE" dirty="0"/>
              <a:t>Einflussgrößen in einem Gespräch, schwierige Gespräche,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Konfliktmanagement</a:t>
            </a:r>
          </a:p>
          <a:p>
            <a:pPr marL="971550" lvl="1" indent="-285750"/>
            <a:r>
              <a:rPr lang="de-DE" dirty="0"/>
              <a:t>Konfliktarten, Konfliktebenen, Konfliktlösungsstrategien, …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Einführung neuer Mitarbeiter/Innen</a:t>
            </a:r>
          </a:p>
          <a:p>
            <a:pPr marL="971550" lvl="1" indent="-285750"/>
            <a:r>
              <a:rPr lang="de-DE" dirty="0"/>
              <a:t>Konfliktvorbeugung, Grenzen und Möglichkeiten, Checklisten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2. Gesprächsführung und Konfliktbewältigung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23610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7012496" cy="3863975"/>
          </a:xfrm>
        </p:spPr>
        <p:txBody>
          <a:bodyPr>
            <a:normAutofit/>
          </a:bodyPr>
          <a:lstStyle/>
          <a:p>
            <a:r>
              <a:rPr lang="de-DE" b="1" dirty="0"/>
              <a:t>Grundlagen Tätigkeitsanalyse</a:t>
            </a:r>
          </a:p>
          <a:p>
            <a:r>
              <a:rPr lang="de-DE" b="1" dirty="0"/>
              <a:t>Aufgabenverteilung</a:t>
            </a:r>
          </a:p>
          <a:p>
            <a:r>
              <a:rPr lang="de-DE" b="1" dirty="0"/>
              <a:t>Gedankenmuster/Ideenfindung</a:t>
            </a:r>
          </a:p>
          <a:p>
            <a:r>
              <a:rPr lang="de-DE" b="1" dirty="0"/>
              <a:t>Planungsmethoden</a:t>
            </a:r>
          </a:p>
          <a:p>
            <a:r>
              <a:rPr lang="de-DE" b="1" dirty="0"/>
              <a:t>Entscheidungstechniken und Zeitplanung</a:t>
            </a:r>
          </a:p>
          <a:p>
            <a:r>
              <a:rPr lang="de-DE" b="1" dirty="0"/>
              <a:t>Zeitplanung</a:t>
            </a:r>
          </a:p>
          <a:p>
            <a:r>
              <a:rPr lang="de-DE" b="1" dirty="0"/>
              <a:t>Besprechung – Telefon</a:t>
            </a:r>
          </a:p>
          <a:p>
            <a:r>
              <a:rPr lang="de-DE" b="1" dirty="0"/>
              <a:t>Postkorb – Gestaltung des Arbeitsplatzes</a:t>
            </a:r>
          </a:p>
          <a:p>
            <a:r>
              <a:rPr lang="de-DE" b="1" dirty="0"/>
              <a:t>Zusammenarbeit mit dem Vorgesetzten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29" y="1825625"/>
            <a:ext cx="3508375" cy="3508375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IHK-Führungstraining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3. Persönliche Arbeitstechniken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IHK-Führungsreihe</a:t>
            </a:r>
          </a:p>
        </p:txBody>
      </p:sp>
    </p:spTree>
    <p:extLst>
      <p:ext uri="{BB962C8B-B14F-4D97-AF65-F5344CB8AC3E}">
        <p14:creationId xmlns:p14="http://schemas.microsoft.com/office/powerpoint/2010/main" val="1325043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3c3c3c">
      <a:dk1>
        <a:srgbClr val="000000"/>
      </a:dk1>
      <a:lt1>
        <a:srgbClr val="FFFFFF"/>
      </a:lt1>
      <a:dk2>
        <a:srgbClr val="1A456D"/>
      </a:dk2>
      <a:lt2>
        <a:srgbClr val="E7E6E6"/>
      </a:lt2>
      <a:accent1>
        <a:srgbClr val="1A456D"/>
      </a:accent1>
      <a:accent2>
        <a:srgbClr val="DC071A"/>
      </a:accent2>
      <a:accent3>
        <a:srgbClr val="D3DDEA"/>
      </a:accent3>
      <a:accent4>
        <a:srgbClr val="97C0E0"/>
      </a:accent4>
      <a:accent5>
        <a:srgbClr val="5B9BD5"/>
      </a:accent5>
      <a:accent6>
        <a:srgbClr val="000000"/>
      </a:accent6>
      <a:hlink>
        <a:srgbClr val="0A4479"/>
      </a:hlink>
      <a:folHlink>
        <a:srgbClr val="97C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no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</Words>
  <Application>Microsoft Office PowerPoint</Application>
  <PresentationFormat>Breitbild</PresentationFormat>
  <Paragraphs>120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</vt:lpstr>
      <vt:lpstr>Herzlich Willkommen!</vt:lpstr>
      <vt:lpstr>Dürfen wir uns vorstellen?</vt:lpstr>
      <vt:lpstr>Über die Wirtschaftsakademie</vt:lpstr>
      <vt:lpstr>Bildungszentren der Wirtschaftsakademie</vt:lpstr>
      <vt:lpstr>IHK-Führungstraining</vt:lpstr>
      <vt:lpstr>IHK-Führungstraining</vt:lpstr>
      <vt:lpstr>IHK-Führungstraining</vt:lpstr>
      <vt:lpstr>IHK-Führungstraining</vt:lpstr>
      <vt:lpstr>IHK-Führungstraining</vt:lpstr>
      <vt:lpstr>IHK-Führungstraining</vt:lpstr>
      <vt:lpstr>IHK-Führungstraining</vt:lpstr>
      <vt:lpstr>IHK-Führungstraining</vt:lpstr>
      <vt:lpstr>IHK-Führungstraining</vt:lpstr>
      <vt:lpstr>Weitere Fragen?</vt:lpstr>
      <vt:lpstr>Ansprechpartner:in</vt:lpstr>
      <vt:lpstr>Wie geht es weiter?</vt:lpstr>
      <vt:lpstr>Unternehmensverbund der Wirtschaftsakademie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Boortz, Kristiane</cp:lastModifiedBy>
  <cp:revision>210</cp:revision>
  <cp:lastPrinted>2023-02-13T13:01:43Z</cp:lastPrinted>
  <dcterms:created xsi:type="dcterms:W3CDTF">2021-07-08T05:50:53Z</dcterms:created>
  <dcterms:modified xsi:type="dcterms:W3CDTF">2023-09-14T12:44:48Z</dcterms:modified>
</cp:coreProperties>
</file>