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73" r:id="rId3"/>
    <p:sldId id="332" r:id="rId4"/>
    <p:sldId id="288" r:id="rId5"/>
    <p:sldId id="349" r:id="rId6"/>
    <p:sldId id="370" r:id="rId7"/>
    <p:sldId id="348" r:id="rId8"/>
    <p:sldId id="371" r:id="rId9"/>
    <p:sldId id="324" r:id="rId10"/>
    <p:sldId id="372" r:id="rId11"/>
    <p:sldId id="336" r:id="rId12"/>
    <p:sldId id="357" r:id="rId13"/>
    <p:sldId id="362" r:id="rId14"/>
    <p:sldId id="374" r:id="rId15"/>
    <p:sldId id="366" r:id="rId16"/>
    <p:sldId id="375" r:id="rId17"/>
    <p:sldId id="307" r:id="rId18"/>
    <p:sldId id="294" r:id="rId19"/>
    <p:sldId id="29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5" autoAdjust="0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138" y="1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0422-B5BD-4D1A-BF8F-B872D1513238}">
      <dgm:prSet custT="1"/>
      <dgm:spPr/>
      <dgm:t>
        <a:bodyPr/>
        <a:lstStyle/>
        <a:p>
          <a:r>
            <a:rPr lang="de-DE" sz="1800" b="0" dirty="0"/>
            <a:t>Hands on Methode</a:t>
          </a:r>
          <a:endParaRPr lang="en-US" sz="1800" b="0" dirty="0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Gleichgesinnten 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233AA61D-F2E0-4322-B40D-8124FF5430C1}">
      <dgm:prSet/>
      <dgm:spPr/>
      <dgm:t>
        <a:bodyPr/>
        <a:lstStyle/>
        <a:p>
          <a:r>
            <a:rPr lang="de-DE" dirty="0"/>
            <a:t>DIHK-Rahmenplan (Inhalte und Prüfungen sind bundeseinheitlich)</a:t>
          </a:r>
          <a:endParaRPr lang="en-US" dirty="0"/>
        </a:p>
      </dgm:t>
    </dgm:pt>
    <dgm:pt modelId="{5D3EFB3E-C411-4647-9825-7C2E50009560}" type="parTrans" cxnId="{9ACABEFF-BA04-4991-BE39-4BA6EE2D2380}">
      <dgm:prSet/>
      <dgm:spPr/>
      <dgm:t>
        <a:bodyPr/>
        <a:lstStyle/>
        <a:p>
          <a:endParaRPr lang="de-DE"/>
        </a:p>
      </dgm:t>
    </dgm:pt>
    <dgm:pt modelId="{55ADBE02-B528-4EA7-BA70-F7177E6A0797}" type="sibTrans" cxnId="{9ACABEFF-BA04-4991-BE39-4BA6EE2D2380}">
      <dgm:prSet/>
      <dgm:spPr/>
      <dgm:t>
        <a:bodyPr/>
        <a:lstStyle/>
        <a:p>
          <a:endParaRPr lang="de-DE"/>
        </a:p>
      </dgm:t>
    </dgm:pt>
    <dgm:pt modelId="{C69F71AF-DBF4-463C-A74A-726BED66678F}">
      <dgm:prSet/>
      <dgm:spPr/>
      <dgm:t>
        <a:bodyPr/>
        <a:lstStyle/>
        <a:p>
          <a:r>
            <a:rPr lang="de-DE" dirty="0"/>
            <a:t>Bis zu 75% Förderung durch Aufstiegs-BAföG</a:t>
          </a:r>
          <a:endParaRPr lang="en-US" dirty="0"/>
        </a:p>
      </dgm:t>
    </dgm:pt>
    <dgm:pt modelId="{B8EC2028-FB9F-487C-83F4-53C73899051E}" type="parTrans" cxnId="{09311D26-3C34-447D-B8D2-F633EF70A420}">
      <dgm:prSet/>
      <dgm:spPr/>
      <dgm:t>
        <a:bodyPr/>
        <a:lstStyle/>
        <a:p>
          <a:endParaRPr lang="de-DE"/>
        </a:p>
      </dgm:t>
    </dgm:pt>
    <dgm:pt modelId="{4EABD676-041D-4706-964F-693F2DD934D5}" type="sibTrans" cxnId="{09311D26-3C34-447D-B8D2-F633EF70A420}">
      <dgm:prSet/>
      <dgm:spPr/>
      <dgm:t>
        <a:bodyPr/>
        <a:lstStyle/>
        <a:p>
          <a:endParaRPr lang="de-DE"/>
        </a:p>
      </dgm:t>
    </dgm:pt>
    <dgm:pt modelId="{8F1503F2-3CF2-4BF9-9A71-7168D3DBFEA4}">
      <dgm:prSet/>
      <dgm:spPr/>
      <dgm:t>
        <a:bodyPr/>
        <a:lstStyle/>
        <a:p>
          <a:r>
            <a:rPr lang="de-DE" dirty="0"/>
            <a:t>Nach erfolgreichem IHK-Abschluss = Allgemeiner Hochschulzugang</a:t>
          </a:r>
          <a:endParaRPr lang="en-US" dirty="0"/>
        </a:p>
      </dgm:t>
    </dgm:pt>
    <dgm:pt modelId="{50F03F32-5E54-444B-A7D9-904B0DAF2A04}" type="parTrans" cxnId="{34BDEBBA-1B8F-4305-8394-559A4C386FB1}">
      <dgm:prSet/>
      <dgm:spPr/>
      <dgm:t>
        <a:bodyPr/>
        <a:lstStyle/>
        <a:p>
          <a:endParaRPr lang="de-DE"/>
        </a:p>
      </dgm:t>
    </dgm:pt>
    <dgm:pt modelId="{7B8CBE0C-8BD8-48F1-B4FB-002AD4057FAD}" type="sibTrans" cxnId="{34BDEBBA-1B8F-4305-8394-559A4C386FB1}">
      <dgm:prSet/>
      <dgm:spPr/>
      <dgm:t>
        <a:bodyPr/>
        <a:lstStyle/>
        <a:p>
          <a:endParaRPr lang="de-DE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</dgm:pt>
    <dgm:pt modelId="{AE6B2876-C36E-CF48-91E9-1CC2B7E72B78}" type="pres">
      <dgm:prSet presAssocID="{E2680422-B5BD-4D1A-BF8F-B872D1513238}" presName="node" presStyleLbl="node1" presStyleIdx="0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19C57C8-2CFF-A14A-8428-0EDAE945997E}" type="pres">
      <dgm:prSet presAssocID="{74117F85-5D3F-42B5-AB02-BEC8F6BFC4E2}" presName="sibTrans" presStyleCnt="0"/>
      <dgm:spPr/>
    </dgm:pt>
    <dgm:pt modelId="{85D2C57F-807A-454C-8127-D8F6E7B2CB75}" type="pres">
      <dgm:prSet presAssocID="{D13BF4C5-9135-4283-B5C6-BC63852DE7D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BC1DE47-5D75-D147-90ED-4389982BCC6D}" type="pres">
      <dgm:prSet presAssocID="{D8EC6960-2F2F-4E67-9DEA-2DA37B360CB7}" presName="sibTrans" presStyleCnt="0"/>
      <dgm:spPr/>
    </dgm:pt>
    <dgm:pt modelId="{C0D7CF0E-C819-4587-8151-B29805D104BE}" type="pres">
      <dgm:prSet presAssocID="{C69F71AF-DBF4-463C-A74A-726BED66678F}" presName="node" presStyleLbl="node1" presStyleIdx="2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DE5B9326-08DC-4251-82B8-8F24B6B89A03}" type="pres">
      <dgm:prSet presAssocID="{4EABD676-041D-4706-964F-693F2DD934D5}" presName="sibTrans" presStyleCnt="0"/>
      <dgm:spPr/>
    </dgm:pt>
    <dgm:pt modelId="{27477307-91C9-DF45-91FE-D360860488B7}" type="pres">
      <dgm:prSet presAssocID="{2DF14521-CD6B-4AC6-BF98-BE07B3925427}" presName="node" presStyleLbl="node1" presStyleIdx="3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B78DC2A-6DE4-9341-97A9-2E7C5C483AE5}" type="pres">
      <dgm:prSet presAssocID="{453A070B-5E36-4885-B7C2-784127748854}" presName="sibTrans" presStyleCnt="0"/>
      <dgm:spPr/>
    </dgm:pt>
    <dgm:pt modelId="{F982301F-4E54-4DEC-9949-FFEED67FC328}" type="pres">
      <dgm:prSet presAssocID="{233AA61D-F2E0-4322-B40D-8124FF5430C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F51CA4E-D34D-49D2-8A46-33193BDCC3DF}" type="pres">
      <dgm:prSet presAssocID="{55ADBE02-B528-4EA7-BA70-F7177E6A0797}" presName="sibTrans" presStyleCnt="0"/>
      <dgm:spPr/>
    </dgm:pt>
    <dgm:pt modelId="{CF5A9101-7F7C-4016-9A15-23640DE2395C}" type="pres">
      <dgm:prSet presAssocID="{8F1503F2-3CF2-4BF9-9A71-7168D3DBFEA4}" presName="node" presStyleLbl="node1" presStyleIdx="5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311D26-3C34-447D-B8D2-F633EF70A420}" srcId="{2702DA95-ABEA-4F1C-9150-AE1DADB505ED}" destId="{C69F71AF-DBF4-463C-A74A-726BED66678F}" srcOrd="2" destOrd="0" parTransId="{B8EC2028-FB9F-487C-83F4-53C73899051E}" sibTransId="{4EABD676-041D-4706-964F-693F2DD934D5}"/>
    <dgm:cxn modelId="{3E51C62B-8714-4C0B-98A4-69254BAC1A67}" type="presOf" srcId="{D13BF4C5-9135-4283-B5C6-BC63852DE7D1}" destId="{85D2C57F-807A-454C-8127-D8F6E7B2CB75}" srcOrd="0" destOrd="0" presId="urn:microsoft.com/office/officeart/2005/8/layout/default"/>
    <dgm:cxn modelId="{267ACC5C-0707-427A-A146-B3D204E5173F}" type="presOf" srcId="{2DF14521-CD6B-4AC6-BF98-BE07B3925427}" destId="{27477307-91C9-DF45-91FE-D360860488B7}" srcOrd="0" destOrd="0" presId="urn:microsoft.com/office/officeart/2005/8/layout/default"/>
    <dgm:cxn modelId="{14112656-8B0E-4BE7-AD9D-6EB49B25CF45}" type="presOf" srcId="{233AA61D-F2E0-4322-B40D-8124FF5430C1}" destId="{F982301F-4E54-4DEC-9949-FFEED67FC328}" srcOrd="0" destOrd="0" presId="urn:microsoft.com/office/officeart/2005/8/layout/default"/>
    <dgm:cxn modelId="{2183847A-1BB0-41A3-9FEF-6BD47269C462}" type="presOf" srcId="{2702DA95-ABEA-4F1C-9150-AE1DADB505ED}" destId="{14464591-C39C-CA4B-BE41-37A5190D985B}" srcOrd="0" destOrd="0" presId="urn:microsoft.com/office/officeart/2005/8/layout/default"/>
    <dgm:cxn modelId="{F8336282-B478-47FF-9C39-C42E5BA9AC0D}" type="presOf" srcId="{8F1503F2-3CF2-4BF9-9A71-7168D3DBFEA4}" destId="{CF5A9101-7F7C-4016-9A15-23640DE2395C}" srcOrd="0" destOrd="0" presId="urn:microsoft.com/office/officeart/2005/8/layout/default"/>
    <dgm:cxn modelId="{34BDEBBA-1B8F-4305-8394-559A4C386FB1}" srcId="{2702DA95-ABEA-4F1C-9150-AE1DADB505ED}" destId="{8F1503F2-3CF2-4BF9-9A71-7168D3DBFEA4}" srcOrd="5" destOrd="0" parTransId="{50F03F32-5E54-444B-A7D9-904B0DAF2A04}" sibTransId="{7B8CBE0C-8BD8-48F1-B4FB-002AD4057FAD}"/>
    <dgm:cxn modelId="{9E31B1BC-D0AA-4B1D-9CD3-5D504EEB43B3}" srcId="{2702DA95-ABEA-4F1C-9150-AE1DADB505ED}" destId="{2DF14521-CD6B-4AC6-BF98-BE07B3925427}" srcOrd="3" destOrd="0" parTransId="{AA43FC69-9C1E-488C-9EE4-04BFB0B85284}" sibTransId="{453A070B-5E36-4885-B7C2-784127748854}"/>
    <dgm:cxn modelId="{D02C6BC7-0681-4306-8265-A367A0656C02}" srcId="{2702DA95-ABEA-4F1C-9150-AE1DADB505ED}" destId="{E2680422-B5BD-4D1A-BF8F-B872D1513238}" srcOrd="0" destOrd="0" parTransId="{01E4AB38-C5F3-4964-9981-D0226F4E1EED}" sibTransId="{74117F85-5D3F-42B5-AB02-BEC8F6BFC4E2}"/>
    <dgm:cxn modelId="{D2BE5ED4-0328-454A-A4AB-6E83DD4F17E0}" type="presOf" srcId="{C69F71AF-DBF4-463C-A74A-726BED66678F}" destId="{C0D7CF0E-C819-4587-8151-B29805D104BE}" srcOrd="0" destOrd="0" presId="urn:microsoft.com/office/officeart/2005/8/layout/default"/>
    <dgm:cxn modelId="{BC6C7AE7-826C-4E38-8CE2-BBA663CF61A4}" srcId="{2702DA95-ABEA-4F1C-9150-AE1DADB505ED}" destId="{D13BF4C5-9135-4283-B5C6-BC63852DE7D1}" srcOrd="1" destOrd="0" parTransId="{B3859C09-9384-47B1-AA85-457046359814}" sibTransId="{D8EC6960-2F2F-4E67-9DEA-2DA37B360CB7}"/>
    <dgm:cxn modelId="{DEED31F8-C752-4ED1-BCCC-FE732514C180}" type="presOf" srcId="{E2680422-B5BD-4D1A-BF8F-B872D1513238}" destId="{AE6B2876-C36E-CF48-91E9-1CC2B7E72B78}" srcOrd="0" destOrd="0" presId="urn:microsoft.com/office/officeart/2005/8/layout/default"/>
    <dgm:cxn modelId="{9ACABEFF-BA04-4991-BE39-4BA6EE2D2380}" srcId="{2702DA95-ABEA-4F1C-9150-AE1DADB505ED}" destId="{233AA61D-F2E0-4322-B40D-8124FF5430C1}" srcOrd="4" destOrd="0" parTransId="{5D3EFB3E-C411-4647-9825-7C2E50009560}" sibTransId="{55ADBE02-B528-4EA7-BA70-F7177E6A0797}"/>
    <dgm:cxn modelId="{1139B080-D838-42A4-8BC8-7908353D8677}" type="presParOf" srcId="{14464591-C39C-CA4B-BE41-37A5190D985B}" destId="{AE6B2876-C36E-CF48-91E9-1CC2B7E72B78}" srcOrd="0" destOrd="0" presId="urn:microsoft.com/office/officeart/2005/8/layout/default"/>
    <dgm:cxn modelId="{8620A66D-834C-4386-847B-E5C8EE052487}" type="presParOf" srcId="{14464591-C39C-CA4B-BE41-37A5190D985B}" destId="{419C57C8-2CFF-A14A-8428-0EDAE945997E}" srcOrd="1" destOrd="0" presId="urn:microsoft.com/office/officeart/2005/8/layout/default"/>
    <dgm:cxn modelId="{7C7D39B3-F5FB-48FA-929E-3228FEAA46E6}" type="presParOf" srcId="{14464591-C39C-CA4B-BE41-37A5190D985B}" destId="{85D2C57F-807A-454C-8127-D8F6E7B2CB75}" srcOrd="2" destOrd="0" presId="urn:microsoft.com/office/officeart/2005/8/layout/default"/>
    <dgm:cxn modelId="{AF3CEF9C-D876-433C-9A4F-954F7E644C6B}" type="presParOf" srcId="{14464591-C39C-CA4B-BE41-37A5190D985B}" destId="{7BC1DE47-5D75-D147-90ED-4389982BCC6D}" srcOrd="3" destOrd="0" presId="urn:microsoft.com/office/officeart/2005/8/layout/default"/>
    <dgm:cxn modelId="{4A0CF518-4EEE-4C55-80DA-43347E957B2D}" type="presParOf" srcId="{14464591-C39C-CA4B-BE41-37A5190D985B}" destId="{C0D7CF0E-C819-4587-8151-B29805D104BE}" srcOrd="4" destOrd="0" presId="urn:microsoft.com/office/officeart/2005/8/layout/default"/>
    <dgm:cxn modelId="{41DB807E-B3B4-4233-8A8C-CD00E5046473}" type="presParOf" srcId="{14464591-C39C-CA4B-BE41-37A5190D985B}" destId="{DE5B9326-08DC-4251-82B8-8F24B6B89A03}" srcOrd="5" destOrd="0" presId="urn:microsoft.com/office/officeart/2005/8/layout/default"/>
    <dgm:cxn modelId="{A267B61F-B7E0-4125-AE2B-BEF06CC0B736}" type="presParOf" srcId="{14464591-C39C-CA4B-BE41-37A5190D985B}" destId="{27477307-91C9-DF45-91FE-D360860488B7}" srcOrd="6" destOrd="0" presId="urn:microsoft.com/office/officeart/2005/8/layout/default"/>
    <dgm:cxn modelId="{B71D1ED2-8F67-4ED6-9640-1E8FE005D1BA}" type="presParOf" srcId="{14464591-C39C-CA4B-BE41-37A5190D985B}" destId="{4B78DC2A-6DE4-9341-97A9-2E7C5C483AE5}" srcOrd="7" destOrd="0" presId="urn:microsoft.com/office/officeart/2005/8/layout/default"/>
    <dgm:cxn modelId="{DA7F4C6E-49D5-4360-8134-B4CA77170226}" type="presParOf" srcId="{14464591-C39C-CA4B-BE41-37A5190D985B}" destId="{F982301F-4E54-4DEC-9949-FFEED67FC328}" srcOrd="8" destOrd="0" presId="urn:microsoft.com/office/officeart/2005/8/layout/default"/>
    <dgm:cxn modelId="{1A940882-C6C3-441A-AEBD-DD2AC80FAB14}" type="presParOf" srcId="{14464591-C39C-CA4B-BE41-37A5190D985B}" destId="{4F51CA4E-D34D-49D2-8A46-33193BDCC3DF}" srcOrd="9" destOrd="0" presId="urn:microsoft.com/office/officeart/2005/8/layout/default"/>
    <dgm:cxn modelId="{3C8797E3-418B-4B5B-B750-1A9C01206868}" type="presParOf" srcId="{14464591-C39C-CA4B-BE41-37A5190D985B}" destId="{CF5A9101-7F7C-4016-9A15-23640DE239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2876-C36E-CF48-91E9-1CC2B7E72B78}">
      <dsp:nvSpPr>
        <dsp:cNvPr id="0" name=""/>
        <dsp:cNvSpPr/>
      </dsp:nvSpPr>
      <dsp:spPr>
        <a:xfrm>
          <a:off x="432144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Hands on Methode</a:t>
          </a:r>
          <a:endParaRPr lang="en-US" sz="1800" b="0" kern="1200" dirty="0"/>
        </a:p>
      </dsp:txBody>
      <dsp:txXfrm>
        <a:off x="507527" y="77629"/>
        <a:ext cx="2422934" cy="1393454"/>
      </dsp:txXfrm>
    </dsp:sp>
    <dsp:sp modelId="{85D2C57F-807A-454C-8127-D8F6E7B2CB75}">
      <dsp:nvSpPr>
        <dsp:cNvPr id="0" name=""/>
        <dsp:cNvSpPr/>
      </dsp:nvSpPr>
      <dsp:spPr>
        <a:xfrm>
          <a:off x="3630070" y="111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3705453" y="76502"/>
        <a:ext cx="2422934" cy="1393454"/>
      </dsp:txXfrm>
    </dsp:sp>
    <dsp:sp modelId="{C0D7CF0E-C819-4587-8151-B29805D104BE}">
      <dsp:nvSpPr>
        <dsp:cNvPr id="0" name=""/>
        <dsp:cNvSpPr/>
      </dsp:nvSpPr>
      <dsp:spPr>
        <a:xfrm>
          <a:off x="6906391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Bis zu 75% Förderung durch Aufstiegs-BAföG</a:t>
          </a:r>
          <a:endParaRPr lang="en-US" sz="1800" kern="1200" dirty="0"/>
        </a:p>
      </dsp:txBody>
      <dsp:txXfrm>
        <a:off x="6981774" y="77629"/>
        <a:ext cx="2422934" cy="1393454"/>
      </dsp:txXfrm>
    </dsp:sp>
    <dsp:sp modelId="{27477307-91C9-DF45-91FE-D360860488B7}">
      <dsp:nvSpPr>
        <dsp:cNvPr id="0" name=""/>
        <dsp:cNvSpPr/>
      </dsp:nvSpPr>
      <dsp:spPr>
        <a:xfrm>
          <a:off x="432144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Netzwerke mit Gleichgesinnten aufbauen</a:t>
          </a:r>
          <a:endParaRPr lang="en-US" sz="1800" kern="1200" dirty="0"/>
        </a:p>
      </dsp:txBody>
      <dsp:txXfrm>
        <a:off x="507527" y="1879212"/>
        <a:ext cx="2422934" cy="1393454"/>
      </dsp:txXfrm>
    </dsp:sp>
    <dsp:sp modelId="{F982301F-4E54-4DEC-9949-FFEED67FC328}">
      <dsp:nvSpPr>
        <dsp:cNvPr id="0" name=""/>
        <dsp:cNvSpPr/>
      </dsp:nvSpPr>
      <dsp:spPr>
        <a:xfrm>
          <a:off x="3630070" y="1802710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DIHK-Rahmenplan (Inhalte und Prüfungen sind bundeseinheitlich)</a:t>
          </a:r>
          <a:endParaRPr lang="en-US" sz="1800" kern="1200" dirty="0"/>
        </a:p>
      </dsp:txBody>
      <dsp:txXfrm>
        <a:off x="3705453" y="1878093"/>
        <a:ext cx="2422934" cy="1393454"/>
      </dsp:txXfrm>
    </dsp:sp>
    <dsp:sp modelId="{CF5A9101-7F7C-4016-9A15-23640DE2395C}">
      <dsp:nvSpPr>
        <dsp:cNvPr id="0" name=""/>
        <dsp:cNvSpPr/>
      </dsp:nvSpPr>
      <dsp:spPr>
        <a:xfrm>
          <a:off x="6906391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 erfolgreichem IHK-Abschluss = Allgemeiner Hochschulzugang</a:t>
          </a:r>
          <a:endParaRPr lang="en-US" sz="1800" kern="1200" dirty="0"/>
        </a:p>
      </dsp:txBody>
      <dsp:txXfrm>
        <a:off x="6981774" y="1879212"/>
        <a:ext cx="2422934" cy="139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k-sh.de/bilanzbuchhaltu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k-sh.de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dirty="0">
                <a:solidFill>
                  <a:schemeClr val="accent1"/>
                </a:solidFill>
              </a:rPr>
              <a:t>Geprüfte/-r Bilanzbuchhalter/-in (IHK) - Bachelor Professional in Bilanzbuchhaltung</a:t>
            </a:r>
          </a:p>
          <a:p>
            <a:r>
              <a:rPr lang="de-DE" altLang="de-DE" dirty="0">
                <a:solidFill>
                  <a:schemeClr val="accent1"/>
                </a:solidFill>
              </a:rPr>
              <a:t>Auffrischungskurs Steuerrecht und Bilanzierung für Bilanzbuchhalter/innen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232666" y="5236280"/>
            <a:ext cx="2414726" cy="781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>
                <a:solidFill>
                  <a:schemeClr val="accent1"/>
                </a:solidFill>
              </a:rPr>
              <a:t>Gesa Johannsen</a:t>
            </a:r>
          </a:p>
          <a:p>
            <a:pPr algn="l"/>
            <a:r>
              <a:rPr lang="de-DE" sz="1600" dirty="0">
                <a:solidFill>
                  <a:schemeClr val="accent1"/>
                </a:solidFill>
              </a:rPr>
              <a:t>Kundenberaterin</a:t>
            </a: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40527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Bei Bestehen werden 50% des Darlehens erlassen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Bewilligung muss nicht vor Kursstart erfolgt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Auszahlung nach Bewilligung entsprechend WAK-Rechnungen (monatlich /quartalsweise /voll) vor Fälligkeit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Förderung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r="686"/>
          <a:stretch/>
        </p:blipFill>
        <p:spPr>
          <a:xfrm>
            <a:off x="6003985" y="1762211"/>
            <a:ext cx="5394040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/>
          <a:stretch/>
        </p:blipFill>
        <p:spPr>
          <a:xfrm>
            <a:off x="709104" y="1768415"/>
            <a:ext cx="10685550" cy="336430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Förderung der Investitionsbank Schleswig-Holstein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937563"/>
            <a:ext cx="3813220" cy="32708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Präsenz: reiner Präsenzkurs</a:t>
            </a: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Durchführungsformen und Terminplan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Kurse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FWBPO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441323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Veranstaltungsbeginn und -ende:           03.11.2023 – 31.10.2025 ELM, FL, KI, HL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12.09.2024 - 29.09.2026 ELM, FL, KI, HL, NMS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Unterrichtseinheiten:		750 UE (1 UE = 45 Minuten) 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Unterrichtszeiten Start 2023:		Fr : 17:30 – 20:45 Uhr (Online)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Sa : 08:15 – 13:15 Uhr (Präsenz)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				in den Blockwochen: Mo – Fr 08:15 – 15:15 Uhr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Blockwochen Start 2023:                         09.09. – 13.09.2024; 30.06. – 04.07.2025, Bildungsurlaub			       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Abschluss:			mit Bestehen der Prüfung vor der IHK erhalten Sie den Abschluss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Förderung:			Aufstiegs-BAföG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823746"/>
            <a:ext cx="10800000" cy="490537"/>
          </a:xfrm>
        </p:spPr>
        <p:txBody>
          <a:bodyPr/>
          <a:lstStyle/>
          <a:p>
            <a:r>
              <a:rPr lang="de-DE" dirty="0"/>
              <a:t>2023 Geprüfte/-r Bilanzbuchhalter/-in (IHK) - Bachelor Professional in Bilanzbuchhaltung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4331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F27D41-E097-2EA2-9A85-8181831E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476" y="1621016"/>
            <a:ext cx="10263628" cy="396000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1. Geschäftsvorfälle erfassen und nach Rechnungslegungsvorschriften zu Abschlüssen führen</a:t>
            </a:r>
          </a:p>
          <a:p>
            <a:r>
              <a:rPr lang="de-DE" dirty="0">
                <a:solidFill>
                  <a:schemeClr val="accent1"/>
                </a:solidFill>
              </a:rPr>
              <a:t>2. Jahresabschlüsse aufbereiten und auswerten</a:t>
            </a:r>
          </a:p>
          <a:p>
            <a:r>
              <a:rPr lang="de-DE" dirty="0">
                <a:solidFill>
                  <a:schemeClr val="accent1"/>
                </a:solidFill>
              </a:rPr>
              <a:t>3. Betriebliche Sachverhalte steuerlich darstellen</a:t>
            </a:r>
          </a:p>
          <a:p>
            <a:r>
              <a:rPr lang="de-DE" dirty="0">
                <a:solidFill>
                  <a:schemeClr val="accent1"/>
                </a:solidFill>
              </a:rPr>
              <a:t>4. Finanzmanagement des Unternehmens wahrnehmen, gestalten und überwachen</a:t>
            </a:r>
          </a:p>
          <a:p>
            <a:r>
              <a:rPr lang="de-DE" dirty="0">
                <a:solidFill>
                  <a:schemeClr val="accent1"/>
                </a:solidFill>
              </a:rPr>
              <a:t>5. Kosten- und Leistungsrechnung zielorientiert anwenden</a:t>
            </a:r>
          </a:p>
          <a:p>
            <a:r>
              <a:rPr lang="de-DE" dirty="0">
                <a:solidFill>
                  <a:schemeClr val="accent1"/>
                </a:solidFill>
              </a:rPr>
              <a:t>6. Ein internes Kontrollsystem sicherstellen</a:t>
            </a:r>
          </a:p>
          <a:p>
            <a:r>
              <a:rPr lang="de-DE" dirty="0">
                <a:solidFill>
                  <a:schemeClr val="accent1"/>
                </a:solidFill>
              </a:rPr>
              <a:t>7. Kommunikation, Führung und Zusammenarbeit mit internen und externen Partnern sicherstellen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0387B4-F672-F107-DB7D-EA7EC152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07CC9-2B85-825B-1E9C-4E83D1EC2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Details unter </a:t>
            </a:r>
            <a:r>
              <a:rPr lang="de-DE" dirty="0">
                <a:hlinkClick r:id="rId2"/>
              </a:rPr>
              <a:t>www.wak-sh.de/bilanzbuchhaltung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450281-FC4E-1201-7AFA-347C9F8057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03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14283"/>
            <a:ext cx="10800000" cy="487185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Veranstaltungen 2023 + 2024	:	17.10.2023 – 21.11.2023	BB	ELM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Di + Do : 18:00 – 21:15 Uhr 	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07.11.2023 – 14.12.2023 	BB	HL, NMS, HL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Di + Do: 18:00 - 21:15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27.02.2024 - 28.03.2024	BB	KI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27.05.2024 - 31.05.2024 	VZ	ELM, FL, KI, NMS, NOR	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04.11.2024 - 08.11.2024 	VZ	ELM, FL. KI, NMS, NOR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				12.11.2024 - 12.12.2024	BB 	ELM, FL, KI, HL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Unterrichtseinheiten:		50 UE (1 UE = 45 Minuten) 				 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Abschluss:			Teilnahmebescheinigung</a:t>
            </a:r>
          </a:p>
          <a:p>
            <a:pPr lvl="0" fontAlgn="base">
              <a:spcAft>
                <a:spcPct val="0"/>
              </a:spcAft>
              <a:buSzPct val="90000"/>
            </a:pPr>
            <a:r>
              <a:rPr lang="de-DE" dirty="0">
                <a:solidFill>
                  <a:schemeClr val="accent1"/>
                </a:solidFill>
              </a:rPr>
              <a:t>Förderung:			Weiterbildungsbonus</a:t>
            </a:r>
          </a:p>
          <a:p>
            <a:pPr lvl="7" indent="0" fontAlgn="base">
              <a:spcAft>
                <a:spcPct val="0"/>
              </a:spcAft>
              <a:buSzPct val="90000"/>
              <a:buNone/>
            </a:pPr>
            <a:r>
              <a:rPr lang="de-DE" sz="1600" dirty="0"/>
              <a:t>    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823746"/>
            <a:ext cx="10800000" cy="490537"/>
          </a:xfrm>
        </p:spPr>
        <p:txBody>
          <a:bodyPr/>
          <a:lstStyle/>
          <a:p>
            <a:r>
              <a:rPr lang="de-DE" dirty="0"/>
              <a:t>2023 Auffrischungskurs Steuerrecht und Bilanzierung für Bilanzbuchhalter/innen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2269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F27D41-E097-2EA2-9A85-8181831E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476" y="1621016"/>
            <a:ext cx="10263628" cy="396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Bilanzierung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Bilanzkontinuität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Bilanzänderungen und -berichtigungen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Besteuerung von Unternehmen (insbesondere Umsatzsteuer)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endParaRPr lang="de-DE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Zugangsvoraussetzungen: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Abschluss zum/zur Geprüften Bilanzbuchhalter/in (IHK)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oder anderweitig in diesem Bereich erworbene Kenntnisse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0387B4-F672-F107-DB7D-EA7EC152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07CC9-2B85-825B-1E9C-4E83D1EC2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Details unter </a:t>
            </a:r>
            <a:r>
              <a:rPr lang="de-DE" dirty="0">
                <a:hlinkClick r:id="rId2"/>
              </a:rPr>
              <a:t>www.wak-sh.de</a:t>
            </a:r>
            <a:r>
              <a:rPr lang="de-DE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450281-FC4E-1201-7AFA-347C9F8057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77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852810" cy="47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id="{E32E923C-C642-8088-1B94-15D3E44416DB}"/>
              </a:ext>
            </a:extLst>
          </p:cNvPr>
          <p:cNvGraphicFramePr/>
          <p:nvPr/>
        </p:nvGraphicFramePr>
        <p:xfrm>
          <a:off x="946166" y="1805706"/>
          <a:ext cx="9833842" cy="33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16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3 Säulen der Höheren Berufsbildung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9" name="Zylinder 8"/>
          <p:cNvSpPr/>
          <p:nvPr/>
        </p:nvSpPr>
        <p:spPr>
          <a:xfrm>
            <a:off x="1935194" y="2282101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081841" y="2665976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WAK</a:t>
            </a:r>
          </a:p>
        </p:txBody>
      </p:sp>
      <p:sp>
        <p:nvSpPr>
          <p:cNvPr id="12" name="Zylinder 11"/>
          <p:cNvSpPr/>
          <p:nvPr/>
        </p:nvSpPr>
        <p:spPr>
          <a:xfrm>
            <a:off x="4920235" y="2282102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066882" y="2665977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IHK</a:t>
            </a:r>
          </a:p>
        </p:txBody>
      </p:sp>
      <p:sp>
        <p:nvSpPr>
          <p:cNvPr id="14" name="Zylinder 13"/>
          <p:cNvSpPr/>
          <p:nvPr/>
        </p:nvSpPr>
        <p:spPr>
          <a:xfrm>
            <a:off x="7806941" y="2282102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953588" y="2665977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IBSH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687619" y="4940058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Bildungsträger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559930" y="4945666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Prüfungswesen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452990" y="4954437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Förderung</a:t>
            </a:r>
          </a:p>
          <a:p>
            <a:pPr algn="ctr"/>
            <a:r>
              <a:rPr lang="de-DE" sz="1600" dirty="0"/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DIHK-Rahmenplan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Bundeseinheitliche Prüfung (Frühjahr und Herbst)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Separate Prüfungsanmeldung erforderlich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-&gt; Anmeldefrist beachten!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Wir empfehlen eine Zulassungsprüfung vor Kursanmeldung bei der WAK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Industrie- und Handelskammer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IHK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4316"/>
          <a:stretch/>
        </p:blipFill>
        <p:spPr>
          <a:xfrm>
            <a:off x="5986731" y="1642801"/>
            <a:ext cx="5771073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5"/>
            <a:ext cx="10800000" cy="43484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Zur Prüfung ist zuzulassen, wer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erfolgreich abgelegte Abschlussprüfung in einem anerkannten kaufmännischen oder verwaltenden Ausbildungsberuf mit einer Berufsausbildungsdauer von drei Jahren,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einen der folgenden Abschlüsse: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a) einen anerkannten </a:t>
            </a:r>
            <a:r>
              <a:rPr lang="de-DE" dirty="0">
                <a:solidFill>
                  <a:schemeClr val="accent2"/>
                </a:solidFill>
              </a:rPr>
              <a:t>Fortbildungsabschluss</a:t>
            </a:r>
            <a:r>
              <a:rPr lang="de-DE" dirty="0">
                <a:solidFill>
                  <a:schemeClr val="accent1"/>
                </a:solidFill>
              </a:rPr>
              <a:t> nach einer Regelung auf Grund des Berufsbildungsgesetzes als </a:t>
            </a:r>
            <a:r>
              <a:rPr lang="de-DE" dirty="0">
                <a:solidFill>
                  <a:schemeClr val="accent2"/>
                </a:solidFill>
              </a:rPr>
              <a:t>Fachwirt oder Fachwirtin oder als Fachkaufmann oder Fachkauffrau</a:t>
            </a:r>
            <a:r>
              <a:rPr lang="de-DE" dirty="0">
                <a:solidFill>
                  <a:schemeClr val="accent1"/>
                </a:solidFill>
              </a:rPr>
              <a:t>,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b) einen </a:t>
            </a:r>
            <a:r>
              <a:rPr lang="de-DE" dirty="0">
                <a:solidFill>
                  <a:schemeClr val="accent2"/>
                </a:solidFill>
              </a:rPr>
              <a:t>Abschluss als Staatlich geprüfter Betriebswirt </a:t>
            </a:r>
            <a:r>
              <a:rPr lang="de-DE" dirty="0">
                <a:solidFill>
                  <a:schemeClr val="accent1"/>
                </a:solidFill>
              </a:rPr>
              <a:t>oder als </a:t>
            </a:r>
            <a:r>
              <a:rPr lang="de-DE" dirty="0">
                <a:solidFill>
                  <a:schemeClr val="accent2"/>
                </a:solidFill>
              </a:rPr>
              <a:t>Staatlich geprüfte Betriebswirtin </a:t>
            </a:r>
            <a:r>
              <a:rPr lang="de-DE" dirty="0">
                <a:solidFill>
                  <a:schemeClr val="accent1"/>
                </a:solidFill>
              </a:rPr>
              <a:t>oder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c) einen </a:t>
            </a:r>
            <a:r>
              <a:rPr lang="de-DE" dirty="0">
                <a:solidFill>
                  <a:schemeClr val="accent2"/>
                </a:solidFill>
              </a:rPr>
              <a:t>wirtschaftswissenschaftlichen Diplom- oder Bachelorabschluss </a:t>
            </a:r>
            <a:r>
              <a:rPr lang="de-DE" dirty="0">
                <a:solidFill>
                  <a:schemeClr val="accent1"/>
                </a:solidFill>
              </a:rPr>
              <a:t>einer staatlichen oder staatlich anerkannten Hochschule oder einer Berufsakademie oder eines akkreditierten betriebswirtschaftlichen Ausbildungsganges einer Berufsakademie und eine darauf folgende, mindestens einjährige Berufspraxis oder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mindestens fünfjährige Berufspraxis.</a:t>
            </a:r>
          </a:p>
          <a:p>
            <a:r>
              <a:rPr lang="de-DE" dirty="0">
                <a:solidFill>
                  <a:schemeClr val="accent1"/>
                </a:solidFill>
              </a:rPr>
              <a:t>Die Berufspraxis muss inhaltlich wesentliche Bezüge zu den in § 2 Absatz 3 genannten Aufgaben genannten Aufgaben (Fortbildungsverordnung) haben und dabei überwiegend im betrieblichen Finanz- und Rechnungswesen erworben worden sein. 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Industrie- und Handelskammer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Zulassungsvoraussetzungen </a:t>
            </a:r>
            <a:r>
              <a:rPr lang="de-DE" altLang="de-DE" dirty="0"/>
              <a:t>Geprüfte/-r Bilanzbuchhalter/-in (IHK) 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IHK</a:t>
            </a:r>
          </a:p>
        </p:txBody>
      </p:sp>
    </p:spTree>
    <p:extLst>
      <p:ext uri="{BB962C8B-B14F-4D97-AF65-F5344CB8AC3E}">
        <p14:creationId xmlns:p14="http://schemas.microsoft.com/office/powerpoint/2010/main" val="366089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Breitbild</PresentationFormat>
  <Paragraphs>136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Höhere Berufsbildung</vt:lpstr>
      <vt:lpstr>Höhere Berufsbildung</vt:lpstr>
      <vt:lpstr>Die 3 Säulen der Höheren Berufsbildung</vt:lpstr>
      <vt:lpstr>Industrie- und Handelskammer</vt:lpstr>
      <vt:lpstr>Industrie- und Handelskammer</vt:lpstr>
      <vt:lpstr>Förderung der Investitionsbank Schleswig-Holstein</vt:lpstr>
      <vt:lpstr>Förderung der Investitionsbank Schleswig-Holstein</vt:lpstr>
      <vt:lpstr>Durchführungsformen und Terminplan</vt:lpstr>
      <vt:lpstr>Veranstaltungsdaten</vt:lpstr>
      <vt:lpstr>Inhalte </vt:lpstr>
      <vt:lpstr>Veranstaltungsdaten</vt:lpstr>
      <vt:lpstr>Inhalte 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202</cp:revision>
  <dcterms:created xsi:type="dcterms:W3CDTF">2021-07-08T05:50:53Z</dcterms:created>
  <dcterms:modified xsi:type="dcterms:W3CDTF">2023-09-19T07:11:32Z</dcterms:modified>
</cp:coreProperties>
</file>