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83" r:id="rId2"/>
    <p:sldId id="359" r:id="rId3"/>
    <p:sldId id="294" r:id="rId4"/>
    <p:sldId id="357" r:id="rId5"/>
    <p:sldId id="358" r:id="rId6"/>
    <p:sldId id="311" r:id="rId7"/>
    <p:sldId id="319" r:id="rId8"/>
    <p:sldId id="360" r:id="rId9"/>
    <p:sldId id="361" r:id="rId10"/>
    <p:sldId id="362" r:id="rId11"/>
    <p:sldId id="366" r:id="rId12"/>
    <p:sldId id="363" r:id="rId13"/>
    <p:sldId id="365" r:id="rId14"/>
    <p:sldId id="329" r:id="rId15"/>
    <p:sldId id="322" r:id="rId16"/>
    <p:sldId id="323" r:id="rId17"/>
    <p:sldId id="320" r:id="rId18"/>
    <p:sldId id="292" r:id="rId19"/>
    <p:sldId id="293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3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11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16.01.2024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schleswig-holstein.de/DE/fachinhalte/W/weiterbildung/Weiterbildungsbonus_HT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>
            <a:normAutofit/>
          </a:bodyPr>
          <a:lstStyle/>
          <a:p>
            <a:r>
              <a:rPr lang="de-DE" altLang="de-DE" sz="2500" dirty="0"/>
              <a:t>Herzlich willkommen zur</a:t>
            </a:r>
            <a:br>
              <a:rPr lang="de-DE" altLang="de-DE" sz="2500" dirty="0"/>
            </a:br>
            <a:r>
              <a:rPr lang="de-DE" sz="2500" dirty="0"/>
              <a:t>Informationsveranstaltung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499"/>
            <a:ext cx="9144000" cy="3145837"/>
          </a:xfrm>
        </p:spPr>
        <p:txBody>
          <a:bodyPr>
            <a:normAutofit/>
          </a:bodyPr>
          <a:lstStyle/>
          <a:p>
            <a:endParaRPr lang="de-DE" sz="2800" dirty="0">
              <a:cs typeface="Calibri" panose="020F0502020204030204" pitchFamily="34" charset="0"/>
            </a:endParaRPr>
          </a:p>
          <a:p>
            <a:endParaRPr lang="de-DE" sz="2800" dirty="0">
              <a:cs typeface="Calibri" panose="020F0502020204030204" pitchFamily="34" charset="0"/>
            </a:endParaRPr>
          </a:p>
          <a:p>
            <a:r>
              <a:rPr lang="de-DE" dirty="0">
                <a:cs typeface="Calibri" panose="020F0502020204030204" pitchFamily="34" charset="0"/>
              </a:rPr>
              <a:t>Betriebspsychologie (IHK) - kompakt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E86577-6FD3-AFAE-EE56-976F2EB6A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11" y="2126284"/>
            <a:ext cx="26479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38" y="1396089"/>
            <a:ext cx="10800000" cy="4337939"/>
          </a:xfrm>
        </p:spPr>
        <p:txBody>
          <a:bodyPr>
            <a:normAutofit/>
          </a:bodyPr>
          <a:lstStyle/>
          <a:p>
            <a:endParaRPr lang="de-DE" sz="1600" b="1" dirty="0"/>
          </a:p>
          <a:p>
            <a:r>
              <a:rPr lang="de-DE" sz="1400" b="1" dirty="0"/>
              <a:t>Modul 5: Kommunikationspsychologie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Grundlagen der Kommunikationspsychologie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Kommunikationsmodelle (Nachrichtenquadrat, Inneres Team, Glaubenssätze, Transaktionsanalyse)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Kommunikationsmethoden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Gesprächsführung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sz="1400" b="1" dirty="0"/>
              <a:t>Modul 6: Konfliktmanagement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Konfliktverständnis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Konfliktarten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Konfliktstufen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Konfliktmethoden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Das Konfliktgespräch</a:t>
            </a:r>
          </a:p>
          <a:p>
            <a:endParaRPr lang="de-DE" alt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Betriebspsychologie (IHK) - kompakt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 ab 2024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7883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38" y="1396089"/>
            <a:ext cx="10800000" cy="4337939"/>
          </a:xfrm>
        </p:spPr>
        <p:txBody>
          <a:bodyPr>
            <a:normAutofit/>
          </a:bodyPr>
          <a:lstStyle/>
          <a:p>
            <a:endParaRPr lang="de-DE" sz="1600" b="1" dirty="0"/>
          </a:p>
          <a:p>
            <a:r>
              <a:rPr lang="de-DE" sz="1400" b="1" dirty="0"/>
              <a:t>Modul 7: Mentale Risikofaktoren bei Mitarbeitenden</a:t>
            </a:r>
          </a:p>
          <a:p>
            <a:pPr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400" b="1" dirty="0"/>
              <a:t> </a:t>
            </a:r>
            <a:r>
              <a:rPr lang="de-DE" sz="1400" dirty="0"/>
              <a:t>Stressursachen, -erleben, -symptome</a:t>
            </a:r>
          </a:p>
          <a:p>
            <a:pPr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 Kritische Lebensereignisse: Arten, Merkmale, Auswirkungen</a:t>
            </a:r>
          </a:p>
          <a:p>
            <a:pPr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 Leistungsabfall, vermehrte Fehlzeiten, "innere Kündigung"</a:t>
            </a:r>
          </a:p>
          <a:p>
            <a:pPr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 Beeinträchtigungen und mentale Erkrankungen, </a:t>
            </a:r>
          </a:p>
          <a:p>
            <a:pPr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 bspw.: </a:t>
            </a:r>
            <a:r>
              <a:rPr lang="de-DE" sz="1400" dirty="0" err="1"/>
              <a:t>burn</a:t>
            </a:r>
            <a:r>
              <a:rPr lang="de-DE" sz="1400" dirty="0"/>
              <a:t> on, </a:t>
            </a:r>
            <a:r>
              <a:rPr lang="de-DE" sz="1400" dirty="0" err="1"/>
              <a:t>burn</a:t>
            </a:r>
            <a:r>
              <a:rPr lang="de-DE" sz="1400" dirty="0"/>
              <a:t> out, verhaltens- und stoffgebundenes Abhängigkeitsverhalten, </a:t>
            </a:r>
          </a:p>
          <a:p>
            <a:pPr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 Depression, Ängste</a:t>
            </a:r>
            <a:endParaRPr lang="de-DE" sz="1400" b="1" dirty="0"/>
          </a:p>
          <a:p>
            <a:endParaRPr lang="de-DE" alt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Betriebspsychologie (IHK) - kompakt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 ab 2024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0118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38" y="1396089"/>
            <a:ext cx="10800000" cy="4337939"/>
          </a:xfrm>
        </p:spPr>
        <p:txBody>
          <a:bodyPr>
            <a:normAutofit/>
          </a:bodyPr>
          <a:lstStyle/>
          <a:p>
            <a:endParaRPr lang="de-DE" sz="1600" b="1" dirty="0"/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400" b="1" dirty="0"/>
              <a:t>Modul 8: Lösungsansätze im Umgang mit mentalen Risikofaktoren bei Mitarbeitenden		</a:t>
            </a: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Kenntnisse über betriebliche Risikofaktoren </a:t>
            </a: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Identifikation von betrieblichen Schutzfaktoren </a:t>
            </a: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Betriebliche Möglichkeiten der Intervention </a:t>
            </a: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Handlungsempfehlungen für die Prävention</a:t>
            </a: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de-DE" sz="1400" b="1" dirty="0"/>
          </a:p>
          <a:p>
            <a:r>
              <a:rPr lang="de-DE" sz="1400" b="1" dirty="0"/>
              <a:t>Modul 9: Lehrgangsinternes Testat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   Hausarbeit, Präsentation, Fachgespräch</a:t>
            </a:r>
          </a:p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</a:pPr>
            <a:r>
              <a:rPr lang="de-DE" sz="1400" b="1" dirty="0"/>
              <a:t>	</a:t>
            </a:r>
          </a:p>
          <a:p>
            <a:endParaRPr lang="de-DE" alt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Betriebspsychologie (IHK) - kompakt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 ab 2024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4467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332" y="1366825"/>
            <a:ext cx="10800000" cy="4337939"/>
          </a:xfrm>
        </p:spPr>
        <p:txBody>
          <a:bodyPr>
            <a:normAutofit/>
          </a:bodyPr>
          <a:lstStyle/>
          <a:p>
            <a:r>
              <a:rPr lang="de-DE" sz="1400" b="1" dirty="0"/>
              <a:t>zu Modul 9: Lehrgangsinterner Test</a:t>
            </a:r>
          </a:p>
          <a:p>
            <a:r>
              <a:rPr lang="de-DE" sz="1500" dirty="0">
                <a:effectLst/>
                <a:highlight>
                  <a:srgbClr val="00FF00"/>
                </a:highlight>
                <a:ea typeface="Calibri" panose="020F0502020204030204" pitchFamily="34" charset="0"/>
              </a:rPr>
              <a:t>Hausarbeit</a:t>
            </a:r>
            <a:r>
              <a:rPr lang="de-DE" sz="1500" dirty="0">
                <a:effectLst/>
                <a:ea typeface="Calibri" panose="020F0502020204030204" pitchFamily="34" charset="0"/>
              </a:rPr>
              <a:t>:</a:t>
            </a:r>
            <a:br>
              <a:rPr lang="de-DE" sz="1500" dirty="0">
                <a:effectLst/>
                <a:ea typeface="Calibri" panose="020F0502020204030204" pitchFamily="34" charset="0"/>
              </a:rPr>
            </a:br>
            <a:r>
              <a:rPr lang="de-DE" sz="1500" dirty="0">
                <a:effectLst/>
                <a:ea typeface="Calibri" panose="020F0502020204030204" pitchFamily="34" charset="0"/>
              </a:rPr>
              <a:t>Die Erstellung der Hausarbeit basiert auf einem individuell gewählten Thema und in Absprache mit der Lehrkraft.</a:t>
            </a:r>
          </a:p>
          <a:p>
            <a:r>
              <a:rPr lang="de-DE" sz="1500" u="sng" dirty="0">
                <a:effectLst/>
                <a:ea typeface="Calibri" panose="020F0502020204030204" pitchFamily="34" charset="0"/>
              </a:rPr>
              <a:t>Die Hausarbeit orientiert sich an den Gliederungspunkten:</a:t>
            </a:r>
            <a:br>
              <a:rPr lang="de-DE" sz="1500" dirty="0">
                <a:effectLst/>
                <a:ea typeface="Calibri" panose="020F0502020204030204" pitchFamily="34" charset="0"/>
              </a:rPr>
            </a:br>
            <a:r>
              <a:rPr lang="de-DE" sz="1500" dirty="0">
                <a:effectLst/>
                <a:ea typeface="Calibri" panose="020F0502020204030204" pitchFamily="34" charset="0"/>
              </a:rPr>
              <a:t>Ausgangslage im Betrieb, Fallbeschreibung, Probleme und Herausforderungen, 2 Lösungsoptionen mit deren jeweiligen Vor- und Nachteilen, Begründung der Entscheidungsfindung, Planung der Umsetzung, Benennung der Kompetenzen der Führungskraft.</a:t>
            </a:r>
          </a:p>
          <a:p>
            <a:r>
              <a:rPr lang="de-DE" sz="15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Der Umfang der Hausarbeit umfasst 5 bis 7 Seiten, Arial 12.  </a:t>
            </a:r>
          </a:p>
          <a:p>
            <a:r>
              <a:rPr lang="de-DE" sz="1500" dirty="0">
                <a:effectLst/>
                <a:ea typeface="Calibri" panose="020F0502020204030204" pitchFamily="34" charset="0"/>
              </a:rPr>
              <a:t>Der Teilnehmende hat </a:t>
            </a:r>
            <a:r>
              <a:rPr lang="de-DE" sz="15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nach Modul 8 </a:t>
            </a:r>
            <a:r>
              <a:rPr lang="de-DE" sz="1500" dirty="0">
                <a:effectLst/>
                <a:ea typeface="Calibri" panose="020F0502020204030204" pitchFamily="34" charset="0"/>
              </a:rPr>
              <a:t>für die Erstellung der Hausarbeit </a:t>
            </a:r>
            <a:r>
              <a:rPr lang="de-DE" sz="15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zwei Wochen Zeit zur Anfertigung.</a:t>
            </a:r>
          </a:p>
          <a:p>
            <a:r>
              <a:rPr lang="de-DE" sz="1500" dirty="0">
                <a:effectLst/>
                <a:ea typeface="Calibri" panose="020F0502020204030204" pitchFamily="34" charset="0"/>
              </a:rPr>
              <a:t>Der Teilnehmende erstellt auf der Basis der Hausarbeit eine </a:t>
            </a:r>
            <a:r>
              <a:rPr lang="de-DE" sz="1500" dirty="0">
                <a:effectLst/>
                <a:highlight>
                  <a:srgbClr val="00FF00"/>
                </a:highlight>
                <a:ea typeface="Calibri" panose="020F0502020204030204" pitchFamily="34" charset="0"/>
              </a:rPr>
              <a:t>Präsentation</a:t>
            </a:r>
            <a:r>
              <a:rPr lang="de-DE" sz="1500" dirty="0">
                <a:effectLst/>
                <a:ea typeface="Calibri" panose="020F0502020204030204" pitchFamily="34" charset="0"/>
              </a:rPr>
              <a:t> (Dauer: 15 Min.). Die Präsentation erfolgt vor der Seminargruppe (Lerntransfer).</a:t>
            </a:r>
          </a:p>
          <a:p>
            <a:r>
              <a:rPr lang="de-DE" sz="1500" dirty="0">
                <a:effectLst/>
                <a:ea typeface="Calibri" panose="020F0502020204030204" pitchFamily="34" charset="0"/>
              </a:rPr>
              <a:t>Die Hausarbeit wird bei der Präsentation abgegeben. </a:t>
            </a:r>
          </a:p>
          <a:p>
            <a:r>
              <a:rPr lang="de-DE" sz="1500" dirty="0">
                <a:effectLst/>
                <a:highlight>
                  <a:srgbClr val="00FF00"/>
                </a:highlight>
                <a:ea typeface="Calibri" panose="020F0502020204030204" pitchFamily="34" charset="0"/>
              </a:rPr>
              <a:t>Fachgespräch</a:t>
            </a:r>
            <a:r>
              <a:rPr lang="de-DE" sz="1500" dirty="0">
                <a:effectLst/>
                <a:ea typeface="Calibri" panose="020F0502020204030204" pitchFamily="34" charset="0"/>
              </a:rPr>
              <a:t>: Im Fachgespräch (Dauer: 15 Minuten) findet eine fachliche Erörterung statt.</a:t>
            </a:r>
          </a:p>
          <a:p>
            <a:endParaRPr lang="de-DE" sz="1500" dirty="0">
              <a:effectLst/>
              <a:ea typeface="Calibri" panose="020F0502020204030204" pitchFamily="34" charset="0"/>
            </a:endParaRPr>
          </a:p>
          <a:p>
            <a:r>
              <a:rPr lang="de-DE" sz="1500" dirty="0">
                <a:effectLst/>
                <a:ea typeface="Calibri" panose="020F0502020204030204" pitchFamily="34" charset="0"/>
              </a:rPr>
              <a:t>Die Gesamtbewertung erfolgt durch eine Lehrkraft.</a:t>
            </a:r>
          </a:p>
          <a:p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Betriebspsychologie (IHK) - kompakt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 ab 2024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58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396089"/>
            <a:ext cx="10800000" cy="42800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114300" lvl="1" indent="0">
              <a:buNone/>
            </a:pPr>
            <a:r>
              <a:rPr lang="de-DE" sz="1800" b="1" dirty="0"/>
              <a:t>Mit dem Weiterbildungsbonus Schleswig-Holstein werden Seminarkosten der beruflichen Weiterbildung für Erwerbstätige gefördert.</a:t>
            </a:r>
          </a:p>
          <a:p>
            <a:pPr marL="114300" lvl="1" indent="0">
              <a:buNone/>
            </a:pPr>
            <a:endParaRPr lang="de-DE" sz="1700" b="1" dirty="0"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r>
              <a:rPr lang="de-DE" sz="1800" dirty="0"/>
              <a:t>Der Zuschuss zur beruflichen Weiterbildungsmaßnahme umfasst bis zu 40 Prozent der zuwendungsfähigen Seminarkosten, höchstens jedoch 1.500 Euro pro Antragstellenden und Kalenderjahr.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Die verbleibenden 60 Prozent der Seminarkosten sind von der Arbeitgeberin/dem Arbeitgeber oder der/dem selbstständig Erwerbstätigen zu übernehmen.</a:t>
            </a:r>
            <a:br>
              <a:rPr lang="de-DE" sz="1800" dirty="0"/>
            </a:br>
            <a:br>
              <a:rPr lang="de-DE" sz="1800" dirty="0"/>
            </a:br>
            <a:r>
              <a:rPr lang="de-DE" sz="1800" dirty="0"/>
              <a:t>Kosten für Weiterbildungsmaßnahmen unter 16 Zeitstunden sind nicht zuwendungsfähig.</a:t>
            </a:r>
            <a:endParaRPr lang="de-DE" sz="1700" b="1" dirty="0">
              <a:solidFill>
                <a:srgbClr val="FF0000"/>
              </a:solidFill>
              <a:cs typeface="Arial"/>
            </a:endParaRPr>
          </a:p>
          <a:p>
            <a:pPr marL="742950" lvl="2">
              <a:buFont typeface="Wingdings" panose="05000000000000000000" pitchFamily="2" charset="2"/>
              <a:buChar char="§"/>
            </a:pPr>
            <a:endParaRPr lang="de-DE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/>
          </a:p>
          <a:p>
            <a:r>
              <a:rPr lang="de-DE" dirty="0"/>
              <a:t>Weiterbildungsbonus </a:t>
            </a:r>
            <a:r>
              <a:rPr lang="de-DE" sz="2100" dirty="0"/>
              <a:t>Schleswig-Holstein (Aktion A3 im Landesprogramm Arbeit 2021 - 2027)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92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114300" lvl="1" indent="0">
              <a:buNone/>
            </a:pPr>
            <a:endParaRPr lang="de-DE" b="1" u="sng" dirty="0">
              <a:cs typeface="Arial"/>
            </a:endParaRPr>
          </a:p>
          <a:p>
            <a:pPr marL="114300" lvl="1" indent="0">
              <a:buNone/>
            </a:pPr>
            <a:r>
              <a:rPr lang="de-DE" b="1" u="sng" dirty="0">
                <a:cs typeface="Arial"/>
              </a:rPr>
              <a:t>Berechnungsbeispiel</a:t>
            </a:r>
          </a:p>
          <a:p>
            <a:pPr marL="114300" lvl="1" indent="0">
              <a:buNone/>
            </a:pPr>
            <a:endParaRPr lang="de-DE" b="1" dirty="0">
              <a:cs typeface="Arial"/>
            </a:endParaRPr>
          </a:p>
          <a:p>
            <a:pPr marL="114300" lvl="1" indent="0">
              <a:buNone/>
            </a:pPr>
            <a:r>
              <a:rPr lang="de-DE" b="1" dirty="0">
                <a:cs typeface="Arial"/>
              </a:rPr>
              <a:t>Veranstaltungspreis				</a:t>
            </a:r>
            <a:r>
              <a:rPr lang="de-DE" b="1" dirty="0"/>
              <a:t>EUR      3.260,00 </a:t>
            </a:r>
          </a:p>
          <a:p>
            <a:pPr marL="114300" lvl="1" indent="0">
              <a:buNone/>
            </a:pPr>
            <a:r>
              <a:rPr lang="de-DE" dirty="0"/>
              <a:t>AG-Anteil min. 60%				</a:t>
            </a:r>
            <a:r>
              <a:rPr lang="de-DE" b="1" dirty="0">
                <a:solidFill>
                  <a:srgbClr val="FF0000"/>
                </a:solidFill>
              </a:rPr>
              <a:t>EUR     -1.956,00</a:t>
            </a:r>
          </a:p>
          <a:p>
            <a:pPr marL="114300" lvl="1" indent="0">
              <a:buNone/>
            </a:pPr>
            <a:r>
              <a:rPr lang="de-DE" dirty="0"/>
              <a:t>Förderung bei 60% AN-Anteil (max. EUR 1.500,00)	</a:t>
            </a:r>
            <a:r>
              <a:rPr lang="de-DE" b="1" dirty="0">
                <a:solidFill>
                  <a:srgbClr val="FF0000"/>
                </a:solidFill>
              </a:rPr>
              <a:t>EUR     -1.304,00</a:t>
            </a:r>
          </a:p>
          <a:p>
            <a:pPr marL="114300" lvl="1" indent="0">
              <a:buNone/>
            </a:pPr>
            <a:r>
              <a:rPr lang="de-DE" b="1" dirty="0"/>
              <a:t>Eigenanteil nach Erhalt Förderung			EUR             0,00</a:t>
            </a: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b="1" dirty="0">
              <a:cs typeface="Arial"/>
            </a:endParaRPr>
          </a:p>
          <a:p>
            <a:pPr marL="114300" lvl="1" indent="0">
              <a:buNone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Weiterbildungsbonus Schleswig-Holstein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94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Weitergehende Informationen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Landesportal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Schleswig-Holstein</a:t>
            </a:r>
            <a:r>
              <a:rPr lang="de-DE" kern="0" dirty="0">
                <a:solidFill>
                  <a:schemeClr val="bg1">
                    <a:lumMod val="65000"/>
                  </a:schemeClr>
                </a:solidFill>
              </a:rPr>
              <a:t>:</a:t>
            </a:r>
            <a:br>
              <a:rPr lang="de-DE" kern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kern="0" dirty="0">
                <a:solidFill>
                  <a:srgbClr val="0070C0"/>
                </a:solidFill>
                <a:hlinkClick r:id="rId2"/>
              </a:rPr>
              <a:t>https://www.schleswig-holstein.de/DE/fachinhalte/W/weiterbildung/Weiterbildungsbonus_HT.html</a:t>
            </a:r>
            <a:endParaRPr lang="de-DE" kern="0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452" y="1475229"/>
            <a:ext cx="6907822" cy="42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67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21DCCB5-E8CD-A44B-C521-0DEEF456D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909762"/>
            <a:ext cx="83534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031160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96" y="3521647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39" y="3610855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2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35483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3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	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IHK Zertifikatslehrgänge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Lehrgangsart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833562"/>
            <a:ext cx="83439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09104" y="1271451"/>
            <a:ext cx="10800000" cy="44047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Zielgruppen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Diese Weiterbildung richtet sich an Personalleiter und Personalentwickler, Mitarbeiter der Aus- und Weiterbildung, Führungskräfte sowie Team- und Projektleiter.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Lehrgangsziele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verstehen die Auswirkungen von Stress und Stresserleben in der Arbeitswelt und Möglichkeiten zum förderlichen Umgang mit Stress im Berufsleben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Sie </a:t>
            </a:r>
            <a:r>
              <a:rPr lang="de-DE" dirty="0"/>
              <a:t>lernen Konzepte zur Arbeitszufriedenheit und den Zusammenhang zwischen Arbeitszufriedenheit und Motivation kennen sowie verschiedene Führungstheorien und -modelle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sind befähigt, sowohl fremdes als auch Ihr eigenes Führungsverhalten zu reflektieren und zu optimieren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Betriebspsychologie (IHK) - kompakt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Zielgruppen / Lehrgangsziele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50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38" y="1366825"/>
            <a:ext cx="10800000" cy="4337939"/>
          </a:xfrm>
        </p:spPr>
        <p:txBody>
          <a:bodyPr>
            <a:normAutofit/>
          </a:bodyPr>
          <a:lstStyle/>
          <a:p>
            <a:endParaRPr lang="de-DE" sz="1600" b="1" dirty="0"/>
          </a:p>
          <a:p>
            <a:r>
              <a:rPr lang="de-DE" sz="1400" b="1" dirty="0"/>
              <a:t>Modul 1: Grundlagen der (Betriebs-)Psychologie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Einführungsszenarien und Fallbeispiele aus der Praxis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Psychologie der Arbeitsmotivation, der Arbeitszufriedenheit und der Arbeitsbelastung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Abgrenzungen der Betriebspsychologie zur Arbeits-, Organisations-, Persönlichkeits-, Sozial- und</a:t>
            </a:r>
            <a:br>
              <a:rPr lang="de-DE" sz="1400" dirty="0"/>
            </a:br>
            <a:r>
              <a:rPr lang="de-DE" sz="1400" dirty="0"/>
              <a:t>  Wirtschaftspsychologie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sz="1400" b="1" dirty="0"/>
              <a:t>Modul 2: Auswirkungen gesellschaftlicher Megatrends auf das Change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Megatrends "Individualisierung" und "Diversität"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Merkmale von Individualisierung und Diversität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Generationen: Babyboomer, Generationen Z, Y, Alpha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Auswirkungen auf die Mitarbeiterführung und Leistungserbringung</a:t>
            </a:r>
          </a:p>
          <a:p>
            <a:endParaRPr lang="de-DE" alt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Betriebspsychologie (IHK) - kompakt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 ab 2024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9930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38" y="1366825"/>
            <a:ext cx="10800000" cy="4337939"/>
          </a:xfrm>
        </p:spPr>
        <p:txBody>
          <a:bodyPr>
            <a:normAutofit/>
          </a:bodyPr>
          <a:lstStyle/>
          <a:p>
            <a:endParaRPr lang="de-DE" sz="1600" b="1" dirty="0"/>
          </a:p>
          <a:p>
            <a:r>
              <a:rPr lang="de-DE" sz="1400" b="1" dirty="0"/>
              <a:t>Modul 3</a:t>
            </a:r>
            <a:r>
              <a:rPr lang="de-DE" sz="1400" dirty="0"/>
              <a:t>: </a:t>
            </a:r>
            <a:r>
              <a:rPr lang="de-DE" sz="1400" b="1" dirty="0"/>
              <a:t>Persönlichkeit, Verhalten, Teams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Persönlichkeitspsychologie - Grundlagen: Humanistische Psychologie, Maslowsche Bedürfnispyramide, Johari-Fenster,</a:t>
            </a:r>
            <a:br>
              <a:rPr lang="de-DE" sz="1400" dirty="0"/>
            </a:br>
            <a:r>
              <a:rPr lang="de-DE" sz="1400" dirty="0"/>
              <a:t>  Selbst- und Fremdwahrnehmung, Riemann-Thomann-Modell, Verhaltensweisen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Teampsychologie und -führung - Grundlagen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Awareness/Sensibilität für heterogene Verhaltensweisen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Handlungsempfehlungen für Führungskräfte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sz="1400" b="1" dirty="0"/>
              <a:t>Modul 4: Mitarbeiterführung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Rolle/-n und Aufgaben der Führungskraft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Umgang mit Macht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Menschenbild/-er der Führungskraft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 Führungsstile und -methoden</a:t>
            </a:r>
          </a:p>
          <a:p>
            <a:endParaRPr lang="de-DE" alt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Betriebspsychologie (IHK) - kompakt</a:t>
            </a: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Lehrgangsinhalte ab 2024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57147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858</Words>
  <Application>Microsoft Office PowerPoint</Application>
  <PresentationFormat>Breitbild</PresentationFormat>
  <Paragraphs>141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</vt:lpstr>
      <vt:lpstr>Herzlich willkommen zur Informationsveranstaltung</vt:lpstr>
      <vt:lpstr>Dürfen wir uns vorstellen?</vt:lpstr>
      <vt:lpstr>Unternehmensverbund der Wirtschaftsakademie</vt:lpstr>
      <vt:lpstr>Über die Wirtschaftsakademie</vt:lpstr>
      <vt:lpstr>Bildungszentren</vt:lpstr>
      <vt:lpstr>IHK Zertifikatslehrgänge</vt:lpstr>
      <vt:lpstr>Betriebspsychologie (IHK) - kompakt</vt:lpstr>
      <vt:lpstr>Betriebspsychologie (IHK) - kompakt</vt:lpstr>
      <vt:lpstr>Betriebspsychologie (IHK) - kompakt</vt:lpstr>
      <vt:lpstr>Betriebspsychologie (IHK) - kompakt</vt:lpstr>
      <vt:lpstr>Betriebspsychologie (IHK) - kompakt</vt:lpstr>
      <vt:lpstr>Betriebspsychologie (IHK) - kompakt</vt:lpstr>
      <vt:lpstr>Betriebspsychologie (IHK) - kompakt</vt:lpstr>
      <vt:lpstr>Förderung</vt:lpstr>
      <vt:lpstr>Förderung</vt:lpstr>
      <vt:lpstr>Weitergehende Informationen</vt:lpstr>
      <vt:lpstr>Ansprechpartner:in</vt:lpstr>
      <vt:lpstr>Weitere Fragen?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Neumann, Bettina</cp:lastModifiedBy>
  <cp:revision>120</cp:revision>
  <dcterms:created xsi:type="dcterms:W3CDTF">2021-07-08T05:50:53Z</dcterms:created>
  <dcterms:modified xsi:type="dcterms:W3CDTF">2024-01-16T15:07:23Z</dcterms:modified>
</cp:coreProperties>
</file>