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330" r:id="rId3"/>
    <p:sldId id="294" r:id="rId4"/>
    <p:sldId id="329" r:id="rId5"/>
    <p:sldId id="337" r:id="rId6"/>
    <p:sldId id="331" r:id="rId7"/>
    <p:sldId id="335" r:id="rId8"/>
    <p:sldId id="332" r:id="rId9"/>
    <p:sldId id="333" r:id="rId10"/>
    <p:sldId id="338" r:id="rId11"/>
    <p:sldId id="334" r:id="rId12"/>
    <p:sldId id="339" r:id="rId13"/>
    <p:sldId id="340" r:id="rId14"/>
    <p:sldId id="341" r:id="rId15"/>
    <p:sldId id="342" r:id="rId16"/>
    <p:sldId id="343" r:id="rId17"/>
    <p:sldId id="344" r:id="rId18"/>
    <p:sldId id="292" r:id="rId19"/>
    <p:sldId id="293" r:id="rId20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2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IHK-Meisterlehrgänge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24F106-D2E7-4476-BA5B-DE4F1BBEFE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7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sch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1689F9-E0C5-465B-BF1F-1DA4502C3D58}" type="datetime1">
              <a:rPr lang="de-DE" smtClean="0"/>
              <a:t>28.11.2023</a:t>
            </a:fld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250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3" r:id="rId12"/>
    <p:sldLayoutId id="214748366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Gesa.johannsen@wak-sh.de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mailto:bettina.Neumann@wak-sh.de" TargetMode="External"/><Relationship Id="rId4" Type="http://schemas.openxmlformats.org/officeDocument/2006/relationships/image" Target="../media/image17.png"/><Relationship Id="rId9" Type="http://schemas.openxmlformats.org/officeDocument/2006/relationships/hyperlink" Target="mailto:Joerg.diekmann@wak-sh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r>
              <a:rPr lang="de-DE" altLang="de-DE" sz="2800" dirty="0"/>
              <a:t>Herzlich willkommen zur</a:t>
            </a:r>
            <a:br>
              <a:rPr lang="de-DE" altLang="de-DE" sz="2800" dirty="0"/>
            </a:br>
            <a:r>
              <a:rPr lang="de-DE" sz="2800" dirty="0"/>
              <a:t>Informationsveranstaltung</a:t>
            </a: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5C915-4B8F-8092-8A85-B662ABB72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95DF65-C8E9-E94C-FAE0-189A77FAD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Aufstiegs-BAföG (Aufstiegsfortbildungsförderung)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35EBD3-9684-0266-F5D7-F26B700750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708D9F-FEDD-6D5B-D9C8-8B83B937B3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C9DD25-5C5D-83A8-87E1-C54E0D113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Aufstiegsfortbildungsmaßnahmen in allen Wirtschaftsbereichen sind in der Regel förderungsfähig, wenn sie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gezielt auf eine öffentlich-rechtlich geregelte Prüfung nach den drei beruflichen Fortbildungsstufen des Berufsbildungsgesetzes oder auf gleichwertige Fortbildungsabschlüsse vorbereiten,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mindestens 400 Unterrichtsstunden, bei Maßnahmen auf der ersten Fortbildungsstufe mindestens 200 Unterrichtsstunden umfassen, wobei bei mehreren </a:t>
            </a:r>
            <a:r>
              <a:rPr lang="de-DE" dirty="0" err="1">
                <a:solidFill>
                  <a:schemeClr val="tx1"/>
                </a:solidFill>
              </a:rPr>
              <a:t>Maßnahmeabschnitten</a:t>
            </a:r>
            <a:r>
              <a:rPr lang="de-DE" dirty="0">
                <a:solidFill>
                  <a:schemeClr val="tx1"/>
                </a:solidFill>
              </a:rPr>
              <a:t> die Gesamtdauer maßgebend ist, und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in Vollzeitform insgesamt nicht länger als drei Jahre und in Teilzeitform nicht länger als vier Jahre, bei Maßnahmen auf der ersten Fortbildungsstufe in Teilzeitform nicht länger als 3 Jahre dauern.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Zusätzlich muss der Teilnehmende über die für die Prüfungszulassung erforderliche Vorqualifikation verfügen.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40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5C915-4B8F-8092-8A85-B662ABB72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95DF65-C8E9-E94C-FAE0-189A77FAD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35EBD3-9684-0266-F5D7-F26B700750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708D9F-FEDD-6D5B-D9C8-8B83B937B3F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0C9DD25-5C5D-83A8-87E1-C54E0D113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Zuschuss zur beruflichen Weiterbildungsmaßnahme umfasst </a:t>
            </a:r>
          </a:p>
          <a:p>
            <a:pPr lvl="1"/>
            <a:r>
              <a:rPr lang="de-DE" dirty="0"/>
              <a:t>bis zu 40 Prozent der zuwendungsfähigen Seminarkosten, höchstens jedoch 1.500 Euro pro Antragstellenden und Kalenderjahr. </a:t>
            </a:r>
          </a:p>
          <a:p>
            <a:pPr lvl="1"/>
            <a:r>
              <a:rPr lang="de-DE" dirty="0"/>
              <a:t>Die verbleibenden 60 Prozent der Seminarkosten sind von der Arbeitgeberin/dem Arbeitgeber oder der/dem selbstständig Erwerbstätigen zu übernehmen. Kosten für Weiterbildungsmaßnahmen unter 16 Zeitstunden sind nicht zuwendungsfähig.</a:t>
            </a:r>
          </a:p>
        </p:txBody>
      </p:sp>
    </p:spTree>
    <p:extLst>
      <p:ext uri="{BB962C8B-B14F-4D97-AF65-F5344CB8AC3E}">
        <p14:creationId xmlns:p14="http://schemas.microsoft.com/office/powerpoint/2010/main" val="419775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EFE1CC5-442D-075B-545C-CABB13BE31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Mir ist der Preis zu hoch!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Termin passt mir nicht!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Ich bekomme keine Zulassung bei der IHK!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23265BE-AA02-F25B-6501-8A4EEB9F7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Förderung?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Alternativ-Termine? Ähnliches Produkt?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Zertifikatskurs als Alternative?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70EBD92-F994-6210-85DA-38859375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Einwandbehandlung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DFE83E-48AC-4132-CB29-7CE90272E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Überwindbare Einwände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F827B9-1D24-808D-C2E7-A73B415057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E308CD-D91E-467C-021E-EC11565E15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3663" y="6424613"/>
            <a:ext cx="668337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43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EFE1CC5-442D-075B-545C-CABB13BE31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Inhalte passen nicht zu mir!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Durchführungsort Präsenz  </a:t>
            </a:r>
            <a:r>
              <a:rPr lang="de-DE" dirty="0" err="1"/>
              <a:t>vs</a:t>
            </a:r>
            <a:r>
              <a:rPr lang="de-DE" dirty="0"/>
              <a:t>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23265BE-AA02-F25B-6501-8A4EEB9F7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70EBD92-F994-6210-85DA-38859375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Einwandbehandlung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DFE83E-48AC-4132-CB29-7CE90272E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Unüberwindbare Einwände (sind für den Kunden fehlende Merkmale)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F827B9-1D24-808D-C2E7-A73B415057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E308CD-D91E-467C-021E-EC11565E15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3663" y="6424613"/>
            <a:ext cx="668337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44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DE9F0E-FF6C-A56A-849C-E864F474F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Erhöhung der Beratungsqualität im Kundengespräch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regelmäßigen Austausch im Team (KVP)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einheitlichen und aktuellen Wissenstand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Aufbau einer Wissensdatenbank (als Nachschlagewerk)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A6585-35C5-405D-7CBE-4AE2541E5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450D6A-D792-17DB-0D89-00653300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Qualitätsziele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65CEFE-D8CD-F523-0AC8-191C3AA79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Kundenberatung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6E22B-9707-45E1-6929-93E69C6A52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103364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DE9F0E-FF6C-A56A-849C-E864F474F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</a:rPr>
              <a:t>Optimierung der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Reaktionszeit auf Kundenanfragen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Einführung einer telefonischen Erreichbarkeit von xxx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schnellstmögliche Rückrufe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Beantwortung von E-Mails innerhalb von 24 Stunden an Werktagen (evtl. auch nur Zwischenbescheid)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sofortige Umleitung auf den AB bei besetzt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A6585-35C5-405D-7CBE-4AE2541E5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450D6A-D792-17DB-0D89-00653300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Qualitätsziele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65CEFE-D8CD-F523-0AC8-191C3AA79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Kundenberatung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6E22B-9707-45E1-6929-93E69C6A52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44870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DE9F0E-FF6C-A56A-849C-E864F474F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Verbesserung der Vertriebsstrategie innerhalb „Offen ausgeschriebener Veranstaltungen“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langfristige Planung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Nachfassaktionen nach Infoveranstaltungen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Auswertung von Kundenfeedback/Kundenwünschen zu unseren Angeboten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A6585-35C5-405D-7CBE-4AE2541E5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450D6A-D792-17DB-0D89-00653300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Qualitätsziele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65CEFE-D8CD-F523-0AC8-191C3AA79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Kundenberatung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6E22B-9707-45E1-6929-93E69C6A52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350917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DE9F0E-FF6C-A56A-849C-E864F474F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</a:rPr>
              <a:t>Interessierte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zielgerichteter in Informationsveranstaltungen ansprechen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Durch direkte Ansprache der Zielgruppen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0A6585-35C5-405D-7CBE-4AE2541E5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450D6A-D792-17DB-0D89-00653300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Qualitätsziele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65CEFE-D8CD-F523-0AC8-191C3AA79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Kundenberatung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6E22B-9707-45E1-6929-93E69C6A52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202458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021863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346003" y="2958361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339 Mitarbeitende im Unternehmens-verbund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021863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2919662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021863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2930298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050340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03723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089247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037238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Über 12.000 Teilnehmende  2023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089246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05034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4943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Kundenberatung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39873B-039C-C0B7-4885-97956ECB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5" y="875944"/>
            <a:ext cx="2324052" cy="15455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763EAF-010C-A787-F834-B11AAD6C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70" y="894996"/>
            <a:ext cx="2324052" cy="15551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513EE75-8F7A-6742-79D0-12E1C94EF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089" y="894996"/>
            <a:ext cx="2332725" cy="15551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7A2D169-7970-B870-D584-5A7D53B63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04" y="3321648"/>
            <a:ext cx="2324053" cy="154936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20C73DD-2E91-4A8D-CC9D-487583FC6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462" y="3343169"/>
            <a:ext cx="2340412" cy="152784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AFCE797-A622-F5FD-CDDA-C49E35277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089" y="3343170"/>
            <a:ext cx="2235184" cy="152784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54C5511-8889-8C3D-53CB-A93203E2FE0A}"/>
              </a:ext>
            </a:extLst>
          </p:cNvPr>
          <p:cNvSpPr txBox="1"/>
          <p:nvPr/>
        </p:nvSpPr>
        <p:spPr>
          <a:xfrm>
            <a:off x="624437" y="2454068"/>
            <a:ext cx="2688710" cy="62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200" dirty="0"/>
              <a:t>Gesa Johannsen</a:t>
            </a:r>
          </a:p>
          <a:p>
            <a:pPr algn="l"/>
            <a:r>
              <a:rPr lang="de-DE" sz="1200" dirty="0">
                <a:hlinkClick r:id="rId8"/>
              </a:rPr>
              <a:t>gesa.johannsen@wak-sh.de</a:t>
            </a:r>
            <a:endParaRPr lang="de-DE" sz="1200" dirty="0"/>
          </a:p>
          <a:p>
            <a:pPr algn="l"/>
            <a:r>
              <a:rPr lang="de-DE" sz="1200" dirty="0"/>
              <a:t>Tel. (0431) 3016 - 287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021A54F-DCFB-65C2-2DB5-9FEF009FE9E8}"/>
              </a:ext>
            </a:extLst>
          </p:cNvPr>
          <p:cNvSpPr txBox="1"/>
          <p:nvPr/>
        </p:nvSpPr>
        <p:spPr>
          <a:xfrm>
            <a:off x="7134347" y="4873247"/>
            <a:ext cx="2688710" cy="62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200" dirty="0"/>
              <a:t>Jörg Diekmann</a:t>
            </a:r>
          </a:p>
          <a:p>
            <a:pPr algn="l"/>
            <a:r>
              <a:rPr lang="de-DE" sz="1200" dirty="0">
                <a:hlinkClick r:id="rId9"/>
              </a:rPr>
              <a:t>joerg.diekmann@wak-sh.de</a:t>
            </a:r>
            <a:endParaRPr lang="de-DE" sz="1200" dirty="0"/>
          </a:p>
          <a:p>
            <a:pPr algn="l"/>
            <a:r>
              <a:rPr lang="de-DE" sz="1200" dirty="0"/>
              <a:t>Tel. (0431) 3016 - 206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14C6B9-632A-488A-05B9-237C90AB0319}"/>
              </a:ext>
            </a:extLst>
          </p:cNvPr>
          <p:cNvSpPr txBox="1"/>
          <p:nvPr/>
        </p:nvSpPr>
        <p:spPr>
          <a:xfrm>
            <a:off x="3884241" y="4873248"/>
            <a:ext cx="2688710" cy="62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200" dirty="0"/>
              <a:t>Viola Helmerichs</a:t>
            </a:r>
          </a:p>
          <a:p>
            <a:pPr algn="l"/>
            <a:r>
              <a:rPr lang="de-DE" sz="1200" dirty="0">
                <a:hlinkClick r:id="rId8"/>
              </a:rPr>
              <a:t>viola.helmerichs@wak-sh.de</a:t>
            </a:r>
            <a:endParaRPr lang="de-DE" sz="1200" dirty="0"/>
          </a:p>
          <a:p>
            <a:pPr algn="l"/>
            <a:r>
              <a:rPr lang="de-DE" sz="1200" dirty="0"/>
              <a:t>Tel. (0431) 3016 - 253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0CBE559-89D0-109E-DB22-ED18E956C246}"/>
              </a:ext>
            </a:extLst>
          </p:cNvPr>
          <p:cNvSpPr txBox="1"/>
          <p:nvPr/>
        </p:nvSpPr>
        <p:spPr>
          <a:xfrm>
            <a:off x="624437" y="4873971"/>
            <a:ext cx="2688710" cy="62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200" dirty="0"/>
              <a:t>Kristiane Bootz</a:t>
            </a:r>
          </a:p>
          <a:p>
            <a:pPr algn="l"/>
            <a:r>
              <a:rPr lang="de-DE" sz="1200" dirty="0">
                <a:hlinkClick r:id="rId8"/>
              </a:rPr>
              <a:t>kristiane.boortz@wak-sh.de</a:t>
            </a:r>
            <a:endParaRPr lang="de-DE" sz="1200" dirty="0"/>
          </a:p>
          <a:p>
            <a:pPr algn="l"/>
            <a:r>
              <a:rPr lang="de-DE" sz="1200" dirty="0"/>
              <a:t>Tel. (0451) 5026 - 325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AA15F95-D699-AC36-425E-56F47BBFC4D8}"/>
              </a:ext>
            </a:extLst>
          </p:cNvPr>
          <p:cNvSpPr txBox="1"/>
          <p:nvPr/>
        </p:nvSpPr>
        <p:spPr>
          <a:xfrm>
            <a:off x="7076312" y="2450146"/>
            <a:ext cx="2688710" cy="62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200" dirty="0"/>
              <a:t>Martina Busche</a:t>
            </a:r>
          </a:p>
          <a:p>
            <a:pPr algn="l"/>
            <a:r>
              <a:rPr lang="de-DE" sz="1200" dirty="0">
                <a:hlinkClick r:id="rId8"/>
              </a:rPr>
              <a:t>martina.busche@wak-sh.de</a:t>
            </a:r>
            <a:endParaRPr lang="de-DE" sz="1200" dirty="0"/>
          </a:p>
          <a:p>
            <a:pPr algn="l"/>
            <a:r>
              <a:rPr lang="de-DE" sz="1200" dirty="0"/>
              <a:t>Tel. (04121) 795 - 212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798255A-30AB-325F-FBF2-2F1EEC1F3901}"/>
              </a:ext>
            </a:extLst>
          </p:cNvPr>
          <p:cNvSpPr txBox="1"/>
          <p:nvPr/>
        </p:nvSpPr>
        <p:spPr>
          <a:xfrm>
            <a:off x="3884241" y="2454068"/>
            <a:ext cx="2688710" cy="62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200" dirty="0"/>
              <a:t>Bettina Neumann</a:t>
            </a:r>
          </a:p>
          <a:p>
            <a:pPr algn="l"/>
            <a:r>
              <a:rPr lang="de-DE" sz="1200" dirty="0">
                <a:hlinkClick r:id="rId10"/>
              </a:rPr>
              <a:t>bettina.neumann@wak-sh.de</a:t>
            </a:r>
            <a:endParaRPr lang="de-DE" sz="1200" dirty="0"/>
          </a:p>
          <a:p>
            <a:pPr algn="l"/>
            <a:r>
              <a:rPr lang="de-DE" sz="1200" dirty="0"/>
              <a:t>Tel. (04121) 795 - 152</a:t>
            </a:r>
          </a:p>
        </p:txBody>
      </p:sp>
    </p:spTree>
    <p:extLst>
      <p:ext uri="{BB962C8B-B14F-4D97-AF65-F5344CB8AC3E}">
        <p14:creationId xmlns:p14="http://schemas.microsoft.com/office/powerpoint/2010/main" val="275807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5EDB166-8B29-3C54-058D-D61F2DC5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Themenwelten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7B896DD-098D-2BFC-2A04-7A5601C7B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Unsere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Bildungsangebote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0E2D62-495F-3CBF-7792-7772EBEDC9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F31B8F-138F-23B0-72AD-7D0DFC97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85" y="1396089"/>
            <a:ext cx="5505429" cy="28163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913D993-4564-A3C5-298D-0392B253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84" y="4322818"/>
            <a:ext cx="5505429" cy="13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4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4ADDEF-78D2-AD2A-CCDF-CCEAF0C85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r>
              <a:rPr lang="de-DE" sz="4000" dirty="0"/>
              <a:t>	</a:t>
            </a:r>
            <a:r>
              <a:rPr lang="de-DE" sz="2800" dirty="0"/>
              <a:t>	Es gibt nur eins, was auf Dauer teurer ist als Bildung, 		</a:t>
            </a:r>
            <a:r>
              <a:rPr lang="de-DE" sz="2800" b="1" dirty="0"/>
              <a:t>keine</a:t>
            </a:r>
            <a:r>
              <a:rPr lang="de-DE" sz="2800" dirty="0"/>
              <a:t> Bildung.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7C54FB-9390-48AD-8D14-DADE015B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John F. Kennedy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495D8F-6373-FCEA-9C36-2B6D41BE5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Präsident der Vereinigen Staaten 1961 - 1963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9BFD23-B42D-D329-95AD-978E9A9506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IHK-Meisterlehrgänge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2DAD52-5C15-E689-9BEE-061AF027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396089"/>
            <a:ext cx="1340534" cy="17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0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09F23-5186-E950-D8AA-02252B3C4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Merkmale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58CBCA-F538-0BB9-0715-4BDC5224B0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Veranstaltung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E0FE35-01FA-784A-CA9A-B9D863E3C6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815E40-3B36-FC8B-AB37-7DF73DE2453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A7C88B-48BE-F353-6E1B-CD6324288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Preis</a:t>
            </a:r>
          </a:p>
          <a:p>
            <a:r>
              <a:rPr lang="de-DE" dirty="0"/>
              <a:t>Stundenumfang</a:t>
            </a:r>
          </a:p>
          <a:p>
            <a:r>
              <a:rPr lang="de-DE" dirty="0"/>
              <a:t>Durchführungsform</a:t>
            </a:r>
          </a:p>
          <a:p>
            <a:r>
              <a:rPr lang="de-DE" dirty="0"/>
              <a:t>Abschluss</a:t>
            </a:r>
          </a:p>
          <a:p>
            <a:r>
              <a:rPr lang="de-DE" dirty="0"/>
              <a:t>Termine</a:t>
            </a:r>
          </a:p>
          <a:p>
            <a:r>
              <a:rPr lang="de-DE" dirty="0"/>
              <a:t>Uhrzeiten</a:t>
            </a:r>
          </a:p>
          <a:p>
            <a:r>
              <a:rPr lang="de-DE" dirty="0"/>
              <a:t>Inhalte</a:t>
            </a:r>
          </a:p>
        </p:txBody>
      </p:sp>
    </p:spTree>
    <p:extLst>
      <p:ext uri="{BB962C8B-B14F-4D97-AF65-F5344CB8AC3E}">
        <p14:creationId xmlns:p14="http://schemas.microsoft.com/office/powerpoint/2010/main" val="282587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848FA-8311-D1BD-C559-942CED35D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453735-6F7E-AEAC-FF13-69EF5BB28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Für die Teilnehmenden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5E9B91-DB76-C802-6505-8D4A905A606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DD222-5087-6025-697E-D1A187D140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D942C2-90BE-30F9-5D37-3951AE34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68" y="1553097"/>
            <a:ext cx="7587264" cy="42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0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FF8EB-D08B-3DC2-C79D-66B181E0E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Nutzen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FE02C4-EB6A-730A-E81B-DB38534C5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Für den Einzelnen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C2E6D4-74AF-9152-AB47-3D285D2215B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511463-C9F1-38A9-B0AA-EE4F3F2B5C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85C3CC-A037-C8B5-EE9C-06E791C68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Menschen mit abgeschlossener Berufsausbildung und anschließender Weiterbildung sind nicht nur seltener arbeitslos, sie erhalten auch leichter einen unbefristeten Vertrag.</a:t>
            </a:r>
          </a:p>
          <a:p>
            <a:r>
              <a:rPr lang="de-DE" dirty="0"/>
              <a:t>Im Jahr 2018 lag die Arbeitslosenquote bei Akademikern bei 2,1 Prozent. Bei Fachkräften, die sich zum Meister- oder Techniker weiterqualifiziert haben, betrug die Arbeitslosenquote hingegen lediglich 1,2 Prozent – und war zudem gegenüber dem Vorjahreszeitraum um 0,3 Prozentpunkte gesunken. Das zeigt: Eine duale Ausbildung mit anschließender Aufstiegsfortbildung schützt besser vor Arbeitslosigkeit als ein Studium.</a:t>
            </a:r>
          </a:p>
        </p:txBody>
      </p:sp>
    </p:spTree>
    <p:extLst>
      <p:ext uri="{BB962C8B-B14F-4D97-AF65-F5344CB8AC3E}">
        <p14:creationId xmlns:p14="http://schemas.microsoft.com/office/powerpoint/2010/main" val="274170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Breitbild</PresentationFormat>
  <Paragraphs>118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</vt:lpstr>
      <vt:lpstr>PowerPoint-Präsentation</vt:lpstr>
      <vt:lpstr>Die Wirtschaftsakademie</vt:lpstr>
      <vt:lpstr>Unternehmensverbund der Wirtschaftsakademie</vt:lpstr>
      <vt:lpstr>Kundenberatung</vt:lpstr>
      <vt:lpstr>Themenwelten</vt:lpstr>
      <vt:lpstr>John F. Kennedy</vt:lpstr>
      <vt:lpstr>Merkmale</vt:lpstr>
      <vt:lpstr>Vorteile</vt:lpstr>
      <vt:lpstr>Nutzen</vt:lpstr>
      <vt:lpstr>Förderung</vt:lpstr>
      <vt:lpstr>Förderung</vt:lpstr>
      <vt:lpstr>Einwandbehandlung</vt:lpstr>
      <vt:lpstr>Einwandbehandlung</vt:lpstr>
      <vt:lpstr>Qualitätsziele</vt:lpstr>
      <vt:lpstr>Qualitätsziele</vt:lpstr>
      <vt:lpstr>Qualitätsziele</vt:lpstr>
      <vt:lpstr>Qualitätsziele</vt:lpstr>
      <vt:lpstr>Weitere Fragen?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Diekmann, Jörg</cp:lastModifiedBy>
  <cp:revision>134</cp:revision>
  <cp:lastPrinted>2023-05-05T08:25:07Z</cp:lastPrinted>
  <dcterms:created xsi:type="dcterms:W3CDTF">2021-07-08T05:50:53Z</dcterms:created>
  <dcterms:modified xsi:type="dcterms:W3CDTF">2023-11-28T10:38:15Z</dcterms:modified>
</cp:coreProperties>
</file>