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83" r:id="rId2"/>
    <p:sldId id="356" r:id="rId3"/>
    <p:sldId id="361" r:id="rId4"/>
    <p:sldId id="362" r:id="rId5"/>
    <p:sldId id="367" r:id="rId6"/>
    <p:sldId id="363" r:id="rId7"/>
    <p:sldId id="364" r:id="rId8"/>
    <p:sldId id="365" r:id="rId9"/>
    <p:sldId id="366" r:id="rId10"/>
    <p:sldId id="368" r:id="rId11"/>
    <p:sldId id="371" r:id="rId12"/>
    <p:sldId id="373" r:id="rId13"/>
    <p:sldId id="374" r:id="rId14"/>
    <p:sldId id="375" r:id="rId15"/>
    <p:sldId id="376" r:id="rId16"/>
    <p:sldId id="355" r:id="rId17"/>
    <p:sldId id="369" r:id="rId18"/>
    <p:sldId id="370" r:id="rId19"/>
    <p:sldId id="294" r:id="rId20"/>
  </p:sldIdLst>
  <p:sldSz cx="12192000" cy="6858000"/>
  <p:notesSz cx="7104063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EA4"/>
    <a:srgbClr val="00467A"/>
    <a:srgbClr val="0943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3" autoAdjust="0"/>
    <p:restoredTop sz="94707" autoAdjust="0"/>
  </p:normalViewPr>
  <p:slideViewPr>
    <p:cSldViewPr snapToGrid="0" snapToObjects="1">
      <p:cViewPr varScale="1">
        <p:scale>
          <a:sx n="81" d="100"/>
          <a:sy n="81" d="100"/>
        </p:scale>
        <p:origin x="1138" y="62"/>
      </p:cViewPr>
      <p:guideLst/>
    </p:cSldViewPr>
  </p:slideViewPr>
  <p:outlineViewPr>
    <p:cViewPr>
      <p:scale>
        <a:sx n="33" d="100"/>
        <a:sy n="33" d="100"/>
      </p:scale>
      <p:origin x="0" y="-29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35DEB54E-542A-7642-BF2C-60D9533084F0}" type="datetimeFigureOut">
              <a:rPr lang="de-DE" smtClean="0"/>
              <a:t>13.11.2023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75A1EBD4-338A-8042-8C09-29D3BA9754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1883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Persönliche Vorstellung nicht vergessen!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150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7641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A1EBD4-338A-8042-8C09-29D3BA975429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3977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8401116F-4B3A-C147-BDFC-F90E5AE79217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990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_SoM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E980FB-69FF-2942-A69D-523F63C47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86286"/>
            <a:ext cx="9144000" cy="2387600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 algn="ctr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03873B0-7A7C-A34D-8D12-AD9198EBF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3980"/>
            <a:ext cx="9144000" cy="1121718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1EE94C5-FDD1-EA4D-B537-2BE9321CB36E}"/>
              </a:ext>
            </a:extLst>
          </p:cNvPr>
          <p:cNvSpPr txBox="1"/>
          <p:nvPr userDrawn="1"/>
        </p:nvSpPr>
        <p:spPr>
          <a:xfrm>
            <a:off x="7548897" y="6328086"/>
            <a:ext cx="7479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solidFill>
                  <a:schemeClr val="bg1"/>
                </a:solidFill>
              </a:rPr>
              <a:t>www.wak-sh.de</a:t>
            </a:r>
            <a:endParaRPr lang="de-DE" dirty="0">
              <a:solidFill>
                <a:schemeClr val="bg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6494E80-6B1B-DD43-ACF5-A69433BBA4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24294" y="6329239"/>
            <a:ext cx="1963614" cy="32726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4CBC8A1-3F22-9E44-AFFD-5EBBE2018338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19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F4F330A8-068E-B642-9E19-47014C175F62}"/>
              </a:ext>
            </a:extLst>
          </p:cNvPr>
          <p:cNvSpPr txBox="1"/>
          <p:nvPr userDrawn="1"/>
        </p:nvSpPr>
        <p:spPr>
          <a:xfrm>
            <a:off x="1562101" y="2800069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solidFill>
                  <a:schemeClr val="tx2"/>
                </a:solidFill>
                <a:latin typeface="+mj-lt"/>
              </a:rPr>
              <a:t>Vielen Dank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8604D0E-7150-EE42-8918-7CA71E6755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97426" y="4596540"/>
            <a:ext cx="2673350" cy="450850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029DA0D-76E2-8746-914B-DE4EA129A1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18773" y="4154295"/>
            <a:ext cx="5754453" cy="369888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accent1"/>
                </a:solidFill>
              </a:defRPr>
            </a:lvl1pPr>
          </a:lstStyle>
          <a:p>
            <a:pPr lvl="0"/>
            <a:r>
              <a:rPr lang="de-DE" dirty="0" err="1"/>
              <a:t>www.wak-sh.de</a:t>
            </a:r>
            <a:endParaRPr lang="de-DE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BB45F0C4-9DB1-F94A-838B-73442C60B71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90077" y="3774098"/>
            <a:ext cx="3688047" cy="343376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Weitere Informationen finden Sie hier: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342329-06DC-4246-B27C-39F538692FAE}"/>
              </a:ext>
            </a:extLst>
          </p:cNvPr>
          <p:cNvSpPr txBox="1"/>
          <p:nvPr userDrawn="1"/>
        </p:nvSpPr>
        <p:spPr>
          <a:xfrm>
            <a:off x="105196" y="6635468"/>
            <a:ext cx="380326" cy="153750"/>
          </a:xfrm>
          <a:prstGeom prst="rect">
            <a:avLst/>
          </a:prstGeom>
          <a:solidFill>
            <a:srgbClr val="09437A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082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7">
            <a:extLst>
              <a:ext uri="{FF2B5EF4-FFF2-40B4-BE49-F238E27FC236}">
                <a16:creationId xmlns:a16="http://schemas.microsoft.com/office/drawing/2014/main" id="{6111D265-DC74-0044-88E9-C5FF81554D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652374"/>
            <a:ext cx="10800000" cy="3960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12F0E58-F203-F947-9123-011B12C752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Inhaltsverzeichnis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AE120DBD-ED05-4B45-9EEC-949323B5C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66D62174-6F57-2741-8ED3-4A5B292CE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CE12A5C-B7BB-9149-9395-DE1EFF7CB3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8381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B78D222-E7AB-9042-8A30-EAD24FDDC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9104" y="1621016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3B9D7B0-B87B-6646-9174-AA31327DBA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87E13983-FBF1-F84D-A507-49D72157A0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8" name="Textplatzhalter 16">
            <a:extLst>
              <a:ext uri="{FF2B5EF4-FFF2-40B4-BE49-F238E27FC236}">
                <a16:creationId xmlns:a16="http://schemas.microsoft.com/office/drawing/2014/main" id="{706B852D-5C57-5940-A858-C45F7DE836D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D0E7D6E5-DF2E-CF4D-918C-090F4054B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6869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E4ACC5-53F5-2448-94D0-573B06B1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54" y="1709738"/>
            <a:ext cx="108000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F666613-A40E-214D-89E6-342B125ED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2754" y="4589464"/>
            <a:ext cx="10800000" cy="77970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3A673B5-4273-8C42-9478-B224CB51F36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3D722E4-A034-584E-9D88-4EA5F98D71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933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F3AB84-F6EC-1F49-A9A4-FDF71D3183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9104" y="1825625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F17AE2-738F-534D-808E-D9BD6B8AFF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9104" y="1825624"/>
            <a:ext cx="5400000" cy="35083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389B44-4C16-E74E-BC82-0F6737A636D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F94F69A0-7B64-0A4A-AAEB-F8D7E29999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712069B4-C027-694A-A278-0726D74498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53100616-36B6-DC4B-A61E-93E25F25FA4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8108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7001296A-FE35-894E-9716-9AF49F2EB4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B017DE56-0550-534C-8B0C-FDCB35BD1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9" name="Textplatzhalter 16">
            <a:extLst>
              <a:ext uri="{FF2B5EF4-FFF2-40B4-BE49-F238E27FC236}">
                <a16:creationId xmlns:a16="http://schemas.microsoft.com/office/drawing/2014/main" id="{A73A8226-A865-C242-9625-D3869A84AD2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60104C10-107F-804B-AF83-B5B08C89F7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757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FBCBBF55-649B-0F4E-A576-6679309B53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9104" y="1716155"/>
            <a:ext cx="10800000" cy="39600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536CFD1-FCD2-2A49-8B73-CA08890D80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453ACC47-2A3F-1E45-BD43-ACBF8AF902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9104" y="365126"/>
            <a:ext cx="10800000" cy="4818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Überschrift	</a:t>
            </a:r>
          </a:p>
        </p:txBody>
      </p:sp>
      <p:sp>
        <p:nvSpPr>
          <p:cNvPr id="10" name="Textplatzhalter 16">
            <a:extLst>
              <a:ext uri="{FF2B5EF4-FFF2-40B4-BE49-F238E27FC236}">
                <a16:creationId xmlns:a16="http://schemas.microsoft.com/office/drawing/2014/main" id="{4DD1FFA5-D9D2-9842-9899-3CE83DA32F2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09104" y="876288"/>
            <a:ext cx="10800000" cy="49053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4pPr marL="1371600" indent="0">
              <a:buNone/>
              <a:defRPr/>
            </a:lvl4pPr>
          </a:lstStyle>
          <a:p>
            <a:pPr lvl="0"/>
            <a:r>
              <a:rPr lang="de-DE" dirty="0"/>
              <a:t>Zweite Überschrift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B4F14996-771F-5B43-8470-350E0E8276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8763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5AF406-E5DB-D14A-8992-6BD1E53E4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401A57B-8747-2C42-89B8-BFEE88B369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092" y="987425"/>
            <a:ext cx="6480000" cy="439346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BD7925-FAC5-A44B-8FE7-1DBD406E5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2349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527C8A5-4E17-754C-A247-7A9A547158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8189754-81B8-834A-B556-3877A72E966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7440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263226-0C34-F841-8CBE-5CE96CFB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0692" y="457200"/>
            <a:ext cx="3932237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BD8F217-4731-1F46-BD38-6FA367FB9D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54092" y="987426"/>
            <a:ext cx="6480000" cy="4381744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D6432A7-CCC5-2944-9936-BBE738EF7F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0692" y="2057400"/>
            <a:ext cx="3932237" cy="331176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55A0024-9238-E449-A965-5F825A7A4B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14933" y="6355007"/>
            <a:ext cx="1842606" cy="365125"/>
          </a:xfrm>
          <a:prstGeom prst="rect">
            <a:avLst/>
          </a:prstGeom>
        </p:spPr>
      </p:pic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81E1B8-E3D5-7B48-883A-55C9A2A228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06518" y="6569765"/>
            <a:ext cx="3978965" cy="288235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6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0FC7DA-3E7E-5E47-961D-5A74D51E1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133F0921-DB0F-7848-9DBD-95C9F2C4F5B9}"/>
              </a:ext>
            </a:extLst>
          </p:cNvPr>
          <p:cNvSpPr txBox="1">
            <a:spLocks/>
          </p:cNvSpPr>
          <p:nvPr userDrawn="1"/>
        </p:nvSpPr>
        <p:spPr>
          <a:xfrm>
            <a:off x="-251745" y="6518319"/>
            <a:ext cx="741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F9CF283-0270-2445-BCFF-C4D024AD4DD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0B5811D5-A53A-5D43-9231-5EF770999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E0B2EC2-1FC5-8D41-9EBD-FD9DB045C6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4434" y="6492875"/>
            <a:ext cx="3978965" cy="2882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8827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0" r:id="rId3"/>
    <p:sldLayoutId id="2147483651" r:id="rId4"/>
    <p:sldLayoutId id="2147483652" r:id="rId5"/>
    <p:sldLayoutId id="2147483654" r:id="rId6"/>
    <p:sldLayoutId id="2147483658" r:id="rId7"/>
    <p:sldLayoutId id="2147483656" r:id="rId8"/>
    <p:sldLayoutId id="2147483657" r:id="rId9"/>
    <p:sldLayoutId id="2147483661" r:id="rId10"/>
    <p:sldLayoutId id="2147483662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esetze-im-internet.de/ausbeignv_2009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71D3DE-A795-4545-B77F-61086642B5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11104"/>
            <a:ext cx="9144000" cy="1176951"/>
          </a:xfrm>
        </p:spPr>
        <p:txBody>
          <a:bodyPr>
            <a:normAutofit/>
          </a:bodyPr>
          <a:lstStyle/>
          <a:p>
            <a:r>
              <a:rPr lang="de-DE" altLang="de-DE" sz="2500" dirty="0"/>
              <a:t>Herzlich willkommen zur</a:t>
            </a:r>
            <a:br>
              <a:rPr lang="de-DE" altLang="de-DE" sz="2500" dirty="0"/>
            </a:br>
            <a:r>
              <a:rPr lang="de-DE" altLang="de-DE" sz="2500" dirty="0"/>
              <a:t>Informationsveranstaltung</a:t>
            </a:r>
            <a:endParaRPr lang="de-DE" sz="2500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B622F79-2452-4F40-8050-A72D1804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32499"/>
            <a:ext cx="9144000" cy="3145837"/>
          </a:xfrm>
        </p:spPr>
        <p:txBody>
          <a:bodyPr>
            <a:normAutofit/>
          </a:bodyPr>
          <a:lstStyle/>
          <a:p>
            <a:endParaRPr lang="de-DE" altLang="de-DE" dirty="0"/>
          </a:p>
          <a:p>
            <a:endParaRPr lang="de-DE" altLang="de-DE" dirty="0"/>
          </a:p>
          <a:p>
            <a:endParaRPr lang="de-DE" altLang="de-DE" dirty="0"/>
          </a:p>
          <a:p>
            <a:r>
              <a:rPr lang="de-DE" altLang="de-DE" dirty="0"/>
              <a:t>Betriebliches Eingliederungsmanagement / BEM</a:t>
            </a:r>
          </a:p>
          <a:p>
            <a:endParaRPr lang="de-DE" altLang="de-DE" dirty="0"/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144D5B9-55D7-6081-B9FA-D580CB3C4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88" y="2155026"/>
            <a:ext cx="26193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44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Veranstaltungstermine und Durchführungszeiten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DBCCB76-C31F-A897-E850-151CF60E40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638" y="1564787"/>
            <a:ext cx="6817074" cy="386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22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 - kompakt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6" y="1647825"/>
            <a:ext cx="11001103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495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 - kompakt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314" y="1671637"/>
            <a:ext cx="10978923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366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 - kompakt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66" y="2462212"/>
            <a:ext cx="10931433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264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 - kompakt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Veranstaltungstermine und Durchführungszeiten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69CA488-C19B-76B7-CA89-30F3318B0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425" y="1740634"/>
            <a:ext cx="5552742" cy="3745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49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de-DE" dirty="0"/>
              <a:t>Ziele und Nutzen für Teilnehmende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27314" y="2136339"/>
            <a:ext cx="831668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Sie erwerben ein vertieftes Verständnis für die wirtschaftlichen, rechtlichen und sozialen Hintergründe des BEM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Sie erweitern Ihr Fachwissen über das BEM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Sie kennen die Unterstützungsleistungen im Rahmen der beruflichen Rehabilitation</a:t>
            </a:r>
          </a:p>
          <a:p>
            <a:pPr marL="285750" indent="-285750">
              <a:buFontTx/>
              <a:buChar char="-"/>
            </a:pPr>
            <a:r>
              <a:rPr lang="de-DE" dirty="0">
                <a:solidFill>
                  <a:srgbClr val="000000"/>
                </a:solidFill>
              </a:rPr>
              <a:t>Sie schärfen Ihr Problembewusstsein und lernen Spielräume professionell und lösungsorientiert zu nutzen </a:t>
            </a:r>
          </a:p>
        </p:txBody>
      </p:sp>
    </p:spTree>
    <p:extLst>
      <p:ext uri="{BB962C8B-B14F-4D97-AF65-F5344CB8AC3E}">
        <p14:creationId xmlns:p14="http://schemas.microsoft.com/office/powerpoint/2010/main" val="28073553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B30CFB-7325-D140-809F-6FFB094960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de-DE" b="1" dirty="0"/>
          </a:p>
          <a:p>
            <a:pPr>
              <a:defRPr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76012C7-EF87-F543-B79C-78EBEDB40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 flipH="1" flipV="1">
            <a:off x="11509103" y="5333999"/>
            <a:ext cx="45719" cy="45719"/>
          </a:xfrm>
        </p:spPr>
        <p:txBody>
          <a:bodyPr>
            <a:normAutofit fontScale="25000" lnSpcReduction="20000"/>
          </a:bodyPr>
          <a:lstStyle/>
          <a:p>
            <a:pPr marL="971550" lvl="1" indent="-285750">
              <a:buFont typeface="Wingdings" panose="05000000000000000000" pitchFamily="2" charset="2"/>
              <a:buChar char="Ø"/>
            </a:pPr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3CABCE0-1563-7C4C-BCCB-FE7A0701B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Ansprechpartner:in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FCFAA83-8A8A-A845-A3B1-4DF4A8D440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Wirtschaftsakademie Schleswig-Holstein GmbH				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78C350-25EC-2442-99D5-C663E656C56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BF9DF267-9943-6158-D213-7B2A791E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287" y="1909762"/>
            <a:ext cx="8353425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8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06C21-D41B-654A-B1B4-AAC0F1D88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Weitere Fragen?</a:t>
            </a:r>
          </a:p>
        </p:txBody>
      </p:sp>
    </p:spTree>
    <p:extLst>
      <p:ext uri="{BB962C8B-B14F-4D97-AF65-F5344CB8AC3E}">
        <p14:creationId xmlns:p14="http://schemas.microsoft.com/office/powerpoint/2010/main" val="2591477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E0513948-218C-2D48-80AF-58985E7000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C57634-9F58-094F-8562-D12853FF325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428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6EAF966-FB5C-D149-8D6F-21FF3D3B9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Unternehmensverbund der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1F1B518-D05E-8948-A755-A83F49D4843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Ein starker Verbund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EC0B48F-3B87-3B45-B7B6-03EEE568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2305" y="4061384"/>
            <a:ext cx="1687504" cy="432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D580B90-88F7-2647-BF40-4F951438AB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3112" y="3269963"/>
            <a:ext cx="2334858" cy="432000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53CB4BC-4C23-D849-ADD6-49C7BA7C94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319" y="2246368"/>
            <a:ext cx="4565476" cy="576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D3AECDC-D998-E34D-A1CE-ED22D2973C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5293" y="3283373"/>
            <a:ext cx="2201143" cy="432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8904C91B-CF6B-C449-B45D-5C0AC49B5C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804" y="3269963"/>
            <a:ext cx="2355429" cy="432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0E6B7DF2-1E6D-6D4B-AB2F-7CA9A0089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8451" y="4061384"/>
            <a:ext cx="1993611" cy="4320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5CEDA28D-FF64-C34A-B6F8-75AE20E75C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2601" y="3269963"/>
            <a:ext cx="2345143" cy="432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4E6E2FB8-BFCF-7E41-9F32-727BBEB0E38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5172" y="4040118"/>
            <a:ext cx="1580488" cy="432000"/>
          </a:xfrm>
          <a:prstGeom prst="rect">
            <a:avLst/>
          </a:prstGeo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75DDB3E-E0EC-E842-AD58-1D42E71C86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001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Dürfen wir uns vorstellen?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0996" y="3521647"/>
            <a:ext cx="2282621" cy="216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480F4A6-4A2B-7D2D-924B-45351AFBFB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258" y="1087145"/>
            <a:ext cx="2318049" cy="216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588B65C-03FD-ADB2-59CD-F3672154F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78" y="1087146"/>
            <a:ext cx="2282182" cy="2160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B2E68F60-B4EA-2F48-93EC-D84994F35E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6637" y="1066800"/>
            <a:ext cx="2303710" cy="216000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80D181B-9925-7043-775C-4433B56A94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37945" y="1066800"/>
            <a:ext cx="2272771" cy="216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9650655B-A44B-7F30-0270-CBF8396901B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1139" y="3610855"/>
            <a:ext cx="2345521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809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B23F0D5C-C5F2-A7AE-5F64-BE4E0BCC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Über die Wirtschaftsakademie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23B8CE-37EB-F8CE-757B-F6E9503213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Vielfältige Bildungsangebote für Beschäftigte und Unternehmen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FC69E29-31CE-E78C-6413-C328FFABEB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Höhere Berufsbildung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2E985B34-E781-3F3A-23B3-062FFAA7B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4" y="1716155"/>
            <a:ext cx="443661" cy="347655"/>
          </a:xfrm>
          <a:prstGeom prst="rect">
            <a:avLst/>
          </a:prstGeom>
        </p:spPr>
      </p:pic>
      <p:sp>
        <p:nvSpPr>
          <p:cNvPr id="11" name="AutoShape 2">
            <a:extLst>
              <a:ext uri="{FF2B5EF4-FFF2-40B4-BE49-F238E27FC236}">
                <a16:creationId xmlns:a16="http://schemas.microsoft.com/office/drawing/2014/main" id="{49B40138-2DF8-7070-C4BA-39C2CA5046E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23359" y="1974922"/>
            <a:ext cx="10154437" cy="62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In Zusammenarbeit mit den drei schleswig-holsteinischen Industrie- und Handelskammern sind wir der Bildungspartner der schleswig-holsteinischen Unternehmen und Beschäftigten.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0908DC4-A6D8-D1AE-AD54-BEB2FB8478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9565" y="1650827"/>
            <a:ext cx="10154438" cy="412983"/>
          </a:xfrm>
        </p:spPr>
        <p:txBody>
          <a:bodyPr/>
          <a:lstStyle/>
          <a:p>
            <a:r>
              <a:rPr lang="de-DE" b="1" dirty="0"/>
              <a:t>Bildungspartner vor Ort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4838E092-9DDD-2C16-AB13-2815CE714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03" y="2777103"/>
            <a:ext cx="443661" cy="347655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1DE1D512-60A5-EE3D-DBEE-4B9BA6E130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249566" y="3003210"/>
            <a:ext cx="10154437" cy="41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dirty="0"/>
              <a:t>Wir gewinnen, qualifizieren und entwickeln Fach- und Führungskräfte.</a:t>
            </a:r>
          </a:p>
        </p:txBody>
      </p:sp>
      <p:sp>
        <p:nvSpPr>
          <p:cNvPr id="15" name="Textplatzhalter 11">
            <a:extLst>
              <a:ext uri="{FF2B5EF4-FFF2-40B4-BE49-F238E27FC236}">
                <a16:creationId xmlns:a16="http://schemas.microsoft.com/office/drawing/2014/main" id="{532B9C47-2A7A-6B2A-16C0-C0FE2E74A715}"/>
              </a:ext>
            </a:extLst>
          </p:cNvPr>
          <p:cNvSpPr txBox="1">
            <a:spLocks/>
          </p:cNvSpPr>
          <p:nvPr/>
        </p:nvSpPr>
        <p:spPr>
          <a:xfrm>
            <a:off x="1249565" y="2703137"/>
            <a:ext cx="10154438" cy="412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Fach- und Führungskräfte im Fokus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B480C6EB-F8B1-6AB4-3FBB-F435F5929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3859432"/>
            <a:ext cx="443661" cy="347655"/>
          </a:xfrm>
          <a:prstGeom prst="rect">
            <a:avLst/>
          </a:prstGeom>
        </p:spPr>
      </p:pic>
      <p:sp>
        <p:nvSpPr>
          <p:cNvPr id="17" name="Textplatzhalter 11">
            <a:extLst>
              <a:ext uri="{FF2B5EF4-FFF2-40B4-BE49-F238E27FC236}">
                <a16:creationId xmlns:a16="http://schemas.microsoft.com/office/drawing/2014/main" id="{62ED48C3-66C1-D528-E3CC-12AB4E320060}"/>
              </a:ext>
            </a:extLst>
          </p:cNvPr>
          <p:cNvSpPr txBox="1">
            <a:spLocks/>
          </p:cNvSpPr>
          <p:nvPr/>
        </p:nvSpPr>
        <p:spPr>
          <a:xfrm>
            <a:off x="1243491" y="3795930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189 Mitarbeitende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5646E366-DE80-075F-E3F4-4A3527DD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3859432"/>
            <a:ext cx="443661" cy="347655"/>
          </a:xfrm>
          <a:prstGeom prst="rect">
            <a:avLst/>
          </a:prstGeom>
        </p:spPr>
      </p:pic>
      <p:sp>
        <p:nvSpPr>
          <p:cNvPr id="19" name="Textplatzhalter 11">
            <a:extLst>
              <a:ext uri="{FF2B5EF4-FFF2-40B4-BE49-F238E27FC236}">
                <a16:creationId xmlns:a16="http://schemas.microsoft.com/office/drawing/2014/main" id="{2AC4FDA3-6064-08BB-B130-A1A486F84D4F}"/>
              </a:ext>
            </a:extLst>
          </p:cNvPr>
          <p:cNvSpPr txBox="1">
            <a:spLocks/>
          </p:cNvSpPr>
          <p:nvPr/>
        </p:nvSpPr>
        <p:spPr>
          <a:xfrm>
            <a:off x="4496929" y="3757231"/>
            <a:ext cx="2156124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ca. 600 freiberufliche Dozierende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7212538-1979-35B3-4228-F7AE8A9E0A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6" y="3859432"/>
            <a:ext cx="443661" cy="347655"/>
          </a:xfrm>
          <a:prstGeom prst="rect">
            <a:avLst/>
          </a:prstGeom>
        </p:spPr>
      </p:pic>
      <p:sp>
        <p:nvSpPr>
          <p:cNvPr id="21" name="Textplatzhalter 11">
            <a:extLst>
              <a:ext uri="{FF2B5EF4-FFF2-40B4-BE49-F238E27FC236}">
                <a16:creationId xmlns:a16="http://schemas.microsoft.com/office/drawing/2014/main" id="{8879F8B7-28A7-A9AB-C7FC-B0781767C288}"/>
              </a:ext>
            </a:extLst>
          </p:cNvPr>
          <p:cNvSpPr txBox="1">
            <a:spLocks/>
          </p:cNvSpPr>
          <p:nvPr/>
        </p:nvSpPr>
        <p:spPr>
          <a:xfrm>
            <a:off x="7845617" y="376786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9 Standorte</a:t>
            </a: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765F1A91-8484-513C-604C-5E51D25ED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29" y="4887909"/>
            <a:ext cx="443661" cy="347655"/>
          </a:xfrm>
          <a:prstGeom prst="rect">
            <a:avLst/>
          </a:prstGeom>
        </p:spPr>
      </p:pic>
      <p:sp>
        <p:nvSpPr>
          <p:cNvPr id="23" name="Textplatzhalter 11">
            <a:extLst>
              <a:ext uri="{FF2B5EF4-FFF2-40B4-BE49-F238E27FC236}">
                <a16:creationId xmlns:a16="http://schemas.microsoft.com/office/drawing/2014/main" id="{6AEAD4CA-AF3A-B685-9FE7-523B6F902F09}"/>
              </a:ext>
            </a:extLst>
          </p:cNvPr>
          <p:cNvSpPr txBox="1">
            <a:spLocks/>
          </p:cNvSpPr>
          <p:nvPr/>
        </p:nvSpPr>
        <p:spPr>
          <a:xfrm>
            <a:off x="1243491" y="4874806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Gästehäuser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5EB4473-CB80-1438-66FE-69D7590AF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17" y="4926816"/>
            <a:ext cx="443661" cy="347655"/>
          </a:xfrm>
          <a:prstGeom prst="rect">
            <a:avLst/>
          </a:prstGeom>
        </p:spPr>
      </p:pic>
      <p:sp>
        <p:nvSpPr>
          <p:cNvPr id="25" name="Textplatzhalter 11">
            <a:extLst>
              <a:ext uri="{FF2B5EF4-FFF2-40B4-BE49-F238E27FC236}">
                <a16:creationId xmlns:a16="http://schemas.microsoft.com/office/drawing/2014/main" id="{5D5B63BD-5D98-3AEB-91A6-AA4DE559F4EA}"/>
              </a:ext>
            </a:extLst>
          </p:cNvPr>
          <p:cNvSpPr txBox="1">
            <a:spLocks/>
          </p:cNvSpPr>
          <p:nvPr/>
        </p:nvSpPr>
        <p:spPr>
          <a:xfrm>
            <a:off x="4496929" y="4874807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15.452 Teilnehmende in 2022</a:t>
            </a:r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FC1D460D-F678-AE46-6604-3BC1A5433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25" y="4926815"/>
            <a:ext cx="443661" cy="347655"/>
          </a:xfrm>
          <a:prstGeom prst="rect">
            <a:avLst/>
          </a:prstGeom>
        </p:spPr>
      </p:pic>
      <p:sp>
        <p:nvSpPr>
          <p:cNvPr id="27" name="Textplatzhalter 11">
            <a:extLst>
              <a:ext uri="{FF2B5EF4-FFF2-40B4-BE49-F238E27FC236}">
                <a16:creationId xmlns:a16="http://schemas.microsoft.com/office/drawing/2014/main" id="{9623EE5A-1D8C-260D-599C-67EEB495C459}"/>
              </a:ext>
            </a:extLst>
          </p:cNvPr>
          <p:cNvSpPr txBox="1">
            <a:spLocks/>
          </p:cNvSpPr>
          <p:nvPr/>
        </p:nvSpPr>
        <p:spPr>
          <a:xfrm>
            <a:off x="7927833" y="4887909"/>
            <a:ext cx="2000253" cy="360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b="1" dirty="0"/>
              <a:t>5 Tochter-gesellschaften</a:t>
            </a:r>
          </a:p>
        </p:txBody>
      </p:sp>
    </p:spTree>
    <p:extLst>
      <p:ext uri="{BB962C8B-B14F-4D97-AF65-F5344CB8AC3E}">
        <p14:creationId xmlns:p14="http://schemas.microsoft.com/office/powerpoint/2010/main" val="1777106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3B55E-6BEF-FF42-9754-8C0D6B74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Bildungszentren der Wirtschaftsakademie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E562051-49DD-4F4C-996B-0D7AC07E95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9 Standorte in Schleswig-Holstein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B8E43F-4546-5146-9F20-E13CF48D40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926" y="1396089"/>
            <a:ext cx="5299401" cy="4270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478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Zielgruppen</a:t>
            </a:r>
          </a:p>
          <a:p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" y="2395537"/>
            <a:ext cx="11167110" cy="206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04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r>
              <a:rPr lang="de-DE" sz="1800" b="1" dirty="0"/>
              <a:t>Prüfungsordnung</a:t>
            </a:r>
            <a:endParaRPr lang="de-DE" sz="1800" dirty="0"/>
          </a:p>
          <a:p>
            <a:endParaRPr lang="de-DE" sz="1800" dirty="0">
              <a:hlinkClick r:id="rId2"/>
            </a:endParaRPr>
          </a:p>
          <a:p>
            <a:r>
              <a:rPr lang="de-DE" sz="1800" dirty="0">
                <a:hlinkClick r:id="rId2"/>
              </a:rPr>
              <a:t>http://www.gesetze-im-internet.de/ausbeignv_2009/</a:t>
            </a:r>
            <a:endParaRPr lang="de-DE" sz="1800" dirty="0"/>
          </a:p>
          <a:p>
            <a:endParaRPr lang="de-DE" sz="1800" dirty="0"/>
          </a:p>
          <a:p>
            <a:endParaRPr lang="de-DE" sz="1800" b="1" dirty="0"/>
          </a:p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71" y="1519237"/>
            <a:ext cx="11055804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15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82" y="1716155"/>
            <a:ext cx="11291307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190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97" y="1489166"/>
            <a:ext cx="11029678" cy="4149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1F4207F-6692-3644-AAFC-8FDBA1FBEA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endParaRPr lang="de-DE" sz="1800" b="1" dirty="0"/>
          </a:p>
          <a:p>
            <a:endParaRPr lang="de-DE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8543FB2-66DA-5345-BEC7-5DC3E6426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Betriebliches Eingliederungsmanagement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385695C-0478-5E42-8B32-EBEA4A2E6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Inhalte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EC8D4D-F465-8546-95B5-91F2F87496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71" y="1571081"/>
            <a:ext cx="1101271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09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3c3c3c">
      <a:dk1>
        <a:srgbClr val="000000"/>
      </a:dk1>
      <a:lt1>
        <a:srgbClr val="FFFFFF"/>
      </a:lt1>
      <a:dk2>
        <a:srgbClr val="1A456D"/>
      </a:dk2>
      <a:lt2>
        <a:srgbClr val="E7E6E6"/>
      </a:lt2>
      <a:accent1>
        <a:srgbClr val="1A456D"/>
      </a:accent1>
      <a:accent2>
        <a:srgbClr val="DC071A"/>
      </a:accent2>
      <a:accent3>
        <a:srgbClr val="D3DDEA"/>
      </a:accent3>
      <a:accent4>
        <a:srgbClr val="97C0E0"/>
      </a:accent4>
      <a:accent5>
        <a:srgbClr val="5B9BD5"/>
      </a:accent5>
      <a:accent6>
        <a:srgbClr val="000000"/>
      </a:accent6>
      <a:hlink>
        <a:srgbClr val="0A4479"/>
      </a:hlink>
      <a:folHlink>
        <a:srgbClr val="97C0E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no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220</Words>
  <Application>Microsoft Office PowerPoint</Application>
  <PresentationFormat>Breitbild</PresentationFormat>
  <Paragraphs>65</Paragraphs>
  <Slides>19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</vt:lpstr>
      <vt:lpstr>Herzlich willkommen zur Informationsveranstaltung</vt:lpstr>
      <vt:lpstr>Dürfen wir uns vorstellen?</vt:lpstr>
      <vt:lpstr>Über die Wirtschaftsakademie</vt:lpstr>
      <vt:lpstr>Bildungszentren der Wirtschaftsakademie</vt:lpstr>
      <vt:lpstr>Betriebliches Eingliederungsmanagement</vt:lpstr>
      <vt:lpstr>Betriebliches Eingliederungsmanagement</vt:lpstr>
      <vt:lpstr>Betriebliches Eingliederungsmanagement</vt:lpstr>
      <vt:lpstr>Betriebliches Eingliederungsmanagement</vt:lpstr>
      <vt:lpstr>Betriebliches Eingliederungsmanagement</vt:lpstr>
      <vt:lpstr>Betriebliches Eingliederungsmanagement</vt:lpstr>
      <vt:lpstr>Betriebliches Eingliederungsmanagement - kompakt</vt:lpstr>
      <vt:lpstr>Betriebliches Eingliederungsmanagement - kompakt</vt:lpstr>
      <vt:lpstr>Betriebliches Eingliederungsmanagement - kompakt</vt:lpstr>
      <vt:lpstr>Betriebliches Eingliederungsmanagement - kompakt</vt:lpstr>
      <vt:lpstr>Betriebliches Eingliederungsmanagement</vt:lpstr>
      <vt:lpstr>Ansprechpartner:in</vt:lpstr>
      <vt:lpstr>Weitere Fragen?</vt:lpstr>
      <vt:lpstr>PowerPoint-Präsentation</vt:lpstr>
      <vt:lpstr>Unternehmensverbund der Wirtschaftsakademie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 User</dc:creator>
  <cp:lastModifiedBy>Neumann, Bettina</cp:lastModifiedBy>
  <cp:revision>203</cp:revision>
  <cp:lastPrinted>2022-02-10T16:10:27Z</cp:lastPrinted>
  <dcterms:created xsi:type="dcterms:W3CDTF">2021-07-08T05:50:53Z</dcterms:created>
  <dcterms:modified xsi:type="dcterms:W3CDTF">2023-11-13T17:02:33Z</dcterms:modified>
</cp:coreProperties>
</file>