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5"/>
  </p:notesMasterIdLst>
  <p:sldIdLst>
    <p:sldId id="283" r:id="rId2"/>
    <p:sldId id="330" r:id="rId3"/>
    <p:sldId id="294" r:id="rId4"/>
    <p:sldId id="329" r:id="rId5"/>
    <p:sldId id="341" r:id="rId6"/>
    <p:sldId id="342" r:id="rId7"/>
    <p:sldId id="337" r:id="rId8"/>
    <p:sldId id="319" r:id="rId9"/>
    <p:sldId id="325" r:id="rId10"/>
    <p:sldId id="326" r:id="rId11"/>
    <p:sldId id="297" r:id="rId12"/>
    <p:sldId id="296" r:id="rId13"/>
    <p:sldId id="298" r:id="rId14"/>
    <p:sldId id="308" r:id="rId15"/>
    <p:sldId id="311" r:id="rId16"/>
    <p:sldId id="323" r:id="rId17"/>
    <p:sldId id="324" r:id="rId18"/>
    <p:sldId id="321" r:id="rId19"/>
    <p:sldId id="301" r:id="rId20"/>
    <p:sldId id="327" r:id="rId21"/>
    <p:sldId id="315" r:id="rId22"/>
    <p:sldId id="314" r:id="rId23"/>
    <p:sldId id="302" r:id="rId24"/>
    <p:sldId id="305" r:id="rId25"/>
    <p:sldId id="322" r:id="rId26"/>
    <p:sldId id="332" r:id="rId27"/>
    <p:sldId id="338" r:id="rId28"/>
    <p:sldId id="339" r:id="rId29"/>
    <p:sldId id="340" r:id="rId30"/>
    <p:sldId id="333" r:id="rId31"/>
    <p:sldId id="289" r:id="rId32"/>
    <p:sldId id="292" r:id="rId33"/>
    <p:sldId id="293" r:id="rId34"/>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467A"/>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33" autoAdjust="0"/>
    <p:restoredTop sz="94674"/>
  </p:normalViewPr>
  <p:slideViewPr>
    <p:cSldViewPr snapToGrid="0" snapToObjects="1">
      <p:cViewPr varScale="1">
        <p:scale>
          <a:sx n="102" d="100"/>
          <a:sy n="102" d="100"/>
        </p:scale>
        <p:origin x="792"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5B85A-9BEC-4082-9BD5-DF728B88653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E0CC74C-9CC8-454F-A61B-614DE2AF5857}">
      <dgm:prSet/>
      <dgm:spPr/>
      <dgm:t>
        <a:bodyPr/>
        <a:lstStyle/>
        <a:p>
          <a:r>
            <a:rPr lang="de-DE" b="0" dirty="0"/>
            <a:t>Ihr berufliches Engagement wird unterstützt: Sowohl das Land Schleswig-Holstein als auch die Bundesrepublik Deutschland bieten durch verschiedene Förderprogramme finanzielle Unterstützung bei beruflicher Weiterbildung.</a:t>
          </a:r>
          <a:endParaRPr lang="en-US" b="0" dirty="0"/>
        </a:p>
      </dgm:t>
    </dgm:pt>
    <dgm:pt modelId="{7F2CCD8E-F4BF-4922-94B9-7F877584D5A4}" type="parTrans" cxnId="{0D9B65D6-D4FC-48AE-9821-4B423AEC1899}">
      <dgm:prSet/>
      <dgm:spPr/>
      <dgm:t>
        <a:bodyPr/>
        <a:lstStyle/>
        <a:p>
          <a:endParaRPr lang="en-US"/>
        </a:p>
      </dgm:t>
    </dgm:pt>
    <dgm:pt modelId="{412E5DDA-1A18-479E-8C33-0CF457B93FB7}" type="sibTrans" cxnId="{0D9B65D6-D4FC-48AE-9821-4B423AEC1899}">
      <dgm:prSet/>
      <dgm:spPr/>
      <dgm:t>
        <a:bodyPr/>
        <a:lstStyle/>
        <a:p>
          <a:endParaRPr lang="en-US"/>
        </a:p>
      </dgm:t>
    </dgm:pt>
    <dgm:pt modelId="{CC0813E7-A626-4BB0-AB56-AA4EBE5B6CD2}">
      <dgm:prSet/>
      <dgm:spPr/>
      <dgm:t>
        <a:bodyPr/>
        <a:lstStyle/>
        <a:p>
          <a:r>
            <a:rPr lang="de-DE"/>
            <a:t>Der Maßnahmebeitrag für die Lehrgangs- und Prüfungsgebühren beträgt bis zu 15.000 Euro. </a:t>
          </a:r>
          <a:r>
            <a:rPr lang="de-DE" b="1"/>
            <a:t>Davon werden 50 Prozent als Zuschuss geleistet</a:t>
          </a:r>
          <a:r>
            <a:rPr lang="de-DE"/>
            <a:t>. Für den Rest kann ein zinsgünstiges Darlehen in Anspruch genommen werden.</a:t>
          </a:r>
          <a:endParaRPr lang="en-US"/>
        </a:p>
      </dgm:t>
    </dgm:pt>
    <dgm:pt modelId="{0DEC8BD3-FDBB-4339-9583-1A1DA1DFE312}" type="parTrans" cxnId="{D9EFDA6C-5ED0-4E68-B5FE-83A201681574}">
      <dgm:prSet/>
      <dgm:spPr/>
      <dgm:t>
        <a:bodyPr/>
        <a:lstStyle/>
        <a:p>
          <a:endParaRPr lang="en-US"/>
        </a:p>
      </dgm:t>
    </dgm:pt>
    <dgm:pt modelId="{B6E6C89C-D5E3-484E-B044-D3837A91D72C}" type="sibTrans" cxnId="{D9EFDA6C-5ED0-4E68-B5FE-83A201681574}">
      <dgm:prSet/>
      <dgm:spPr/>
      <dgm:t>
        <a:bodyPr/>
        <a:lstStyle/>
        <a:p>
          <a:endParaRPr lang="en-US"/>
        </a:p>
      </dgm:t>
    </dgm:pt>
    <dgm:pt modelId="{0C994526-23C7-4715-8FA5-07C90A120DEE}">
      <dgm:prSet/>
      <dgm:spPr/>
      <dgm:t>
        <a:bodyPr/>
        <a:lstStyle/>
        <a:p>
          <a:r>
            <a:rPr lang="de-DE"/>
            <a:t>Bestehen Geförderte die Abschlussprüfung der Aufstiegsfortbildungsmaßnahme, werden Ihnen </a:t>
          </a:r>
          <a:r>
            <a:rPr lang="de-DE" b="1"/>
            <a:t>auf Antrag 50 Prozent</a:t>
          </a:r>
          <a:r>
            <a:rPr lang="de-DE"/>
            <a:t> des zu diesem Zeitpunkt noch nicht fällig gewordenen Darlehens für die Lehrgangs- und Prüfungsgebühren </a:t>
          </a:r>
          <a:r>
            <a:rPr lang="de-DE" b="1"/>
            <a:t>erlassen</a:t>
          </a:r>
          <a:r>
            <a:rPr lang="de-DE"/>
            <a:t>. </a:t>
          </a:r>
          <a:endParaRPr lang="en-US"/>
        </a:p>
      </dgm:t>
    </dgm:pt>
    <dgm:pt modelId="{38099CD5-A2DD-4E8D-B7D9-2F02ED2DC7E0}" type="parTrans" cxnId="{E7AEAFB3-E23E-410C-9332-1062EE206012}">
      <dgm:prSet/>
      <dgm:spPr/>
      <dgm:t>
        <a:bodyPr/>
        <a:lstStyle/>
        <a:p>
          <a:endParaRPr lang="en-US"/>
        </a:p>
      </dgm:t>
    </dgm:pt>
    <dgm:pt modelId="{86224796-DD7B-459C-9988-D0CD1A3B77B2}" type="sibTrans" cxnId="{E7AEAFB3-E23E-410C-9332-1062EE206012}">
      <dgm:prSet/>
      <dgm:spPr/>
      <dgm:t>
        <a:bodyPr/>
        <a:lstStyle/>
        <a:p>
          <a:endParaRPr lang="en-US"/>
        </a:p>
      </dgm:t>
    </dgm:pt>
    <dgm:pt modelId="{311CD340-0779-394A-AE87-34E27C176555}" type="pres">
      <dgm:prSet presAssocID="{6145B85A-9BEC-4082-9BD5-DF728B88653B}" presName="hierChild1" presStyleCnt="0">
        <dgm:presLayoutVars>
          <dgm:chPref val="1"/>
          <dgm:dir/>
          <dgm:animOne val="branch"/>
          <dgm:animLvl val="lvl"/>
          <dgm:resizeHandles/>
        </dgm:presLayoutVars>
      </dgm:prSet>
      <dgm:spPr/>
    </dgm:pt>
    <dgm:pt modelId="{375DD813-D00D-A248-935A-30701119AD13}" type="pres">
      <dgm:prSet presAssocID="{6E0CC74C-9CC8-454F-A61B-614DE2AF5857}" presName="hierRoot1" presStyleCnt="0"/>
      <dgm:spPr/>
    </dgm:pt>
    <dgm:pt modelId="{999F3610-D492-994F-9E98-3506202523C7}" type="pres">
      <dgm:prSet presAssocID="{6E0CC74C-9CC8-454F-A61B-614DE2AF5857}" presName="composite" presStyleCnt="0"/>
      <dgm:spPr/>
    </dgm:pt>
    <dgm:pt modelId="{D7B6E2D6-2241-CE4B-9C2D-E4010C94AA9D}" type="pres">
      <dgm:prSet presAssocID="{6E0CC74C-9CC8-454F-A61B-614DE2AF5857}" presName="background" presStyleLbl="node0" presStyleIdx="0" presStyleCnt="3"/>
      <dgm:spPr/>
    </dgm:pt>
    <dgm:pt modelId="{CC191C9D-54C5-DB46-89D6-47F4E3431F6D}" type="pres">
      <dgm:prSet presAssocID="{6E0CC74C-9CC8-454F-A61B-614DE2AF5857}" presName="text" presStyleLbl="fgAcc0" presStyleIdx="0" presStyleCnt="3">
        <dgm:presLayoutVars>
          <dgm:chPref val="3"/>
        </dgm:presLayoutVars>
      </dgm:prSet>
      <dgm:spPr/>
    </dgm:pt>
    <dgm:pt modelId="{A935AEF7-EFC4-344B-8E78-B07763E6BBC8}" type="pres">
      <dgm:prSet presAssocID="{6E0CC74C-9CC8-454F-A61B-614DE2AF5857}" presName="hierChild2" presStyleCnt="0"/>
      <dgm:spPr/>
    </dgm:pt>
    <dgm:pt modelId="{BBB8E316-A119-8148-A93A-C01E1B96259D}" type="pres">
      <dgm:prSet presAssocID="{CC0813E7-A626-4BB0-AB56-AA4EBE5B6CD2}" presName="hierRoot1" presStyleCnt="0"/>
      <dgm:spPr/>
    </dgm:pt>
    <dgm:pt modelId="{CB5D97E8-68F1-2E4E-B6D5-C1F82C871349}" type="pres">
      <dgm:prSet presAssocID="{CC0813E7-A626-4BB0-AB56-AA4EBE5B6CD2}" presName="composite" presStyleCnt="0"/>
      <dgm:spPr/>
    </dgm:pt>
    <dgm:pt modelId="{507CA36C-AC8A-6445-AF3B-11D009AC53BA}" type="pres">
      <dgm:prSet presAssocID="{CC0813E7-A626-4BB0-AB56-AA4EBE5B6CD2}" presName="background" presStyleLbl="node0" presStyleIdx="1" presStyleCnt="3"/>
      <dgm:spPr/>
    </dgm:pt>
    <dgm:pt modelId="{69E0E44B-0C13-1347-A9B0-6BA9BA62FB71}" type="pres">
      <dgm:prSet presAssocID="{CC0813E7-A626-4BB0-AB56-AA4EBE5B6CD2}" presName="text" presStyleLbl="fgAcc0" presStyleIdx="1" presStyleCnt="3">
        <dgm:presLayoutVars>
          <dgm:chPref val="3"/>
        </dgm:presLayoutVars>
      </dgm:prSet>
      <dgm:spPr/>
    </dgm:pt>
    <dgm:pt modelId="{A6DC5DA0-E610-E549-974D-FE14FEC377FD}" type="pres">
      <dgm:prSet presAssocID="{CC0813E7-A626-4BB0-AB56-AA4EBE5B6CD2}" presName="hierChild2" presStyleCnt="0"/>
      <dgm:spPr/>
    </dgm:pt>
    <dgm:pt modelId="{7958FE37-702C-184B-9D94-A6BEFBF7D5A6}" type="pres">
      <dgm:prSet presAssocID="{0C994526-23C7-4715-8FA5-07C90A120DEE}" presName="hierRoot1" presStyleCnt="0"/>
      <dgm:spPr/>
    </dgm:pt>
    <dgm:pt modelId="{8D43E0C2-10D4-6A47-A7B4-9010FA841EBB}" type="pres">
      <dgm:prSet presAssocID="{0C994526-23C7-4715-8FA5-07C90A120DEE}" presName="composite" presStyleCnt="0"/>
      <dgm:spPr/>
    </dgm:pt>
    <dgm:pt modelId="{891CEE56-A992-C243-A72D-0FCD8A456264}" type="pres">
      <dgm:prSet presAssocID="{0C994526-23C7-4715-8FA5-07C90A120DEE}" presName="background" presStyleLbl="node0" presStyleIdx="2" presStyleCnt="3"/>
      <dgm:spPr/>
    </dgm:pt>
    <dgm:pt modelId="{57ED2D8C-CC8A-8940-BFBC-6430EA11349F}" type="pres">
      <dgm:prSet presAssocID="{0C994526-23C7-4715-8FA5-07C90A120DEE}" presName="text" presStyleLbl="fgAcc0" presStyleIdx="2" presStyleCnt="3">
        <dgm:presLayoutVars>
          <dgm:chPref val="3"/>
        </dgm:presLayoutVars>
      </dgm:prSet>
      <dgm:spPr/>
    </dgm:pt>
    <dgm:pt modelId="{54497CD4-85A5-0946-A853-F98CCC680A27}" type="pres">
      <dgm:prSet presAssocID="{0C994526-23C7-4715-8FA5-07C90A120DEE}" presName="hierChild2" presStyleCnt="0"/>
      <dgm:spPr/>
    </dgm:pt>
  </dgm:ptLst>
  <dgm:cxnLst>
    <dgm:cxn modelId="{A6787E0C-F4E7-4BAF-AD21-75CAB8C5911C}" type="presOf" srcId="{0C994526-23C7-4715-8FA5-07C90A120DEE}" destId="{57ED2D8C-CC8A-8940-BFBC-6430EA11349F}" srcOrd="0" destOrd="0" presId="urn:microsoft.com/office/officeart/2005/8/layout/hierarchy1"/>
    <dgm:cxn modelId="{4278931A-33D1-4FE6-8697-164AE0CA7B4D}" type="presOf" srcId="{6145B85A-9BEC-4082-9BD5-DF728B88653B}" destId="{311CD340-0779-394A-AE87-34E27C176555}" srcOrd="0" destOrd="0" presId="urn:microsoft.com/office/officeart/2005/8/layout/hierarchy1"/>
    <dgm:cxn modelId="{D9EFDA6C-5ED0-4E68-B5FE-83A201681574}" srcId="{6145B85A-9BEC-4082-9BD5-DF728B88653B}" destId="{CC0813E7-A626-4BB0-AB56-AA4EBE5B6CD2}" srcOrd="1" destOrd="0" parTransId="{0DEC8BD3-FDBB-4339-9583-1A1DA1DFE312}" sibTransId="{B6E6C89C-D5E3-484E-B044-D3837A91D72C}"/>
    <dgm:cxn modelId="{B134487F-2EB8-45F1-9285-73508F1E67DE}" type="presOf" srcId="{CC0813E7-A626-4BB0-AB56-AA4EBE5B6CD2}" destId="{69E0E44B-0C13-1347-A9B0-6BA9BA62FB71}" srcOrd="0" destOrd="0" presId="urn:microsoft.com/office/officeart/2005/8/layout/hierarchy1"/>
    <dgm:cxn modelId="{1D490085-6BB3-4781-B4EA-B7F7549B2ADA}" type="presOf" srcId="{6E0CC74C-9CC8-454F-A61B-614DE2AF5857}" destId="{CC191C9D-54C5-DB46-89D6-47F4E3431F6D}" srcOrd="0" destOrd="0" presId="urn:microsoft.com/office/officeart/2005/8/layout/hierarchy1"/>
    <dgm:cxn modelId="{E7AEAFB3-E23E-410C-9332-1062EE206012}" srcId="{6145B85A-9BEC-4082-9BD5-DF728B88653B}" destId="{0C994526-23C7-4715-8FA5-07C90A120DEE}" srcOrd="2" destOrd="0" parTransId="{38099CD5-A2DD-4E8D-B7D9-2F02ED2DC7E0}" sibTransId="{86224796-DD7B-459C-9988-D0CD1A3B77B2}"/>
    <dgm:cxn modelId="{0D9B65D6-D4FC-48AE-9821-4B423AEC1899}" srcId="{6145B85A-9BEC-4082-9BD5-DF728B88653B}" destId="{6E0CC74C-9CC8-454F-A61B-614DE2AF5857}" srcOrd="0" destOrd="0" parTransId="{7F2CCD8E-F4BF-4922-94B9-7F877584D5A4}" sibTransId="{412E5DDA-1A18-479E-8C33-0CF457B93FB7}"/>
    <dgm:cxn modelId="{32F65998-DC4D-4BBA-8E53-8C47C600FD20}" type="presParOf" srcId="{311CD340-0779-394A-AE87-34E27C176555}" destId="{375DD813-D00D-A248-935A-30701119AD13}" srcOrd="0" destOrd="0" presId="urn:microsoft.com/office/officeart/2005/8/layout/hierarchy1"/>
    <dgm:cxn modelId="{D99DF685-5051-4C61-938C-FC766E9F7C3E}" type="presParOf" srcId="{375DD813-D00D-A248-935A-30701119AD13}" destId="{999F3610-D492-994F-9E98-3506202523C7}" srcOrd="0" destOrd="0" presId="urn:microsoft.com/office/officeart/2005/8/layout/hierarchy1"/>
    <dgm:cxn modelId="{10830AFA-700B-4CD6-B9E0-1B09112904B5}" type="presParOf" srcId="{999F3610-D492-994F-9E98-3506202523C7}" destId="{D7B6E2D6-2241-CE4B-9C2D-E4010C94AA9D}" srcOrd="0" destOrd="0" presId="urn:microsoft.com/office/officeart/2005/8/layout/hierarchy1"/>
    <dgm:cxn modelId="{EC379A34-B93A-4220-BE26-8BAFF91320A4}" type="presParOf" srcId="{999F3610-D492-994F-9E98-3506202523C7}" destId="{CC191C9D-54C5-DB46-89D6-47F4E3431F6D}" srcOrd="1" destOrd="0" presId="urn:microsoft.com/office/officeart/2005/8/layout/hierarchy1"/>
    <dgm:cxn modelId="{A1E5110B-1E9F-4AAE-930D-154B501B28F9}" type="presParOf" srcId="{375DD813-D00D-A248-935A-30701119AD13}" destId="{A935AEF7-EFC4-344B-8E78-B07763E6BBC8}" srcOrd="1" destOrd="0" presId="urn:microsoft.com/office/officeart/2005/8/layout/hierarchy1"/>
    <dgm:cxn modelId="{CFF02652-DF9A-4A13-B4B7-A69A840CBD97}" type="presParOf" srcId="{311CD340-0779-394A-AE87-34E27C176555}" destId="{BBB8E316-A119-8148-A93A-C01E1B96259D}" srcOrd="1" destOrd="0" presId="urn:microsoft.com/office/officeart/2005/8/layout/hierarchy1"/>
    <dgm:cxn modelId="{542CAA54-EAAE-401B-A65C-06BEC24A3173}" type="presParOf" srcId="{BBB8E316-A119-8148-A93A-C01E1B96259D}" destId="{CB5D97E8-68F1-2E4E-B6D5-C1F82C871349}" srcOrd="0" destOrd="0" presId="urn:microsoft.com/office/officeart/2005/8/layout/hierarchy1"/>
    <dgm:cxn modelId="{90201B89-FCDF-4785-AC00-FFD60C3CFE87}" type="presParOf" srcId="{CB5D97E8-68F1-2E4E-B6D5-C1F82C871349}" destId="{507CA36C-AC8A-6445-AF3B-11D009AC53BA}" srcOrd="0" destOrd="0" presId="urn:microsoft.com/office/officeart/2005/8/layout/hierarchy1"/>
    <dgm:cxn modelId="{1B71CB5F-4530-4021-A08F-709127D7CFCB}" type="presParOf" srcId="{CB5D97E8-68F1-2E4E-B6D5-C1F82C871349}" destId="{69E0E44B-0C13-1347-A9B0-6BA9BA62FB71}" srcOrd="1" destOrd="0" presId="urn:microsoft.com/office/officeart/2005/8/layout/hierarchy1"/>
    <dgm:cxn modelId="{F8D65E32-0DB9-46C5-9833-1C2B4AA33F74}" type="presParOf" srcId="{BBB8E316-A119-8148-A93A-C01E1B96259D}" destId="{A6DC5DA0-E610-E549-974D-FE14FEC377FD}" srcOrd="1" destOrd="0" presId="urn:microsoft.com/office/officeart/2005/8/layout/hierarchy1"/>
    <dgm:cxn modelId="{02444A28-588A-4E17-96CE-82986B6BD588}" type="presParOf" srcId="{311CD340-0779-394A-AE87-34E27C176555}" destId="{7958FE37-702C-184B-9D94-A6BEFBF7D5A6}" srcOrd="2" destOrd="0" presId="urn:microsoft.com/office/officeart/2005/8/layout/hierarchy1"/>
    <dgm:cxn modelId="{F8AC50A5-7231-46F4-AE39-A1E682A30F97}" type="presParOf" srcId="{7958FE37-702C-184B-9D94-A6BEFBF7D5A6}" destId="{8D43E0C2-10D4-6A47-A7B4-9010FA841EBB}" srcOrd="0" destOrd="0" presId="urn:microsoft.com/office/officeart/2005/8/layout/hierarchy1"/>
    <dgm:cxn modelId="{9EC9A66C-7164-43F3-AB70-7BA86EB83368}" type="presParOf" srcId="{8D43E0C2-10D4-6A47-A7B4-9010FA841EBB}" destId="{891CEE56-A992-C243-A72D-0FCD8A456264}" srcOrd="0" destOrd="0" presId="urn:microsoft.com/office/officeart/2005/8/layout/hierarchy1"/>
    <dgm:cxn modelId="{F914DB8B-7724-48BD-AADF-0EB188CC2853}" type="presParOf" srcId="{8D43E0C2-10D4-6A47-A7B4-9010FA841EBB}" destId="{57ED2D8C-CC8A-8940-BFBC-6430EA11349F}" srcOrd="1" destOrd="0" presId="urn:microsoft.com/office/officeart/2005/8/layout/hierarchy1"/>
    <dgm:cxn modelId="{631F510E-25F2-4F3B-A376-7250C70B0756}" type="presParOf" srcId="{7958FE37-702C-184B-9D94-A6BEFBF7D5A6}" destId="{54497CD4-85A5-0946-A853-F98CCC680A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77346-5F80-CC4E-A537-09C78E6ACC8F}"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de-DE"/>
        </a:p>
      </dgm:t>
    </dgm:pt>
    <dgm:pt modelId="{DD31475D-BEDB-454E-A62B-D74CC0973210}">
      <dgm:prSet phldrT="[Text]" custT="1"/>
      <dgm:spPr/>
      <dgm:t>
        <a:bodyPr/>
        <a:lstStyle/>
        <a:p>
          <a:r>
            <a:rPr lang="de-DE" sz="2000" dirty="0"/>
            <a:t>Fakten zur Höheren Berufsbildung</a:t>
          </a:r>
        </a:p>
      </dgm:t>
    </dgm:pt>
    <dgm:pt modelId="{CF719C11-DFDC-1941-A5B2-68B235D027F9}" type="parTrans" cxnId="{52FF6741-4996-BD40-85C6-89840856099A}">
      <dgm:prSet/>
      <dgm:spPr/>
      <dgm:t>
        <a:bodyPr/>
        <a:lstStyle/>
        <a:p>
          <a:endParaRPr lang="de-DE"/>
        </a:p>
      </dgm:t>
    </dgm:pt>
    <dgm:pt modelId="{BAB94D47-9097-8F4F-B535-376E6C41C959}" type="sibTrans" cxnId="{52FF6741-4996-BD40-85C6-89840856099A}">
      <dgm:prSet/>
      <dgm:spPr/>
      <dgm:t>
        <a:bodyPr/>
        <a:lstStyle/>
        <a:p>
          <a:endParaRPr lang="de-DE"/>
        </a:p>
      </dgm:t>
    </dgm:pt>
    <dgm:pt modelId="{99D2FBB2-C3AE-264B-BC86-591D491CFC44}">
      <dgm:prSet phldrT="[Text]"/>
      <dgm:spPr/>
      <dgm:t>
        <a:bodyPr/>
        <a:lstStyle/>
        <a:p>
          <a:r>
            <a:rPr lang="de-DE" dirty="0"/>
            <a:t>Prüfung vor der Industrie- und Handelskammer</a:t>
          </a:r>
        </a:p>
      </dgm:t>
    </dgm:pt>
    <dgm:pt modelId="{6465BA66-CA97-9E49-961C-F53E3A082D6F}" type="parTrans" cxnId="{C9A5B887-3FC0-D04A-BEA2-76BDBE0F5EE6}">
      <dgm:prSet/>
      <dgm:spPr/>
      <dgm:t>
        <a:bodyPr/>
        <a:lstStyle/>
        <a:p>
          <a:endParaRPr lang="de-DE"/>
        </a:p>
      </dgm:t>
    </dgm:pt>
    <dgm:pt modelId="{9E26A71A-7B99-2A4B-96FB-F08567381D13}" type="sibTrans" cxnId="{C9A5B887-3FC0-D04A-BEA2-76BDBE0F5EE6}">
      <dgm:prSet/>
      <dgm:spPr/>
      <dgm:t>
        <a:bodyPr/>
        <a:lstStyle/>
        <a:p>
          <a:endParaRPr lang="de-DE"/>
        </a:p>
      </dgm:t>
    </dgm:pt>
    <dgm:pt modelId="{3DC14703-47C4-7443-97F3-39B33807DC75}">
      <dgm:prSet phldrT="[Text]"/>
      <dgm:spPr/>
      <dgm:t>
        <a:bodyPr/>
        <a:lstStyle/>
        <a:p>
          <a:r>
            <a:rPr lang="de-DE" dirty="0"/>
            <a:t>Zulassung zur Prüfung erforderlich</a:t>
          </a:r>
        </a:p>
      </dgm:t>
    </dgm:pt>
    <dgm:pt modelId="{2E963B6A-B519-DD46-A13B-3D2A08FD2109}" type="parTrans" cxnId="{4F20A3CE-7324-8442-AAAD-B6DECA892494}">
      <dgm:prSet/>
      <dgm:spPr/>
      <dgm:t>
        <a:bodyPr/>
        <a:lstStyle/>
        <a:p>
          <a:endParaRPr lang="de-DE"/>
        </a:p>
      </dgm:t>
    </dgm:pt>
    <dgm:pt modelId="{A75BABF1-9AE2-A64C-8A2B-0CA0B4CC97C2}" type="sibTrans" cxnId="{4F20A3CE-7324-8442-AAAD-B6DECA892494}">
      <dgm:prSet/>
      <dgm:spPr/>
      <dgm:t>
        <a:bodyPr/>
        <a:lstStyle/>
        <a:p>
          <a:endParaRPr lang="de-DE"/>
        </a:p>
      </dgm:t>
    </dgm:pt>
    <dgm:pt modelId="{CDE7DCCC-2844-DE44-8AF3-5BBCA8B27812}">
      <dgm:prSet phldrT="[Text]"/>
      <dgm:spPr/>
      <dgm:t>
        <a:bodyPr/>
        <a:lstStyle/>
        <a:p>
          <a:r>
            <a:rPr lang="de-DE" dirty="0"/>
            <a:t>Bundeseinheitliche Prüfung (2x im Jahr)</a:t>
          </a:r>
        </a:p>
      </dgm:t>
    </dgm:pt>
    <dgm:pt modelId="{1D31C2CB-D506-A540-9508-FC537829E25A}" type="parTrans" cxnId="{9CB9A0E7-D65B-1E4E-809E-23BC79EDB0FC}">
      <dgm:prSet/>
      <dgm:spPr/>
      <dgm:t>
        <a:bodyPr/>
        <a:lstStyle/>
        <a:p>
          <a:endParaRPr lang="de-DE"/>
        </a:p>
      </dgm:t>
    </dgm:pt>
    <dgm:pt modelId="{D53939AF-E485-9B4B-9055-115259D831BA}" type="sibTrans" cxnId="{9CB9A0E7-D65B-1E4E-809E-23BC79EDB0FC}">
      <dgm:prSet/>
      <dgm:spPr/>
      <dgm:t>
        <a:bodyPr/>
        <a:lstStyle/>
        <a:p>
          <a:endParaRPr lang="de-DE"/>
        </a:p>
      </dgm:t>
    </dgm:pt>
    <dgm:pt modelId="{0138EAB0-8364-9241-B15B-D1296955A71D}">
      <dgm:prSet phldrT="[Text]"/>
      <dgm:spPr/>
      <dgm:t>
        <a:bodyPr/>
        <a:lstStyle/>
        <a:p>
          <a:r>
            <a:rPr lang="de-DE" dirty="0"/>
            <a:t>Berufener Prüfungsausschuss</a:t>
          </a:r>
        </a:p>
      </dgm:t>
    </dgm:pt>
    <dgm:pt modelId="{A0B29A13-0568-594B-A460-B3EB4614C73B}" type="parTrans" cxnId="{F0E0EF49-194F-B449-B591-E90E1E4A24D8}">
      <dgm:prSet/>
      <dgm:spPr/>
      <dgm:t>
        <a:bodyPr/>
        <a:lstStyle/>
        <a:p>
          <a:endParaRPr lang="de-DE"/>
        </a:p>
      </dgm:t>
    </dgm:pt>
    <dgm:pt modelId="{B52AFD3A-A7E3-334E-8DB6-F231B78E006A}" type="sibTrans" cxnId="{F0E0EF49-194F-B449-B591-E90E1E4A24D8}">
      <dgm:prSet/>
      <dgm:spPr/>
      <dgm:t>
        <a:bodyPr/>
        <a:lstStyle/>
        <a:p>
          <a:endParaRPr lang="de-DE"/>
        </a:p>
      </dgm:t>
    </dgm:pt>
    <dgm:pt modelId="{42C0B0E7-77AB-C94A-B8E4-412B5288F8AC}">
      <dgm:prSet/>
      <dgm:spPr/>
      <dgm:t>
        <a:bodyPr/>
        <a:lstStyle/>
        <a:p>
          <a:r>
            <a:rPr lang="de-DE" dirty="0"/>
            <a:t>DIHK-Rahmenplan</a:t>
          </a:r>
        </a:p>
      </dgm:t>
    </dgm:pt>
    <dgm:pt modelId="{5A6E7500-62A8-1B44-AF71-3C7E32A2A4CB}" type="parTrans" cxnId="{BB17F6E6-F79E-C349-8606-C3FF4109CBCE}">
      <dgm:prSet/>
      <dgm:spPr/>
      <dgm:t>
        <a:bodyPr/>
        <a:lstStyle/>
        <a:p>
          <a:endParaRPr lang="de-DE"/>
        </a:p>
      </dgm:t>
    </dgm:pt>
    <dgm:pt modelId="{C7CE2A24-DDD8-4B49-B26F-5F144146F2A8}" type="sibTrans" cxnId="{BB17F6E6-F79E-C349-8606-C3FF4109CBCE}">
      <dgm:prSet/>
      <dgm:spPr/>
      <dgm:t>
        <a:bodyPr/>
        <a:lstStyle/>
        <a:p>
          <a:endParaRPr lang="de-DE"/>
        </a:p>
      </dgm:t>
    </dgm:pt>
    <dgm:pt modelId="{81CBAA55-4F88-BC45-80DD-212EECDBE3BD}">
      <dgm:prSet/>
      <dgm:spPr/>
      <dgm:t>
        <a:bodyPr/>
        <a:lstStyle/>
        <a:p>
          <a:r>
            <a:rPr lang="de-DE" dirty="0"/>
            <a:t>Förderung Aufstiegs-BAföG</a:t>
          </a:r>
        </a:p>
      </dgm:t>
    </dgm:pt>
    <dgm:pt modelId="{042443E0-CFB9-5245-A4B8-5972B3C797A9}" type="parTrans" cxnId="{3945CF5D-BA17-2B4C-BBF3-B4B08B5BEDD9}">
      <dgm:prSet/>
      <dgm:spPr/>
      <dgm:t>
        <a:bodyPr/>
        <a:lstStyle/>
        <a:p>
          <a:endParaRPr lang="de-DE"/>
        </a:p>
      </dgm:t>
    </dgm:pt>
    <dgm:pt modelId="{8E926029-4BB3-BB47-A668-F7D2AFD64FFA}" type="sibTrans" cxnId="{3945CF5D-BA17-2B4C-BBF3-B4B08B5BEDD9}">
      <dgm:prSet/>
      <dgm:spPr/>
      <dgm:t>
        <a:bodyPr/>
        <a:lstStyle/>
        <a:p>
          <a:endParaRPr lang="de-DE"/>
        </a:p>
      </dgm:t>
    </dgm:pt>
    <dgm:pt modelId="{220F46A6-7360-8049-BD73-58873D8AE05C}">
      <dgm:prSet/>
      <dgm:spPr/>
      <dgm:t>
        <a:bodyPr/>
        <a:lstStyle/>
        <a:p>
          <a:r>
            <a:rPr lang="de-DE" dirty="0"/>
            <a:t>"berufsbegleitend (Abendschule) oder tagsüber (Vollzeit)</a:t>
          </a:r>
        </a:p>
      </dgm:t>
    </dgm:pt>
    <dgm:pt modelId="{0D133C96-0D4A-B54E-9FD8-3B6E186C87AC}" type="parTrans" cxnId="{54BDE36E-A989-9F43-93B1-0887EB4FCE2F}">
      <dgm:prSet/>
      <dgm:spPr/>
      <dgm:t>
        <a:bodyPr/>
        <a:lstStyle/>
        <a:p>
          <a:endParaRPr lang="de-DE"/>
        </a:p>
      </dgm:t>
    </dgm:pt>
    <dgm:pt modelId="{74D39C68-ADDB-1E42-AFDC-01DDCAD5D3E1}" type="sibTrans" cxnId="{54BDE36E-A989-9F43-93B1-0887EB4FCE2F}">
      <dgm:prSet/>
      <dgm:spPr/>
      <dgm:t>
        <a:bodyPr/>
        <a:lstStyle/>
        <a:p>
          <a:endParaRPr lang="de-DE"/>
        </a:p>
      </dgm:t>
    </dgm:pt>
    <dgm:pt modelId="{60EA01F9-5287-0D42-9302-FD40485EE3DF}">
      <dgm:prSet/>
      <dgm:spPr/>
      <dgm:t>
        <a:bodyPr/>
        <a:lstStyle/>
        <a:p>
          <a:r>
            <a:rPr lang="de-DE" dirty="0"/>
            <a:t>Durchführungsformen</a:t>
          </a:r>
        </a:p>
      </dgm:t>
    </dgm:pt>
    <dgm:pt modelId="{2A74BF63-AE53-6E4B-B48E-CDB1549BB8FC}" type="parTrans" cxnId="{61B08BA2-1F89-8240-B57C-5D59A1B7B5BE}">
      <dgm:prSet/>
      <dgm:spPr/>
      <dgm:t>
        <a:bodyPr/>
        <a:lstStyle/>
        <a:p>
          <a:endParaRPr lang="de-DE"/>
        </a:p>
      </dgm:t>
    </dgm:pt>
    <dgm:pt modelId="{D28A1085-000A-4248-8FDE-DA00D83DE919}" type="sibTrans" cxnId="{61B08BA2-1F89-8240-B57C-5D59A1B7B5BE}">
      <dgm:prSet/>
      <dgm:spPr/>
      <dgm:t>
        <a:bodyPr/>
        <a:lstStyle/>
        <a:p>
          <a:endParaRPr lang="de-DE"/>
        </a:p>
      </dgm:t>
    </dgm:pt>
    <dgm:pt modelId="{FEB79D7E-CC30-5944-ACC8-CA176DEBD1B4}">
      <dgm:prSet/>
      <dgm:spPr/>
      <dgm:t>
        <a:bodyPr/>
        <a:lstStyle/>
        <a:p>
          <a:r>
            <a:rPr lang="de-DE" dirty="0"/>
            <a:t>Präsenz</a:t>
          </a:r>
        </a:p>
      </dgm:t>
    </dgm:pt>
    <dgm:pt modelId="{83F80A0A-7D82-0F47-9A12-5B04485003A3}" type="parTrans" cxnId="{060A1E34-8C4D-0541-A7BF-E8E22A53C6FB}">
      <dgm:prSet/>
      <dgm:spPr/>
      <dgm:t>
        <a:bodyPr/>
        <a:lstStyle/>
        <a:p>
          <a:endParaRPr lang="de-DE"/>
        </a:p>
      </dgm:t>
    </dgm:pt>
    <dgm:pt modelId="{BBCADCE7-063E-A644-ACB9-53542DA4F925}" type="sibTrans" cxnId="{060A1E34-8C4D-0541-A7BF-E8E22A53C6FB}">
      <dgm:prSet/>
      <dgm:spPr/>
      <dgm:t>
        <a:bodyPr/>
        <a:lstStyle/>
        <a:p>
          <a:endParaRPr lang="de-DE"/>
        </a:p>
      </dgm:t>
    </dgm:pt>
    <dgm:pt modelId="{D11CFF88-CD25-E44C-B00E-16A55C5FE277}">
      <dgm:prSet/>
      <dgm:spPr/>
      <dgm:t>
        <a:bodyPr/>
        <a:lstStyle/>
        <a:p>
          <a:r>
            <a:rPr lang="de-DE" dirty="0"/>
            <a:t>Online</a:t>
          </a:r>
        </a:p>
      </dgm:t>
    </dgm:pt>
    <dgm:pt modelId="{C0593BFD-A990-3A45-B89C-21B1E3DD05AF}" type="parTrans" cxnId="{53EEED8C-5A01-B14E-96EE-5040A4F38D8F}">
      <dgm:prSet/>
      <dgm:spPr/>
      <dgm:t>
        <a:bodyPr/>
        <a:lstStyle/>
        <a:p>
          <a:endParaRPr lang="de-DE"/>
        </a:p>
      </dgm:t>
    </dgm:pt>
    <dgm:pt modelId="{BCDD571A-F074-B441-9662-256E31F7EF39}" type="sibTrans" cxnId="{53EEED8C-5A01-B14E-96EE-5040A4F38D8F}">
      <dgm:prSet/>
      <dgm:spPr/>
      <dgm:t>
        <a:bodyPr/>
        <a:lstStyle/>
        <a:p>
          <a:endParaRPr lang="de-DE"/>
        </a:p>
      </dgm:t>
    </dgm:pt>
    <dgm:pt modelId="{215B787A-B681-2643-BE26-6E3599F6518D}" type="pres">
      <dgm:prSet presAssocID="{8FB77346-5F80-CC4E-A537-09C78E6ACC8F}" presName="vert0" presStyleCnt="0">
        <dgm:presLayoutVars>
          <dgm:dir/>
          <dgm:animOne val="branch"/>
          <dgm:animLvl val="lvl"/>
        </dgm:presLayoutVars>
      </dgm:prSet>
      <dgm:spPr/>
    </dgm:pt>
    <dgm:pt modelId="{CCDD3062-AFDD-A243-8531-15FDE1CB880F}" type="pres">
      <dgm:prSet presAssocID="{DD31475D-BEDB-454E-A62B-D74CC0973210}" presName="thickLine" presStyleLbl="alignNode1" presStyleIdx="0" presStyleCnt="1"/>
      <dgm:spPr/>
    </dgm:pt>
    <dgm:pt modelId="{B202B64C-64B2-2A4C-AF8C-99EBA95E6EDB}" type="pres">
      <dgm:prSet presAssocID="{DD31475D-BEDB-454E-A62B-D74CC0973210}" presName="horz1" presStyleCnt="0"/>
      <dgm:spPr/>
    </dgm:pt>
    <dgm:pt modelId="{DB98A207-3329-F146-B57D-FBA03298AE79}" type="pres">
      <dgm:prSet presAssocID="{DD31475D-BEDB-454E-A62B-D74CC0973210}" presName="tx1" presStyleLbl="revTx" presStyleIdx="0" presStyleCnt="11"/>
      <dgm:spPr/>
    </dgm:pt>
    <dgm:pt modelId="{80801628-63AA-BE41-AC3D-C924D637A754}" type="pres">
      <dgm:prSet presAssocID="{DD31475D-BEDB-454E-A62B-D74CC0973210}" presName="vert1" presStyleCnt="0"/>
      <dgm:spPr/>
    </dgm:pt>
    <dgm:pt modelId="{D5D422F4-BE9D-BE44-884E-CC258DECB238}" type="pres">
      <dgm:prSet presAssocID="{99D2FBB2-C3AE-264B-BC86-591D491CFC44}" presName="vertSpace2a" presStyleCnt="0"/>
      <dgm:spPr/>
    </dgm:pt>
    <dgm:pt modelId="{6B9B2BAD-F6FA-2F4D-970E-5CCFB13BBCD6}" type="pres">
      <dgm:prSet presAssocID="{99D2FBB2-C3AE-264B-BC86-591D491CFC44}" presName="horz2" presStyleCnt="0"/>
      <dgm:spPr/>
    </dgm:pt>
    <dgm:pt modelId="{1F1B3FB0-26CE-924D-A667-42DC1B697333}" type="pres">
      <dgm:prSet presAssocID="{99D2FBB2-C3AE-264B-BC86-591D491CFC44}" presName="horzSpace2" presStyleCnt="0"/>
      <dgm:spPr/>
    </dgm:pt>
    <dgm:pt modelId="{096D96EE-A7B3-644D-A753-64C0A8166926}" type="pres">
      <dgm:prSet presAssocID="{99D2FBB2-C3AE-264B-BC86-591D491CFC44}" presName="tx2" presStyleLbl="revTx" presStyleIdx="1" presStyleCnt="11" custScaleX="182507"/>
      <dgm:spPr/>
    </dgm:pt>
    <dgm:pt modelId="{32075F85-FC8A-3740-A85B-7D6891757C43}" type="pres">
      <dgm:prSet presAssocID="{99D2FBB2-C3AE-264B-BC86-591D491CFC44}" presName="vert2" presStyleCnt="0"/>
      <dgm:spPr/>
    </dgm:pt>
    <dgm:pt modelId="{03296B6B-B717-1A43-A9EB-CF1455899714}" type="pres">
      <dgm:prSet presAssocID="{99D2FBB2-C3AE-264B-BC86-591D491CFC44}" presName="thinLine2b" presStyleLbl="callout" presStyleIdx="0" presStyleCnt="9"/>
      <dgm:spPr/>
    </dgm:pt>
    <dgm:pt modelId="{455A5E33-A384-434B-B03E-4A065FB31F21}" type="pres">
      <dgm:prSet presAssocID="{99D2FBB2-C3AE-264B-BC86-591D491CFC44}" presName="vertSpace2b" presStyleCnt="0"/>
      <dgm:spPr/>
    </dgm:pt>
    <dgm:pt modelId="{662F6C7F-9C97-B047-99D4-D057461EF137}" type="pres">
      <dgm:prSet presAssocID="{3DC14703-47C4-7443-97F3-39B33807DC75}" presName="horz2" presStyleCnt="0"/>
      <dgm:spPr/>
    </dgm:pt>
    <dgm:pt modelId="{0A7D190E-09B9-A74D-B168-D5D300ABB0BA}" type="pres">
      <dgm:prSet presAssocID="{3DC14703-47C4-7443-97F3-39B33807DC75}" presName="horzSpace2" presStyleCnt="0"/>
      <dgm:spPr/>
    </dgm:pt>
    <dgm:pt modelId="{5D1DA451-0D22-A14A-B39C-DD1526323EA1}" type="pres">
      <dgm:prSet presAssocID="{3DC14703-47C4-7443-97F3-39B33807DC75}" presName="tx2" presStyleLbl="revTx" presStyleIdx="2" presStyleCnt="11" custScaleX="161112"/>
      <dgm:spPr/>
    </dgm:pt>
    <dgm:pt modelId="{E0CCE47F-EBE7-0A4F-8846-C45F246D0639}" type="pres">
      <dgm:prSet presAssocID="{3DC14703-47C4-7443-97F3-39B33807DC75}" presName="vert2" presStyleCnt="0"/>
      <dgm:spPr/>
    </dgm:pt>
    <dgm:pt modelId="{C441D46B-975D-EF49-8941-3B7DB7280929}" type="pres">
      <dgm:prSet presAssocID="{3DC14703-47C4-7443-97F3-39B33807DC75}" presName="thinLine2b" presStyleLbl="callout" presStyleIdx="1" presStyleCnt="9" custLinFactY="-70709" custLinFactNeighborY="-100000"/>
      <dgm:spPr/>
    </dgm:pt>
    <dgm:pt modelId="{61213F65-AFC3-124C-83BA-C8E3AC782087}" type="pres">
      <dgm:prSet presAssocID="{3DC14703-47C4-7443-97F3-39B33807DC75}" presName="vertSpace2b" presStyleCnt="0"/>
      <dgm:spPr/>
    </dgm:pt>
    <dgm:pt modelId="{A95939A2-3FD7-AE4C-8F18-3B94FEC1CF6D}" type="pres">
      <dgm:prSet presAssocID="{CDE7DCCC-2844-DE44-8AF3-5BBCA8B27812}" presName="horz2" presStyleCnt="0"/>
      <dgm:spPr/>
    </dgm:pt>
    <dgm:pt modelId="{48C95181-9B4A-FF4E-A3F9-99E3906D7078}" type="pres">
      <dgm:prSet presAssocID="{CDE7DCCC-2844-DE44-8AF3-5BBCA8B27812}" presName="horzSpace2" presStyleCnt="0"/>
      <dgm:spPr/>
    </dgm:pt>
    <dgm:pt modelId="{EEAA6026-8842-824E-8666-6E8E242B870F}" type="pres">
      <dgm:prSet presAssocID="{CDE7DCCC-2844-DE44-8AF3-5BBCA8B27812}" presName="tx2" presStyleLbl="revTx" presStyleIdx="3" presStyleCnt="11" custScaleX="174278"/>
      <dgm:spPr/>
    </dgm:pt>
    <dgm:pt modelId="{5B38DF92-ECDF-9045-8407-19A58E351496}" type="pres">
      <dgm:prSet presAssocID="{CDE7DCCC-2844-DE44-8AF3-5BBCA8B27812}" presName="vert2" presStyleCnt="0"/>
      <dgm:spPr/>
    </dgm:pt>
    <dgm:pt modelId="{9C882D7E-75D6-394B-86C5-6BEB2F2F32F9}" type="pres">
      <dgm:prSet presAssocID="{CDE7DCCC-2844-DE44-8AF3-5BBCA8B27812}" presName="thinLine2b" presStyleLbl="callout" presStyleIdx="2" presStyleCnt="9" custLinFactY="-99903" custLinFactNeighborY="-100000"/>
      <dgm:spPr/>
    </dgm:pt>
    <dgm:pt modelId="{11A239B8-20DA-E744-A72F-A40FD7AFBB5C}" type="pres">
      <dgm:prSet presAssocID="{CDE7DCCC-2844-DE44-8AF3-5BBCA8B27812}" presName="vertSpace2b" presStyleCnt="0"/>
      <dgm:spPr/>
    </dgm:pt>
    <dgm:pt modelId="{F9C5E8C2-E8D8-BE45-99BD-216FD84CEBD3}" type="pres">
      <dgm:prSet presAssocID="{0138EAB0-8364-9241-B15B-D1296955A71D}" presName="horz2" presStyleCnt="0"/>
      <dgm:spPr/>
    </dgm:pt>
    <dgm:pt modelId="{67C39450-7D31-D643-905F-D01BD710ABB9}" type="pres">
      <dgm:prSet presAssocID="{0138EAB0-8364-9241-B15B-D1296955A71D}" presName="horzSpace2" presStyleCnt="0"/>
      <dgm:spPr/>
    </dgm:pt>
    <dgm:pt modelId="{9643BF90-A318-884C-9EBE-6386DAEA7F08}" type="pres">
      <dgm:prSet presAssocID="{0138EAB0-8364-9241-B15B-D1296955A71D}" presName="tx2" presStyleLbl="revTx" presStyleIdx="4" presStyleCnt="11" custScaleX="159466"/>
      <dgm:spPr/>
    </dgm:pt>
    <dgm:pt modelId="{BF352881-0081-1449-8349-B2E52137FFA3}" type="pres">
      <dgm:prSet presAssocID="{0138EAB0-8364-9241-B15B-D1296955A71D}" presName="vert2" presStyleCnt="0"/>
      <dgm:spPr/>
    </dgm:pt>
    <dgm:pt modelId="{BFDEF1AA-87BB-FB4A-89DA-A62B8806F033}" type="pres">
      <dgm:prSet presAssocID="{0138EAB0-8364-9241-B15B-D1296955A71D}" presName="thinLine2b" presStyleLbl="callout" presStyleIdx="3" presStyleCnt="9" custLinFactY="-170615" custLinFactNeighborY="-200000"/>
      <dgm:spPr/>
    </dgm:pt>
    <dgm:pt modelId="{5A8D3E6D-77B7-E441-87ED-6AF6CBCA318F}" type="pres">
      <dgm:prSet presAssocID="{0138EAB0-8364-9241-B15B-D1296955A71D}" presName="vertSpace2b" presStyleCnt="0"/>
      <dgm:spPr/>
    </dgm:pt>
    <dgm:pt modelId="{9B2BF7A1-DDA3-B042-B0EE-0E657372A2C0}" type="pres">
      <dgm:prSet presAssocID="{42C0B0E7-77AB-C94A-B8E4-412B5288F8AC}" presName="horz2" presStyleCnt="0"/>
      <dgm:spPr/>
    </dgm:pt>
    <dgm:pt modelId="{2CB5C62E-5F53-674E-AE37-85EBA66DDF77}" type="pres">
      <dgm:prSet presAssocID="{42C0B0E7-77AB-C94A-B8E4-412B5288F8AC}" presName="horzSpace2" presStyleCnt="0"/>
      <dgm:spPr/>
    </dgm:pt>
    <dgm:pt modelId="{C93E992D-35F8-8345-B6A9-C25B9D1FC96E}" type="pres">
      <dgm:prSet presAssocID="{42C0B0E7-77AB-C94A-B8E4-412B5288F8AC}" presName="tx2" presStyleLbl="revTx" presStyleIdx="5" presStyleCnt="11" custLinFactNeighborY="-21339"/>
      <dgm:spPr/>
    </dgm:pt>
    <dgm:pt modelId="{08148EDD-CEE3-EC49-9A5D-2B706D4C0E29}" type="pres">
      <dgm:prSet presAssocID="{42C0B0E7-77AB-C94A-B8E4-412B5288F8AC}" presName="vert2" presStyleCnt="0"/>
      <dgm:spPr/>
    </dgm:pt>
    <dgm:pt modelId="{9855E946-DEDA-D044-ACB8-8F1CF79107A8}" type="pres">
      <dgm:prSet presAssocID="{42C0B0E7-77AB-C94A-B8E4-412B5288F8AC}" presName="thinLine2b" presStyleLbl="callout" presStyleIdx="4" presStyleCnt="9" custLinFactY="-200000" custLinFactNeighborY="-277323"/>
      <dgm:spPr/>
    </dgm:pt>
    <dgm:pt modelId="{5269C192-AAF7-B549-9F89-2C2D21B63FA1}" type="pres">
      <dgm:prSet presAssocID="{42C0B0E7-77AB-C94A-B8E4-412B5288F8AC}" presName="vertSpace2b" presStyleCnt="0"/>
      <dgm:spPr/>
    </dgm:pt>
    <dgm:pt modelId="{4A879E4F-F4E4-4C44-A7AD-03B9EA0F5037}" type="pres">
      <dgm:prSet presAssocID="{81CBAA55-4F88-BC45-80DD-212EECDBE3BD}" presName="horz2" presStyleCnt="0"/>
      <dgm:spPr/>
    </dgm:pt>
    <dgm:pt modelId="{BB15AF51-2A17-2A40-BB38-A6F2AD5D4AD4}" type="pres">
      <dgm:prSet presAssocID="{81CBAA55-4F88-BC45-80DD-212EECDBE3BD}" presName="horzSpace2" presStyleCnt="0"/>
      <dgm:spPr/>
    </dgm:pt>
    <dgm:pt modelId="{7061A330-2F96-9640-875A-194C95648256}" type="pres">
      <dgm:prSet presAssocID="{81CBAA55-4F88-BC45-80DD-212EECDBE3BD}" presName="tx2" presStyleLbl="revTx" presStyleIdx="6" presStyleCnt="11" custLinFactNeighborY="-27160"/>
      <dgm:spPr/>
    </dgm:pt>
    <dgm:pt modelId="{2FEF92CE-0583-F74B-8B65-F5F0955D9F3C}" type="pres">
      <dgm:prSet presAssocID="{81CBAA55-4F88-BC45-80DD-212EECDBE3BD}" presName="vert2" presStyleCnt="0"/>
      <dgm:spPr/>
    </dgm:pt>
    <dgm:pt modelId="{CC2C76C4-4852-CC4D-B43E-C86293F37D52}" type="pres">
      <dgm:prSet presAssocID="{81CBAA55-4F88-BC45-80DD-212EECDBE3BD}" presName="thinLine2b" presStyleLbl="callout" presStyleIdx="5" presStyleCnt="9" custLinFactY="-200000" custLinFactNeighborY="-277323"/>
      <dgm:spPr/>
    </dgm:pt>
    <dgm:pt modelId="{91236AB7-E9F8-9B49-AEB2-3ABC927A2104}" type="pres">
      <dgm:prSet presAssocID="{81CBAA55-4F88-BC45-80DD-212EECDBE3BD}" presName="vertSpace2b" presStyleCnt="0"/>
      <dgm:spPr/>
    </dgm:pt>
    <dgm:pt modelId="{9518CB1F-CA45-954E-A6F3-7FBFC6AC179E}" type="pres">
      <dgm:prSet presAssocID="{220F46A6-7360-8049-BD73-58873D8AE05C}" presName="horz2" presStyleCnt="0"/>
      <dgm:spPr/>
    </dgm:pt>
    <dgm:pt modelId="{781E0B81-9C18-8F40-B7F0-97921935F7A0}" type="pres">
      <dgm:prSet presAssocID="{220F46A6-7360-8049-BD73-58873D8AE05C}" presName="horzSpace2" presStyleCnt="0"/>
      <dgm:spPr/>
    </dgm:pt>
    <dgm:pt modelId="{61079663-1FC3-F641-B659-B55F0F199E3C}" type="pres">
      <dgm:prSet presAssocID="{220F46A6-7360-8049-BD73-58873D8AE05C}" presName="tx2" presStyleLbl="revTx" presStyleIdx="7" presStyleCnt="11" custScaleX="234954" custLinFactNeighborY="-27160"/>
      <dgm:spPr/>
    </dgm:pt>
    <dgm:pt modelId="{8400109E-ABDA-4D40-97FC-61D2C97C1B29}" type="pres">
      <dgm:prSet presAssocID="{220F46A6-7360-8049-BD73-58873D8AE05C}" presName="vert2" presStyleCnt="0"/>
      <dgm:spPr/>
    </dgm:pt>
    <dgm:pt modelId="{F4B93B09-2FF6-9844-9221-D88FA247236C}" type="pres">
      <dgm:prSet presAssocID="{220F46A6-7360-8049-BD73-58873D8AE05C}" presName="thinLine2b" presStyleLbl="callout" presStyleIdx="6" presStyleCnt="9" custLinFactY="-399612" custLinFactNeighborY="-400000"/>
      <dgm:spPr/>
    </dgm:pt>
    <dgm:pt modelId="{CF08FA45-CAD4-1541-97F6-D5A379D3F603}" type="pres">
      <dgm:prSet presAssocID="{220F46A6-7360-8049-BD73-58873D8AE05C}" presName="vertSpace2b" presStyleCnt="0"/>
      <dgm:spPr/>
    </dgm:pt>
    <dgm:pt modelId="{5D4E25F1-C0D5-EB44-8E0D-0C278ECCAAA9}" type="pres">
      <dgm:prSet presAssocID="{60EA01F9-5287-0D42-9302-FD40485EE3DF}" presName="horz2" presStyleCnt="0"/>
      <dgm:spPr/>
    </dgm:pt>
    <dgm:pt modelId="{B5DCC3A8-C0AC-3A4A-84C7-BE5A17985226}" type="pres">
      <dgm:prSet presAssocID="{60EA01F9-5287-0D42-9302-FD40485EE3DF}" presName="horzSpace2" presStyleCnt="0"/>
      <dgm:spPr/>
    </dgm:pt>
    <dgm:pt modelId="{AAF99C75-81FB-6048-8538-6C6CDEF0EED4}" type="pres">
      <dgm:prSet presAssocID="{60EA01F9-5287-0D42-9302-FD40485EE3DF}" presName="tx2" presStyleLbl="revTx" presStyleIdx="8" presStyleCnt="11" custLinFactNeighborY="-40738"/>
      <dgm:spPr/>
    </dgm:pt>
    <dgm:pt modelId="{127F33F1-914B-8D43-BCFF-4691AF4139E8}" type="pres">
      <dgm:prSet presAssocID="{60EA01F9-5287-0D42-9302-FD40485EE3DF}" presName="vert2" presStyleCnt="0"/>
      <dgm:spPr/>
    </dgm:pt>
    <dgm:pt modelId="{3884F5E2-60F7-EA4D-8AF3-A978D2A4D437}" type="pres">
      <dgm:prSet presAssocID="{FEB79D7E-CC30-5944-ACC8-CA176DEBD1B4}" presName="horz3" presStyleCnt="0"/>
      <dgm:spPr/>
    </dgm:pt>
    <dgm:pt modelId="{7454947F-1729-B649-9946-69ECB4676306}" type="pres">
      <dgm:prSet presAssocID="{FEB79D7E-CC30-5944-ACC8-CA176DEBD1B4}" presName="horzSpace3" presStyleCnt="0"/>
      <dgm:spPr/>
    </dgm:pt>
    <dgm:pt modelId="{41E6BD15-71D3-514B-9B47-978737FAFB33}" type="pres">
      <dgm:prSet presAssocID="{FEB79D7E-CC30-5944-ACC8-CA176DEBD1B4}" presName="tx3" presStyleLbl="revTx" presStyleIdx="9" presStyleCnt="11" custLinFactNeighborY="-85338"/>
      <dgm:spPr/>
    </dgm:pt>
    <dgm:pt modelId="{B02AC8C5-C65F-824F-B148-AE06FE61D4BC}" type="pres">
      <dgm:prSet presAssocID="{FEB79D7E-CC30-5944-ACC8-CA176DEBD1B4}" presName="vert3" presStyleCnt="0"/>
      <dgm:spPr/>
    </dgm:pt>
    <dgm:pt modelId="{22BE0F2D-AF5E-4743-9537-694A5461FB2B}" type="pres">
      <dgm:prSet presAssocID="{BBCADCE7-063E-A644-ACB9-53542DA4F925}" presName="thinLine3" presStyleLbl="callout" presStyleIdx="7" presStyleCnt="9" custLinFactNeighborY="-85338"/>
      <dgm:spPr/>
    </dgm:pt>
    <dgm:pt modelId="{A7A6CED0-CA5B-2149-B257-DB7045489012}" type="pres">
      <dgm:prSet presAssocID="{D11CFF88-CD25-E44C-B00E-16A55C5FE277}" presName="horz3" presStyleCnt="0"/>
      <dgm:spPr/>
    </dgm:pt>
    <dgm:pt modelId="{5E42C611-6DFA-B540-98DD-7D7C0C502776}" type="pres">
      <dgm:prSet presAssocID="{D11CFF88-CD25-E44C-B00E-16A55C5FE277}" presName="horzSpace3" presStyleCnt="0"/>
      <dgm:spPr/>
    </dgm:pt>
    <dgm:pt modelId="{4C7709C1-E9E0-774D-8A46-31D2DB73B993}" type="pres">
      <dgm:prSet presAssocID="{D11CFF88-CD25-E44C-B00E-16A55C5FE277}" presName="tx3" presStyleLbl="revTx" presStyleIdx="10" presStyleCnt="11" custLinFactNeighborY="-85338"/>
      <dgm:spPr/>
    </dgm:pt>
    <dgm:pt modelId="{D77F01D1-B41E-AE4D-93E6-17E6026CB33E}" type="pres">
      <dgm:prSet presAssocID="{D11CFF88-CD25-E44C-B00E-16A55C5FE277}" presName="vert3" presStyleCnt="0"/>
      <dgm:spPr/>
    </dgm:pt>
    <dgm:pt modelId="{2B0851C1-8E8E-E845-A6A3-C92D4DD13FFD}" type="pres">
      <dgm:prSet presAssocID="{60EA01F9-5287-0D42-9302-FD40485EE3DF}" presName="thinLine2b" presStyleLbl="callout" presStyleIdx="8" presStyleCnt="9" custLinFactY="-100000" custLinFactNeighborY="-138667"/>
      <dgm:spPr/>
    </dgm:pt>
    <dgm:pt modelId="{DD71F40D-D560-8C4F-910A-3E6EF58AFE23}" type="pres">
      <dgm:prSet presAssocID="{60EA01F9-5287-0D42-9302-FD40485EE3DF}" presName="vertSpace2b" presStyleCnt="0"/>
      <dgm:spPr/>
    </dgm:pt>
  </dgm:ptLst>
  <dgm:cxnLst>
    <dgm:cxn modelId="{D00C4501-AC18-4D3A-8768-08E7E5D1B79F}" type="presOf" srcId="{3DC14703-47C4-7443-97F3-39B33807DC75}" destId="{5D1DA451-0D22-A14A-B39C-DD1526323EA1}" srcOrd="0" destOrd="0" presId="urn:microsoft.com/office/officeart/2008/layout/LinedList"/>
    <dgm:cxn modelId="{913EEA01-1F2C-402F-939E-DAE763C7B4DE}" type="presOf" srcId="{DD31475D-BEDB-454E-A62B-D74CC0973210}" destId="{DB98A207-3329-F146-B57D-FBA03298AE79}" srcOrd="0" destOrd="0" presId="urn:microsoft.com/office/officeart/2008/layout/LinedList"/>
    <dgm:cxn modelId="{B3BD4907-6ADC-4B83-B09D-11E6975C1013}" type="presOf" srcId="{220F46A6-7360-8049-BD73-58873D8AE05C}" destId="{61079663-1FC3-F641-B659-B55F0F199E3C}" srcOrd="0" destOrd="0" presId="urn:microsoft.com/office/officeart/2008/layout/LinedList"/>
    <dgm:cxn modelId="{3CD8DD26-15D5-48D8-A436-F291737AA63D}" type="presOf" srcId="{81CBAA55-4F88-BC45-80DD-212EECDBE3BD}" destId="{7061A330-2F96-9640-875A-194C95648256}" srcOrd="0" destOrd="0" presId="urn:microsoft.com/office/officeart/2008/layout/LinedList"/>
    <dgm:cxn modelId="{060A1E34-8C4D-0541-A7BF-E8E22A53C6FB}" srcId="{60EA01F9-5287-0D42-9302-FD40485EE3DF}" destId="{FEB79D7E-CC30-5944-ACC8-CA176DEBD1B4}" srcOrd="0" destOrd="0" parTransId="{83F80A0A-7D82-0F47-9A12-5B04485003A3}" sibTransId="{BBCADCE7-063E-A644-ACB9-53542DA4F925}"/>
    <dgm:cxn modelId="{3945CF5D-BA17-2B4C-BBF3-B4B08B5BEDD9}" srcId="{DD31475D-BEDB-454E-A62B-D74CC0973210}" destId="{81CBAA55-4F88-BC45-80DD-212EECDBE3BD}" srcOrd="5" destOrd="0" parTransId="{042443E0-CFB9-5245-A4B8-5972B3C797A9}" sibTransId="{8E926029-4BB3-BB47-A668-F7D2AFD64FFA}"/>
    <dgm:cxn modelId="{52FF6741-4996-BD40-85C6-89840856099A}" srcId="{8FB77346-5F80-CC4E-A537-09C78E6ACC8F}" destId="{DD31475D-BEDB-454E-A62B-D74CC0973210}" srcOrd="0" destOrd="0" parTransId="{CF719C11-DFDC-1941-A5B2-68B235D027F9}" sibTransId="{BAB94D47-9097-8F4F-B535-376E6C41C959}"/>
    <dgm:cxn modelId="{F0E0EF49-194F-B449-B591-E90E1E4A24D8}" srcId="{DD31475D-BEDB-454E-A62B-D74CC0973210}" destId="{0138EAB0-8364-9241-B15B-D1296955A71D}" srcOrd="3" destOrd="0" parTransId="{A0B29A13-0568-594B-A460-B3EB4614C73B}" sibTransId="{B52AFD3A-A7E3-334E-8DB6-F231B78E006A}"/>
    <dgm:cxn modelId="{54BDE36E-A989-9F43-93B1-0887EB4FCE2F}" srcId="{DD31475D-BEDB-454E-A62B-D74CC0973210}" destId="{220F46A6-7360-8049-BD73-58873D8AE05C}" srcOrd="6" destOrd="0" parTransId="{0D133C96-0D4A-B54E-9FD8-3B6E186C87AC}" sibTransId="{74D39C68-ADDB-1E42-AFDC-01DDCAD5D3E1}"/>
    <dgm:cxn modelId="{D1E7D651-7A01-4083-8731-D1E7CB3F441B}" type="presOf" srcId="{CDE7DCCC-2844-DE44-8AF3-5BBCA8B27812}" destId="{EEAA6026-8842-824E-8666-6E8E242B870F}" srcOrd="0" destOrd="0" presId="urn:microsoft.com/office/officeart/2008/layout/LinedList"/>
    <dgm:cxn modelId="{6D849E5A-97E6-48B5-B416-B40CF76D147B}" type="presOf" srcId="{42C0B0E7-77AB-C94A-B8E4-412B5288F8AC}" destId="{C93E992D-35F8-8345-B6A9-C25B9D1FC96E}" srcOrd="0" destOrd="0" presId="urn:microsoft.com/office/officeart/2008/layout/LinedList"/>
    <dgm:cxn modelId="{C9A5B887-3FC0-D04A-BEA2-76BDBE0F5EE6}" srcId="{DD31475D-BEDB-454E-A62B-D74CC0973210}" destId="{99D2FBB2-C3AE-264B-BC86-591D491CFC44}" srcOrd="0" destOrd="0" parTransId="{6465BA66-CA97-9E49-961C-F53E3A082D6F}" sibTransId="{9E26A71A-7B99-2A4B-96FB-F08567381D13}"/>
    <dgm:cxn modelId="{53EEED8C-5A01-B14E-96EE-5040A4F38D8F}" srcId="{60EA01F9-5287-0D42-9302-FD40485EE3DF}" destId="{D11CFF88-CD25-E44C-B00E-16A55C5FE277}" srcOrd="1" destOrd="0" parTransId="{C0593BFD-A990-3A45-B89C-21B1E3DD05AF}" sibTransId="{BCDD571A-F074-B441-9662-256E31F7EF39}"/>
    <dgm:cxn modelId="{C9C7AC90-3073-49DE-ABF2-3E3CDE7B161C}" type="presOf" srcId="{8FB77346-5F80-CC4E-A537-09C78E6ACC8F}" destId="{215B787A-B681-2643-BE26-6E3599F6518D}" srcOrd="0" destOrd="0" presId="urn:microsoft.com/office/officeart/2008/layout/LinedList"/>
    <dgm:cxn modelId="{61B08BA2-1F89-8240-B57C-5D59A1B7B5BE}" srcId="{DD31475D-BEDB-454E-A62B-D74CC0973210}" destId="{60EA01F9-5287-0D42-9302-FD40485EE3DF}" srcOrd="7" destOrd="0" parTransId="{2A74BF63-AE53-6E4B-B48E-CDB1549BB8FC}" sibTransId="{D28A1085-000A-4248-8FDE-DA00D83DE919}"/>
    <dgm:cxn modelId="{B106C0BA-244C-4432-BC09-201E4A9AEA1F}" type="presOf" srcId="{0138EAB0-8364-9241-B15B-D1296955A71D}" destId="{9643BF90-A318-884C-9EBE-6386DAEA7F08}" srcOrd="0" destOrd="0" presId="urn:microsoft.com/office/officeart/2008/layout/LinedList"/>
    <dgm:cxn modelId="{829F4DBC-4123-4DC5-B4F0-C5F697BB6293}" type="presOf" srcId="{FEB79D7E-CC30-5944-ACC8-CA176DEBD1B4}" destId="{41E6BD15-71D3-514B-9B47-978737FAFB33}" srcOrd="0" destOrd="0" presId="urn:microsoft.com/office/officeart/2008/layout/LinedList"/>
    <dgm:cxn modelId="{4F20A3CE-7324-8442-AAAD-B6DECA892494}" srcId="{DD31475D-BEDB-454E-A62B-D74CC0973210}" destId="{3DC14703-47C4-7443-97F3-39B33807DC75}" srcOrd="1" destOrd="0" parTransId="{2E963B6A-B519-DD46-A13B-3D2A08FD2109}" sibTransId="{A75BABF1-9AE2-A64C-8A2B-0CA0B4CC97C2}"/>
    <dgm:cxn modelId="{E301FDD0-F772-4E2E-90DA-D86BA7CC6649}" type="presOf" srcId="{D11CFF88-CD25-E44C-B00E-16A55C5FE277}" destId="{4C7709C1-E9E0-774D-8A46-31D2DB73B993}" srcOrd="0" destOrd="0" presId="urn:microsoft.com/office/officeart/2008/layout/LinedList"/>
    <dgm:cxn modelId="{0D2D29DB-F7AE-494A-8B8C-E52FD97A34BA}" type="presOf" srcId="{99D2FBB2-C3AE-264B-BC86-591D491CFC44}" destId="{096D96EE-A7B3-644D-A753-64C0A8166926}" srcOrd="0" destOrd="0" presId="urn:microsoft.com/office/officeart/2008/layout/LinedList"/>
    <dgm:cxn modelId="{A568D3DE-6C87-4889-A5EB-BCE9C06D077B}" type="presOf" srcId="{60EA01F9-5287-0D42-9302-FD40485EE3DF}" destId="{AAF99C75-81FB-6048-8538-6C6CDEF0EED4}" srcOrd="0" destOrd="0" presId="urn:microsoft.com/office/officeart/2008/layout/LinedList"/>
    <dgm:cxn modelId="{BB17F6E6-F79E-C349-8606-C3FF4109CBCE}" srcId="{DD31475D-BEDB-454E-A62B-D74CC0973210}" destId="{42C0B0E7-77AB-C94A-B8E4-412B5288F8AC}" srcOrd="4" destOrd="0" parTransId="{5A6E7500-62A8-1B44-AF71-3C7E32A2A4CB}" sibTransId="{C7CE2A24-DDD8-4B49-B26F-5F144146F2A8}"/>
    <dgm:cxn modelId="{9CB9A0E7-D65B-1E4E-809E-23BC79EDB0FC}" srcId="{DD31475D-BEDB-454E-A62B-D74CC0973210}" destId="{CDE7DCCC-2844-DE44-8AF3-5BBCA8B27812}" srcOrd="2" destOrd="0" parTransId="{1D31C2CB-D506-A540-9508-FC537829E25A}" sibTransId="{D53939AF-E485-9B4B-9055-115259D831BA}"/>
    <dgm:cxn modelId="{193F7438-B32B-4065-B1E7-6486AB1237E2}" type="presParOf" srcId="{215B787A-B681-2643-BE26-6E3599F6518D}" destId="{CCDD3062-AFDD-A243-8531-15FDE1CB880F}" srcOrd="0" destOrd="0" presId="urn:microsoft.com/office/officeart/2008/layout/LinedList"/>
    <dgm:cxn modelId="{77F1BC57-832F-450A-B9CE-C9468B97E947}" type="presParOf" srcId="{215B787A-B681-2643-BE26-6E3599F6518D}" destId="{B202B64C-64B2-2A4C-AF8C-99EBA95E6EDB}" srcOrd="1" destOrd="0" presId="urn:microsoft.com/office/officeart/2008/layout/LinedList"/>
    <dgm:cxn modelId="{CECF4586-9525-488F-9308-43D10A899214}" type="presParOf" srcId="{B202B64C-64B2-2A4C-AF8C-99EBA95E6EDB}" destId="{DB98A207-3329-F146-B57D-FBA03298AE79}" srcOrd="0" destOrd="0" presId="urn:microsoft.com/office/officeart/2008/layout/LinedList"/>
    <dgm:cxn modelId="{F3FB9F03-8D67-4045-911B-BDF9507B0A87}" type="presParOf" srcId="{B202B64C-64B2-2A4C-AF8C-99EBA95E6EDB}" destId="{80801628-63AA-BE41-AC3D-C924D637A754}" srcOrd="1" destOrd="0" presId="urn:microsoft.com/office/officeart/2008/layout/LinedList"/>
    <dgm:cxn modelId="{DDC235F4-5095-4484-AEE6-2694B23A6ABF}" type="presParOf" srcId="{80801628-63AA-BE41-AC3D-C924D637A754}" destId="{D5D422F4-BE9D-BE44-884E-CC258DECB238}" srcOrd="0" destOrd="0" presId="urn:microsoft.com/office/officeart/2008/layout/LinedList"/>
    <dgm:cxn modelId="{490B9067-D0AB-4B61-9E31-7E1FC7C0DB4B}" type="presParOf" srcId="{80801628-63AA-BE41-AC3D-C924D637A754}" destId="{6B9B2BAD-F6FA-2F4D-970E-5CCFB13BBCD6}" srcOrd="1" destOrd="0" presId="urn:microsoft.com/office/officeart/2008/layout/LinedList"/>
    <dgm:cxn modelId="{45D428AD-C291-4821-97BB-250C8CDC7E90}" type="presParOf" srcId="{6B9B2BAD-F6FA-2F4D-970E-5CCFB13BBCD6}" destId="{1F1B3FB0-26CE-924D-A667-42DC1B697333}" srcOrd="0" destOrd="0" presId="urn:microsoft.com/office/officeart/2008/layout/LinedList"/>
    <dgm:cxn modelId="{CB6B7F47-362B-48BA-BD8D-09A1102A812D}" type="presParOf" srcId="{6B9B2BAD-F6FA-2F4D-970E-5CCFB13BBCD6}" destId="{096D96EE-A7B3-644D-A753-64C0A8166926}" srcOrd="1" destOrd="0" presId="urn:microsoft.com/office/officeart/2008/layout/LinedList"/>
    <dgm:cxn modelId="{8BB08EDB-8CEF-4193-916E-6EC2C9B07196}" type="presParOf" srcId="{6B9B2BAD-F6FA-2F4D-970E-5CCFB13BBCD6}" destId="{32075F85-FC8A-3740-A85B-7D6891757C43}" srcOrd="2" destOrd="0" presId="urn:microsoft.com/office/officeart/2008/layout/LinedList"/>
    <dgm:cxn modelId="{4C572EAF-17BE-4FE7-8A7D-D25551A7FEB1}" type="presParOf" srcId="{80801628-63AA-BE41-AC3D-C924D637A754}" destId="{03296B6B-B717-1A43-A9EB-CF1455899714}" srcOrd="2" destOrd="0" presId="urn:microsoft.com/office/officeart/2008/layout/LinedList"/>
    <dgm:cxn modelId="{F867712D-05F1-4B6E-9B1B-D0CF9CDD8710}" type="presParOf" srcId="{80801628-63AA-BE41-AC3D-C924D637A754}" destId="{455A5E33-A384-434B-B03E-4A065FB31F21}" srcOrd="3" destOrd="0" presId="urn:microsoft.com/office/officeart/2008/layout/LinedList"/>
    <dgm:cxn modelId="{D0DBB0B5-7055-43CF-9D7C-2BA958504DD7}" type="presParOf" srcId="{80801628-63AA-BE41-AC3D-C924D637A754}" destId="{662F6C7F-9C97-B047-99D4-D057461EF137}" srcOrd="4" destOrd="0" presId="urn:microsoft.com/office/officeart/2008/layout/LinedList"/>
    <dgm:cxn modelId="{0DFB17BF-F908-45E7-B676-1DE966C0D375}" type="presParOf" srcId="{662F6C7F-9C97-B047-99D4-D057461EF137}" destId="{0A7D190E-09B9-A74D-B168-D5D300ABB0BA}" srcOrd="0" destOrd="0" presId="urn:microsoft.com/office/officeart/2008/layout/LinedList"/>
    <dgm:cxn modelId="{1A70EE40-9831-4D22-9FC5-9CEA500420A2}" type="presParOf" srcId="{662F6C7F-9C97-B047-99D4-D057461EF137}" destId="{5D1DA451-0D22-A14A-B39C-DD1526323EA1}" srcOrd="1" destOrd="0" presId="urn:microsoft.com/office/officeart/2008/layout/LinedList"/>
    <dgm:cxn modelId="{2D1E43ED-3520-4051-ADC7-927425B606BD}" type="presParOf" srcId="{662F6C7F-9C97-B047-99D4-D057461EF137}" destId="{E0CCE47F-EBE7-0A4F-8846-C45F246D0639}" srcOrd="2" destOrd="0" presId="urn:microsoft.com/office/officeart/2008/layout/LinedList"/>
    <dgm:cxn modelId="{A097F4F2-463A-4C97-B003-0CB20051626B}" type="presParOf" srcId="{80801628-63AA-BE41-AC3D-C924D637A754}" destId="{C441D46B-975D-EF49-8941-3B7DB7280929}" srcOrd="5" destOrd="0" presId="urn:microsoft.com/office/officeart/2008/layout/LinedList"/>
    <dgm:cxn modelId="{587C90CA-6F4A-4EEE-A94C-2422D5C6F4B2}" type="presParOf" srcId="{80801628-63AA-BE41-AC3D-C924D637A754}" destId="{61213F65-AFC3-124C-83BA-C8E3AC782087}" srcOrd="6" destOrd="0" presId="urn:microsoft.com/office/officeart/2008/layout/LinedList"/>
    <dgm:cxn modelId="{B101AF4C-88D3-4684-A598-DC09B2DA4274}" type="presParOf" srcId="{80801628-63AA-BE41-AC3D-C924D637A754}" destId="{A95939A2-3FD7-AE4C-8F18-3B94FEC1CF6D}" srcOrd="7" destOrd="0" presId="urn:microsoft.com/office/officeart/2008/layout/LinedList"/>
    <dgm:cxn modelId="{1F9E61AF-D37D-4C33-A852-74801E4009B2}" type="presParOf" srcId="{A95939A2-3FD7-AE4C-8F18-3B94FEC1CF6D}" destId="{48C95181-9B4A-FF4E-A3F9-99E3906D7078}" srcOrd="0" destOrd="0" presId="urn:microsoft.com/office/officeart/2008/layout/LinedList"/>
    <dgm:cxn modelId="{50CF56CE-6F2F-4238-9DB5-ABACEF9161C0}" type="presParOf" srcId="{A95939A2-3FD7-AE4C-8F18-3B94FEC1CF6D}" destId="{EEAA6026-8842-824E-8666-6E8E242B870F}" srcOrd="1" destOrd="0" presId="urn:microsoft.com/office/officeart/2008/layout/LinedList"/>
    <dgm:cxn modelId="{1A0BE8CF-A4F4-4238-A081-EB4075AB215E}" type="presParOf" srcId="{A95939A2-3FD7-AE4C-8F18-3B94FEC1CF6D}" destId="{5B38DF92-ECDF-9045-8407-19A58E351496}" srcOrd="2" destOrd="0" presId="urn:microsoft.com/office/officeart/2008/layout/LinedList"/>
    <dgm:cxn modelId="{FB904903-6416-46B8-82E7-D84F497E1535}" type="presParOf" srcId="{80801628-63AA-BE41-AC3D-C924D637A754}" destId="{9C882D7E-75D6-394B-86C5-6BEB2F2F32F9}" srcOrd="8" destOrd="0" presId="urn:microsoft.com/office/officeart/2008/layout/LinedList"/>
    <dgm:cxn modelId="{94F13BF3-71DF-413D-B82E-D9FD05BEB662}" type="presParOf" srcId="{80801628-63AA-BE41-AC3D-C924D637A754}" destId="{11A239B8-20DA-E744-A72F-A40FD7AFBB5C}" srcOrd="9" destOrd="0" presId="urn:microsoft.com/office/officeart/2008/layout/LinedList"/>
    <dgm:cxn modelId="{80E461EF-CC39-45C5-8974-EF2616F6A636}" type="presParOf" srcId="{80801628-63AA-BE41-AC3D-C924D637A754}" destId="{F9C5E8C2-E8D8-BE45-99BD-216FD84CEBD3}" srcOrd="10" destOrd="0" presId="urn:microsoft.com/office/officeart/2008/layout/LinedList"/>
    <dgm:cxn modelId="{45221430-FDBF-4CEE-B337-06A66998ECD3}" type="presParOf" srcId="{F9C5E8C2-E8D8-BE45-99BD-216FD84CEBD3}" destId="{67C39450-7D31-D643-905F-D01BD710ABB9}" srcOrd="0" destOrd="0" presId="urn:microsoft.com/office/officeart/2008/layout/LinedList"/>
    <dgm:cxn modelId="{D2D895A7-4686-49B1-94CC-EF6821906EB3}" type="presParOf" srcId="{F9C5E8C2-E8D8-BE45-99BD-216FD84CEBD3}" destId="{9643BF90-A318-884C-9EBE-6386DAEA7F08}" srcOrd="1" destOrd="0" presId="urn:microsoft.com/office/officeart/2008/layout/LinedList"/>
    <dgm:cxn modelId="{0B8A1261-3A04-4862-8D8C-B5BB0FCC76C5}" type="presParOf" srcId="{F9C5E8C2-E8D8-BE45-99BD-216FD84CEBD3}" destId="{BF352881-0081-1449-8349-B2E52137FFA3}" srcOrd="2" destOrd="0" presId="urn:microsoft.com/office/officeart/2008/layout/LinedList"/>
    <dgm:cxn modelId="{3ED39BA0-EC74-4DCD-BD23-FAEDCFD7B752}" type="presParOf" srcId="{80801628-63AA-BE41-AC3D-C924D637A754}" destId="{BFDEF1AA-87BB-FB4A-89DA-A62B8806F033}" srcOrd="11" destOrd="0" presId="urn:microsoft.com/office/officeart/2008/layout/LinedList"/>
    <dgm:cxn modelId="{B7C18736-1E2A-401F-8F62-38512075741D}" type="presParOf" srcId="{80801628-63AA-BE41-AC3D-C924D637A754}" destId="{5A8D3E6D-77B7-E441-87ED-6AF6CBCA318F}" srcOrd="12" destOrd="0" presId="urn:microsoft.com/office/officeart/2008/layout/LinedList"/>
    <dgm:cxn modelId="{1FC1E1C7-AEFF-4408-8095-25C383CA327A}" type="presParOf" srcId="{80801628-63AA-BE41-AC3D-C924D637A754}" destId="{9B2BF7A1-DDA3-B042-B0EE-0E657372A2C0}" srcOrd="13" destOrd="0" presId="urn:microsoft.com/office/officeart/2008/layout/LinedList"/>
    <dgm:cxn modelId="{8975CE79-806D-4DE8-9FD9-683A00C14ED9}" type="presParOf" srcId="{9B2BF7A1-DDA3-B042-B0EE-0E657372A2C0}" destId="{2CB5C62E-5F53-674E-AE37-85EBA66DDF77}" srcOrd="0" destOrd="0" presId="urn:microsoft.com/office/officeart/2008/layout/LinedList"/>
    <dgm:cxn modelId="{73E2DA78-0CC1-4E16-8C63-E12B5C438919}" type="presParOf" srcId="{9B2BF7A1-DDA3-B042-B0EE-0E657372A2C0}" destId="{C93E992D-35F8-8345-B6A9-C25B9D1FC96E}" srcOrd="1" destOrd="0" presId="urn:microsoft.com/office/officeart/2008/layout/LinedList"/>
    <dgm:cxn modelId="{55A5F82F-06FC-4DDF-9462-89EC6B1367D1}" type="presParOf" srcId="{9B2BF7A1-DDA3-B042-B0EE-0E657372A2C0}" destId="{08148EDD-CEE3-EC49-9A5D-2B706D4C0E29}" srcOrd="2" destOrd="0" presId="urn:microsoft.com/office/officeart/2008/layout/LinedList"/>
    <dgm:cxn modelId="{87A82F4C-22C5-4FAA-A03E-C1657D7757BE}" type="presParOf" srcId="{80801628-63AA-BE41-AC3D-C924D637A754}" destId="{9855E946-DEDA-D044-ACB8-8F1CF79107A8}" srcOrd="14" destOrd="0" presId="urn:microsoft.com/office/officeart/2008/layout/LinedList"/>
    <dgm:cxn modelId="{B2929A30-A5FA-4444-84EC-DA0C6F25BFB4}" type="presParOf" srcId="{80801628-63AA-BE41-AC3D-C924D637A754}" destId="{5269C192-AAF7-B549-9F89-2C2D21B63FA1}" srcOrd="15" destOrd="0" presId="urn:microsoft.com/office/officeart/2008/layout/LinedList"/>
    <dgm:cxn modelId="{CCB16E56-1F93-4910-905A-52CAEDB50081}" type="presParOf" srcId="{80801628-63AA-BE41-AC3D-C924D637A754}" destId="{4A879E4F-F4E4-4C44-A7AD-03B9EA0F5037}" srcOrd="16" destOrd="0" presId="urn:microsoft.com/office/officeart/2008/layout/LinedList"/>
    <dgm:cxn modelId="{C0B197E4-A941-49CC-9715-F1C1FDB1D256}" type="presParOf" srcId="{4A879E4F-F4E4-4C44-A7AD-03B9EA0F5037}" destId="{BB15AF51-2A17-2A40-BB38-A6F2AD5D4AD4}" srcOrd="0" destOrd="0" presId="urn:microsoft.com/office/officeart/2008/layout/LinedList"/>
    <dgm:cxn modelId="{0BEAC45D-E2CD-457D-9D1C-524212EBD52A}" type="presParOf" srcId="{4A879E4F-F4E4-4C44-A7AD-03B9EA0F5037}" destId="{7061A330-2F96-9640-875A-194C95648256}" srcOrd="1" destOrd="0" presId="urn:microsoft.com/office/officeart/2008/layout/LinedList"/>
    <dgm:cxn modelId="{FA58708D-33F7-4170-B291-452FB72E9E79}" type="presParOf" srcId="{4A879E4F-F4E4-4C44-A7AD-03B9EA0F5037}" destId="{2FEF92CE-0583-F74B-8B65-F5F0955D9F3C}" srcOrd="2" destOrd="0" presId="urn:microsoft.com/office/officeart/2008/layout/LinedList"/>
    <dgm:cxn modelId="{E3808DFD-05D2-4B8A-95D2-832EEAE41968}" type="presParOf" srcId="{80801628-63AA-BE41-AC3D-C924D637A754}" destId="{CC2C76C4-4852-CC4D-B43E-C86293F37D52}" srcOrd="17" destOrd="0" presId="urn:microsoft.com/office/officeart/2008/layout/LinedList"/>
    <dgm:cxn modelId="{2E05A951-8925-4DF0-8882-D301535977BA}" type="presParOf" srcId="{80801628-63AA-BE41-AC3D-C924D637A754}" destId="{91236AB7-E9F8-9B49-AEB2-3ABC927A2104}" srcOrd="18" destOrd="0" presId="urn:microsoft.com/office/officeart/2008/layout/LinedList"/>
    <dgm:cxn modelId="{D40E16B4-932C-4008-9DA3-B226C563B41A}" type="presParOf" srcId="{80801628-63AA-BE41-AC3D-C924D637A754}" destId="{9518CB1F-CA45-954E-A6F3-7FBFC6AC179E}" srcOrd="19" destOrd="0" presId="urn:microsoft.com/office/officeart/2008/layout/LinedList"/>
    <dgm:cxn modelId="{795A84AF-5977-4252-BD53-BF7DBB7C9BAC}" type="presParOf" srcId="{9518CB1F-CA45-954E-A6F3-7FBFC6AC179E}" destId="{781E0B81-9C18-8F40-B7F0-97921935F7A0}" srcOrd="0" destOrd="0" presId="urn:microsoft.com/office/officeart/2008/layout/LinedList"/>
    <dgm:cxn modelId="{62C98A38-C620-4708-B8A8-9F1AC9D329A5}" type="presParOf" srcId="{9518CB1F-CA45-954E-A6F3-7FBFC6AC179E}" destId="{61079663-1FC3-F641-B659-B55F0F199E3C}" srcOrd="1" destOrd="0" presId="urn:microsoft.com/office/officeart/2008/layout/LinedList"/>
    <dgm:cxn modelId="{415A0ADC-53E3-4833-8C7B-26D2D4761F4E}" type="presParOf" srcId="{9518CB1F-CA45-954E-A6F3-7FBFC6AC179E}" destId="{8400109E-ABDA-4D40-97FC-61D2C97C1B29}" srcOrd="2" destOrd="0" presId="urn:microsoft.com/office/officeart/2008/layout/LinedList"/>
    <dgm:cxn modelId="{2F1C7A26-62AC-49BD-8930-850A1113E2E5}" type="presParOf" srcId="{80801628-63AA-BE41-AC3D-C924D637A754}" destId="{F4B93B09-2FF6-9844-9221-D88FA247236C}" srcOrd="20" destOrd="0" presId="urn:microsoft.com/office/officeart/2008/layout/LinedList"/>
    <dgm:cxn modelId="{FC213E36-6208-4195-9440-A96F8628E846}" type="presParOf" srcId="{80801628-63AA-BE41-AC3D-C924D637A754}" destId="{CF08FA45-CAD4-1541-97F6-D5A379D3F603}" srcOrd="21" destOrd="0" presId="urn:microsoft.com/office/officeart/2008/layout/LinedList"/>
    <dgm:cxn modelId="{AE682D78-1FC2-41B3-BCEC-472B8DC26BC3}" type="presParOf" srcId="{80801628-63AA-BE41-AC3D-C924D637A754}" destId="{5D4E25F1-C0D5-EB44-8E0D-0C278ECCAAA9}" srcOrd="22" destOrd="0" presId="urn:microsoft.com/office/officeart/2008/layout/LinedList"/>
    <dgm:cxn modelId="{1166B384-C6F3-450C-9084-1A606BFB97A1}" type="presParOf" srcId="{5D4E25F1-C0D5-EB44-8E0D-0C278ECCAAA9}" destId="{B5DCC3A8-C0AC-3A4A-84C7-BE5A17985226}" srcOrd="0" destOrd="0" presId="urn:microsoft.com/office/officeart/2008/layout/LinedList"/>
    <dgm:cxn modelId="{5D1FC9FE-6288-4254-B2EC-47DDEFE15DAD}" type="presParOf" srcId="{5D4E25F1-C0D5-EB44-8E0D-0C278ECCAAA9}" destId="{AAF99C75-81FB-6048-8538-6C6CDEF0EED4}" srcOrd="1" destOrd="0" presId="urn:microsoft.com/office/officeart/2008/layout/LinedList"/>
    <dgm:cxn modelId="{102FD1D9-1DAE-429C-A390-EEC4571171E8}" type="presParOf" srcId="{5D4E25F1-C0D5-EB44-8E0D-0C278ECCAAA9}" destId="{127F33F1-914B-8D43-BCFF-4691AF4139E8}" srcOrd="2" destOrd="0" presId="urn:microsoft.com/office/officeart/2008/layout/LinedList"/>
    <dgm:cxn modelId="{47CFF00E-AD94-4579-B8BF-F46070315E36}" type="presParOf" srcId="{127F33F1-914B-8D43-BCFF-4691AF4139E8}" destId="{3884F5E2-60F7-EA4D-8AF3-A978D2A4D437}" srcOrd="0" destOrd="0" presId="urn:microsoft.com/office/officeart/2008/layout/LinedList"/>
    <dgm:cxn modelId="{B1B36B37-BFA9-4918-9FBD-41CDF3B9DFDF}" type="presParOf" srcId="{3884F5E2-60F7-EA4D-8AF3-A978D2A4D437}" destId="{7454947F-1729-B649-9946-69ECB4676306}" srcOrd="0" destOrd="0" presId="urn:microsoft.com/office/officeart/2008/layout/LinedList"/>
    <dgm:cxn modelId="{8B889C83-A4A2-4D0B-8916-93AD1BF9FF98}" type="presParOf" srcId="{3884F5E2-60F7-EA4D-8AF3-A978D2A4D437}" destId="{41E6BD15-71D3-514B-9B47-978737FAFB33}" srcOrd="1" destOrd="0" presId="urn:microsoft.com/office/officeart/2008/layout/LinedList"/>
    <dgm:cxn modelId="{8DAF4F0D-A123-45D1-87BA-83976C06621D}" type="presParOf" srcId="{3884F5E2-60F7-EA4D-8AF3-A978D2A4D437}" destId="{B02AC8C5-C65F-824F-B148-AE06FE61D4BC}" srcOrd="2" destOrd="0" presId="urn:microsoft.com/office/officeart/2008/layout/LinedList"/>
    <dgm:cxn modelId="{A47291D9-934A-44FF-93E9-C1F43C992E45}" type="presParOf" srcId="{127F33F1-914B-8D43-BCFF-4691AF4139E8}" destId="{22BE0F2D-AF5E-4743-9537-694A5461FB2B}" srcOrd="1" destOrd="0" presId="urn:microsoft.com/office/officeart/2008/layout/LinedList"/>
    <dgm:cxn modelId="{F88B9AD9-CC1C-470F-86AB-C6FA4D284FA4}" type="presParOf" srcId="{127F33F1-914B-8D43-BCFF-4691AF4139E8}" destId="{A7A6CED0-CA5B-2149-B257-DB7045489012}" srcOrd="2" destOrd="0" presId="urn:microsoft.com/office/officeart/2008/layout/LinedList"/>
    <dgm:cxn modelId="{C395311A-CFCB-42FC-8D09-94C221C67020}" type="presParOf" srcId="{A7A6CED0-CA5B-2149-B257-DB7045489012}" destId="{5E42C611-6DFA-B540-98DD-7D7C0C502776}" srcOrd="0" destOrd="0" presId="urn:microsoft.com/office/officeart/2008/layout/LinedList"/>
    <dgm:cxn modelId="{BA9B9723-2649-4A57-AD52-332F1A929B16}" type="presParOf" srcId="{A7A6CED0-CA5B-2149-B257-DB7045489012}" destId="{4C7709C1-E9E0-774D-8A46-31D2DB73B993}" srcOrd="1" destOrd="0" presId="urn:microsoft.com/office/officeart/2008/layout/LinedList"/>
    <dgm:cxn modelId="{9EC3C70D-7E3D-4137-8242-076A4FB12F55}" type="presParOf" srcId="{A7A6CED0-CA5B-2149-B257-DB7045489012}" destId="{D77F01D1-B41E-AE4D-93E6-17E6026CB33E}" srcOrd="2" destOrd="0" presId="urn:microsoft.com/office/officeart/2008/layout/LinedList"/>
    <dgm:cxn modelId="{A7912CA8-68CC-41D5-AB96-D11B71D0F53F}" type="presParOf" srcId="{80801628-63AA-BE41-AC3D-C924D637A754}" destId="{2B0851C1-8E8E-E845-A6A3-C92D4DD13FFD}" srcOrd="23" destOrd="0" presId="urn:microsoft.com/office/officeart/2008/layout/LinedList"/>
    <dgm:cxn modelId="{DF891889-1AC3-4914-87D8-2581CFC3883F}" type="presParOf" srcId="{80801628-63AA-BE41-AC3D-C924D637A754}" destId="{DD71F40D-D560-8C4F-910A-3E6EF58AFE23}"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02DA95-ABEA-4F1C-9150-AE1DADB505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C3525EA-13D0-4BF7-BCC7-685B8022021A}">
      <dgm:prSet/>
      <dgm:spPr/>
      <dgm:t>
        <a:bodyPr/>
        <a:lstStyle/>
        <a:p>
          <a:r>
            <a:rPr lang="de-DE"/>
            <a:t>Bundeseinheitliche Prüfungen </a:t>
          </a:r>
          <a:endParaRPr lang="en-US"/>
        </a:p>
      </dgm:t>
    </dgm:pt>
    <dgm:pt modelId="{2FDE4521-3D86-4C1E-BBFC-0FE6AE6A25D6}" type="parTrans" cxnId="{2653058A-6B7D-41D9-A5CF-89ECB8647019}">
      <dgm:prSet/>
      <dgm:spPr/>
      <dgm:t>
        <a:bodyPr/>
        <a:lstStyle/>
        <a:p>
          <a:endParaRPr lang="en-US"/>
        </a:p>
      </dgm:t>
    </dgm:pt>
    <dgm:pt modelId="{281277CB-164D-4EF3-AD2F-77121A25CB56}" type="sibTrans" cxnId="{2653058A-6B7D-41D9-A5CF-89ECB8647019}">
      <dgm:prSet/>
      <dgm:spPr/>
      <dgm:t>
        <a:bodyPr/>
        <a:lstStyle/>
        <a:p>
          <a:endParaRPr lang="en-US"/>
        </a:p>
      </dgm:t>
    </dgm:pt>
    <dgm:pt modelId="{D926AC46-E7E9-4441-AB27-E056833C08D1}">
      <dgm:prSet/>
      <dgm:spPr/>
      <dgm:t>
        <a:bodyPr/>
        <a:lstStyle/>
        <a:p>
          <a:r>
            <a:rPr lang="de-DE" dirty="0"/>
            <a:t>DIHK-Rahmenplan (Bundeseinheitliche Inhalte)</a:t>
          </a:r>
          <a:endParaRPr lang="en-US" dirty="0"/>
        </a:p>
      </dgm:t>
    </dgm:pt>
    <dgm:pt modelId="{EC3859EF-3D32-408E-A942-3C9BB3FE5DB3}" type="parTrans" cxnId="{2E99D22B-8FA0-4D5D-B4AE-15D8AD427C43}">
      <dgm:prSet/>
      <dgm:spPr/>
      <dgm:t>
        <a:bodyPr/>
        <a:lstStyle/>
        <a:p>
          <a:endParaRPr lang="en-US"/>
        </a:p>
      </dgm:t>
    </dgm:pt>
    <dgm:pt modelId="{F84B82AA-08C2-456B-8485-1C43F51AA391}" type="sibTrans" cxnId="{2E99D22B-8FA0-4D5D-B4AE-15D8AD427C43}">
      <dgm:prSet/>
      <dgm:spPr/>
      <dgm:t>
        <a:bodyPr/>
        <a:lstStyle/>
        <a:p>
          <a:endParaRPr lang="en-US"/>
        </a:p>
      </dgm:t>
    </dgm:pt>
    <dgm:pt modelId="{2A1E6B67-2FC0-46C4-AA3F-AB1A5249F2D1}">
      <dgm:prSet/>
      <dgm:spPr/>
      <dgm:t>
        <a:bodyPr/>
        <a:lstStyle/>
        <a:p>
          <a:r>
            <a:rPr lang="de-DE"/>
            <a:t>Bis zu 75% Förderung durch Aufstiegs-Bafög</a:t>
          </a:r>
          <a:endParaRPr lang="en-US"/>
        </a:p>
      </dgm:t>
    </dgm:pt>
    <dgm:pt modelId="{C8729708-B236-4D6C-9E23-F2156BEAF68C}" type="parTrans" cxnId="{95CE92D2-42B0-42B3-AF8A-E2E639272711}">
      <dgm:prSet/>
      <dgm:spPr/>
      <dgm:t>
        <a:bodyPr/>
        <a:lstStyle/>
        <a:p>
          <a:endParaRPr lang="en-US"/>
        </a:p>
      </dgm:t>
    </dgm:pt>
    <dgm:pt modelId="{B2A73136-CEDC-42FF-9ED7-E7CD0F916C75}" type="sibTrans" cxnId="{95CE92D2-42B0-42B3-AF8A-E2E639272711}">
      <dgm:prSet/>
      <dgm:spPr/>
      <dgm:t>
        <a:bodyPr/>
        <a:lstStyle/>
        <a:p>
          <a:endParaRPr lang="en-US"/>
        </a:p>
      </dgm:t>
    </dgm:pt>
    <dgm:pt modelId="{D13BF4C5-9135-4283-B5C6-BC63852DE7D1}">
      <dgm:prSet/>
      <dgm:spPr/>
      <dgm:t>
        <a:bodyPr/>
        <a:lstStyle/>
        <a:p>
          <a:r>
            <a:rPr lang="de-DE" dirty="0"/>
            <a:t> „berufsbegleitend“  = arbeiten und dabei weiterhin Geld verdienen</a:t>
          </a:r>
          <a:endParaRPr lang="en-US" dirty="0"/>
        </a:p>
      </dgm:t>
    </dgm:pt>
    <dgm:pt modelId="{B3859C09-9384-47B1-AA85-457046359814}" type="parTrans" cxnId="{BC6C7AE7-826C-4E38-8CE2-BBA663CF61A4}">
      <dgm:prSet/>
      <dgm:spPr/>
      <dgm:t>
        <a:bodyPr/>
        <a:lstStyle/>
        <a:p>
          <a:endParaRPr lang="en-US"/>
        </a:p>
      </dgm:t>
    </dgm:pt>
    <dgm:pt modelId="{D8EC6960-2F2F-4E67-9DEA-2DA37B360CB7}" type="sibTrans" cxnId="{BC6C7AE7-826C-4E38-8CE2-BBA663CF61A4}">
      <dgm:prSet/>
      <dgm:spPr/>
      <dgm:t>
        <a:bodyPr/>
        <a:lstStyle/>
        <a:p>
          <a:endParaRPr lang="en-US"/>
        </a:p>
      </dgm:t>
    </dgm:pt>
    <dgm:pt modelId="{2DF14521-CD6B-4AC6-BF98-BE07B3925427}">
      <dgm:prSet/>
      <dgm:spPr/>
      <dgm:t>
        <a:bodyPr/>
        <a:lstStyle/>
        <a:p>
          <a:r>
            <a:rPr lang="de-DE"/>
            <a:t>Netzwerke mit gleichgesinnten aufbauen</a:t>
          </a:r>
          <a:endParaRPr lang="en-US"/>
        </a:p>
      </dgm:t>
    </dgm:pt>
    <dgm:pt modelId="{AA43FC69-9C1E-488C-9EE4-04BFB0B85284}" type="parTrans" cxnId="{9E31B1BC-D0AA-4B1D-9CD3-5D504EEB43B3}">
      <dgm:prSet/>
      <dgm:spPr/>
      <dgm:t>
        <a:bodyPr/>
        <a:lstStyle/>
        <a:p>
          <a:endParaRPr lang="en-US"/>
        </a:p>
      </dgm:t>
    </dgm:pt>
    <dgm:pt modelId="{453A070B-5E36-4885-B7C2-784127748854}" type="sibTrans" cxnId="{9E31B1BC-D0AA-4B1D-9CD3-5D504EEB43B3}">
      <dgm:prSet/>
      <dgm:spPr/>
      <dgm:t>
        <a:bodyPr/>
        <a:lstStyle/>
        <a:p>
          <a:endParaRPr lang="en-US"/>
        </a:p>
      </dgm:t>
    </dgm:pt>
    <dgm:pt modelId="{3E874C65-D35A-46F8-8DC9-D4C115AA72C4}">
      <dgm:prSet/>
      <dgm:spPr/>
      <dgm:t>
        <a:bodyPr/>
        <a:lstStyle/>
        <a:p>
          <a:r>
            <a:rPr lang="de-DE" dirty="0"/>
            <a:t>Erfolgreicher IHK-Abschluss = Allgemeiner Hochschulzugang</a:t>
          </a:r>
          <a:endParaRPr lang="en-US" dirty="0"/>
        </a:p>
      </dgm:t>
    </dgm:pt>
    <dgm:pt modelId="{0FB49B26-51AF-438C-BA3B-019F6F68E7D5}" type="parTrans" cxnId="{9FF370C6-9E1E-4C18-A33F-C757CCD6C4D9}">
      <dgm:prSet/>
      <dgm:spPr/>
      <dgm:t>
        <a:bodyPr/>
        <a:lstStyle/>
        <a:p>
          <a:endParaRPr lang="en-US"/>
        </a:p>
      </dgm:t>
    </dgm:pt>
    <dgm:pt modelId="{CDC3D668-C867-431D-9B35-A97F6B5B44B7}" type="sibTrans" cxnId="{9FF370C6-9E1E-4C18-A33F-C757CCD6C4D9}">
      <dgm:prSet/>
      <dgm:spPr/>
      <dgm:t>
        <a:bodyPr/>
        <a:lstStyle/>
        <a:p>
          <a:endParaRPr lang="en-US"/>
        </a:p>
      </dgm:t>
    </dgm:pt>
    <dgm:pt modelId="{14464591-C39C-CA4B-BE41-37A5190D985B}" type="pres">
      <dgm:prSet presAssocID="{2702DA95-ABEA-4F1C-9150-AE1DADB505ED}" presName="diagram" presStyleCnt="0">
        <dgm:presLayoutVars>
          <dgm:dir/>
          <dgm:resizeHandles val="exact"/>
        </dgm:presLayoutVars>
      </dgm:prSet>
      <dgm:spPr/>
    </dgm:pt>
    <dgm:pt modelId="{AD56DB3B-EBD4-374A-AEB7-4DC8848B65F6}" type="pres">
      <dgm:prSet presAssocID="{0C3525EA-13D0-4BF7-BCC7-685B8022021A}" presName="node" presStyleLbl="node1" presStyleIdx="0" presStyleCnt="6">
        <dgm:presLayoutVars>
          <dgm:bulletEnabled val="1"/>
        </dgm:presLayoutVars>
      </dgm:prSet>
      <dgm:spPr/>
    </dgm:pt>
    <dgm:pt modelId="{78487FBB-C2EC-B441-A23D-8914FB14A2D7}" type="pres">
      <dgm:prSet presAssocID="{281277CB-164D-4EF3-AD2F-77121A25CB56}" presName="sibTrans" presStyleCnt="0"/>
      <dgm:spPr/>
    </dgm:pt>
    <dgm:pt modelId="{0CF16A85-F5F7-B446-AB7A-AB18CADC2ED9}" type="pres">
      <dgm:prSet presAssocID="{D926AC46-E7E9-4441-AB27-E056833C08D1}" presName="node" presStyleLbl="node1" presStyleIdx="1" presStyleCnt="6">
        <dgm:presLayoutVars>
          <dgm:bulletEnabled val="1"/>
        </dgm:presLayoutVars>
      </dgm:prSet>
      <dgm:spPr/>
    </dgm:pt>
    <dgm:pt modelId="{A5FC217C-8A4D-BA4B-8F19-1A5668A627E2}" type="pres">
      <dgm:prSet presAssocID="{F84B82AA-08C2-456B-8485-1C43F51AA391}" presName="sibTrans" presStyleCnt="0"/>
      <dgm:spPr/>
    </dgm:pt>
    <dgm:pt modelId="{5956A577-5969-3D45-8C51-D472E460F655}" type="pres">
      <dgm:prSet presAssocID="{2A1E6B67-2FC0-46C4-AA3F-AB1A5249F2D1}" presName="node" presStyleLbl="node1" presStyleIdx="2" presStyleCnt="6">
        <dgm:presLayoutVars>
          <dgm:bulletEnabled val="1"/>
        </dgm:presLayoutVars>
      </dgm:prSet>
      <dgm:spPr/>
    </dgm:pt>
    <dgm:pt modelId="{340A8003-6209-4441-B4A8-030B21F5672F}" type="pres">
      <dgm:prSet presAssocID="{B2A73136-CEDC-42FF-9ED7-E7CD0F916C75}" presName="sibTrans" presStyleCnt="0"/>
      <dgm:spPr/>
    </dgm:pt>
    <dgm:pt modelId="{85D2C57F-807A-454C-8127-D8F6E7B2CB75}" type="pres">
      <dgm:prSet presAssocID="{D13BF4C5-9135-4283-B5C6-BC63852DE7D1}" presName="node" presStyleLbl="node1" presStyleIdx="3" presStyleCnt="6">
        <dgm:presLayoutVars>
          <dgm:bulletEnabled val="1"/>
        </dgm:presLayoutVars>
      </dgm:prSet>
      <dgm:spPr/>
    </dgm:pt>
    <dgm:pt modelId="{7BC1DE47-5D75-D147-90ED-4389982BCC6D}" type="pres">
      <dgm:prSet presAssocID="{D8EC6960-2F2F-4E67-9DEA-2DA37B360CB7}" presName="sibTrans" presStyleCnt="0"/>
      <dgm:spPr/>
    </dgm:pt>
    <dgm:pt modelId="{27477307-91C9-DF45-91FE-D360860488B7}" type="pres">
      <dgm:prSet presAssocID="{2DF14521-CD6B-4AC6-BF98-BE07B3925427}" presName="node" presStyleLbl="node1" presStyleIdx="4" presStyleCnt="6">
        <dgm:presLayoutVars>
          <dgm:bulletEnabled val="1"/>
        </dgm:presLayoutVars>
      </dgm:prSet>
      <dgm:spPr/>
    </dgm:pt>
    <dgm:pt modelId="{4B78DC2A-6DE4-9341-97A9-2E7C5C483AE5}" type="pres">
      <dgm:prSet presAssocID="{453A070B-5E36-4885-B7C2-784127748854}" presName="sibTrans" presStyleCnt="0"/>
      <dgm:spPr/>
    </dgm:pt>
    <dgm:pt modelId="{FCF0F206-C96F-7D42-ACE2-0965A9D2E1B8}" type="pres">
      <dgm:prSet presAssocID="{3E874C65-D35A-46F8-8DC9-D4C115AA72C4}" presName="node" presStyleLbl="node1" presStyleIdx="5" presStyleCnt="6">
        <dgm:presLayoutVars>
          <dgm:bulletEnabled val="1"/>
        </dgm:presLayoutVars>
      </dgm:prSet>
      <dgm:spPr/>
    </dgm:pt>
  </dgm:ptLst>
  <dgm:cxnLst>
    <dgm:cxn modelId="{40636E02-AAE4-4AF8-A5F9-5D3B7348C64C}" type="presOf" srcId="{2DF14521-CD6B-4AC6-BF98-BE07B3925427}" destId="{27477307-91C9-DF45-91FE-D360860488B7}" srcOrd="0" destOrd="0" presId="urn:microsoft.com/office/officeart/2005/8/layout/default"/>
    <dgm:cxn modelId="{2E99D22B-8FA0-4D5D-B4AE-15D8AD427C43}" srcId="{2702DA95-ABEA-4F1C-9150-AE1DADB505ED}" destId="{D926AC46-E7E9-4441-AB27-E056833C08D1}" srcOrd="1" destOrd="0" parTransId="{EC3859EF-3D32-408E-A942-3C9BB3FE5DB3}" sibTransId="{F84B82AA-08C2-456B-8485-1C43F51AA391}"/>
    <dgm:cxn modelId="{1EC19231-9A94-4EC9-923A-1E87A99DA249}" type="presOf" srcId="{2702DA95-ABEA-4F1C-9150-AE1DADB505ED}" destId="{14464591-C39C-CA4B-BE41-37A5190D985B}" srcOrd="0" destOrd="0" presId="urn:microsoft.com/office/officeart/2005/8/layout/default"/>
    <dgm:cxn modelId="{5E497041-EB01-4614-B125-89DC3EF24956}" type="presOf" srcId="{D13BF4C5-9135-4283-B5C6-BC63852DE7D1}" destId="{85D2C57F-807A-454C-8127-D8F6E7B2CB75}" srcOrd="0" destOrd="0" presId="urn:microsoft.com/office/officeart/2005/8/layout/default"/>
    <dgm:cxn modelId="{3C4F7263-5E43-4D40-9043-98685604E01F}" type="presOf" srcId="{D926AC46-E7E9-4441-AB27-E056833C08D1}" destId="{0CF16A85-F5F7-B446-AB7A-AB18CADC2ED9}" srcOrd="0" destOrd="0" presId="urn:microsoft.com/office/officeart/2005/8/layout/default"/>
    <dgm:cxn modelId="{2653058A-6B7D-41D9-A5CF-89ECB8647019}" srcId="{2702DA95-ABEA-4F1C-9150-AE1DADB505ED}" destId="{0C3525EA-13D0-4BF7-BCC7-685B8022021A}" srcOrd="0" destOrd="0" parTransId="{2FDE4521-3D86-4C1E-BBFC-0FE6AE6A25D6}" sibTransId="{281277CB-164D-4EF3-AD2F-77121A25CB56}"/>
    <dgm:cxn modelId="{05570E9A-313C-45B4-B3AC-55DC7D865C35}" type="presOf" srcId="{3E874C65-D35A-46F8-8DC9-D4C115AA72C4}" destId="{FCF0F206-C96F-7D42-ACE2-0965A9D2E1B8}" srcOrd="0" destOrd="0" presId="urn:microsoft.com/office/officeart/2005/8/layout/default"/>
    <dgm:cxn modelId="{8ECB349A-BF25-4249-AE2A-30BE0F48E059}" type="presOf" srcId="{2A1E6B67-2FC0-46C4-AA3F-AB1A5249F2D1}" destId="{5956A577-5969-3D45-8C51-D472E460F655}" srcOrd="0" destOrd="0" presId="urn:microsoft.com/office/officeart/2005/8/layout/default"/>
    <dgm:cxn modelId="{6F6B52A4-5475-4B16-952F-73DEE8E5AEBA}" type="presOf" srcId="{0C3525EA-13D0-4BF7-BCC7-685B8022021A}" destId="{AD56DB3B-EBD4-374A-AEB7-4DC8848B65F6}" srcOrd="0" destOrd="0" presId="urn:microsoft.com/office/officeart/2005/8/layout/default"/>
    <dgm:cxn modelId="{9E31B1BC-D0AA-4B1D-9CD3-5D504EEB43B3}" srcId="{2702DA95-ABEA-4F1C-9150-AE1DADB505ED}" destId="{2DF14521-CD6B-4AC6-BF98-BE07B3925427}" srcOrd="4" destOrd="0" parTransId="{AA43FC69-9C1E-488C-9EE4-04BFB0B85284}" sibTransId="{453A070B-5E36-4885-B7C2-784127748854}"/>
    <dgm:cxn modelId="{9FF370C6-9E1E-4C18-A33F-C757CCD6C4D9}" srcId="{2702DA95-ABEA-4F1C-9150-AE1DADB505ED}" destId="{3E874C65-D35A-46F8-8DC9-D4C115AA72C4}" srcOrd="5" destOrd="0" parTransId="{0FB49B26-51AF-438C-BA3B-019F6F68E7D5}" sibTransId="{CDC3D668-C867-431D-9B35-A97F6B5B44B7}"/>
    <dgm:cxn modelId="{95CE92D2-42B0-42B3-AF8A-E2E639272711}" srcId="{2702DA95-ABEA-4F1C-9150-AE1DADB505ED}" destId="{2A1E6B67-2FC0-46C4-AA3F-AB1A5249F2D1}" srcOrd="2" destOrd="0" parTransId="{C8729708-B236-4D6C-9E23-F2156BEAF68C}" sibTransId="{B2A73136-CEDC-42FF-9ED7-E7CD0F916C75}"/>
    <dgm:cxn modelId="{BC6C7AE7-826C-4E38-8CE2-BBA663CF61A4}" srcId="{2702DA95-ABEA-4F1C-9150-AE1DADB505ED}" destId="{D13BF4C5-9135-4283-B5C6-BC63852DE7D1}" srcOrd="3" destOrd="0" parTransId="{B3859C09-9384-47B1-AA85-457046359814}" sibTransId="{D8EC6960-2F2F-4E67-9DEA-2DA37B360CB7}"/>
    <dgm:cxn modelId="{9F214C57-6ABB-40D1-AA48-D8F9B3CC3A4A}" type="presParOf" srcId="{14464591-C39C-CA4B-BE41-37A5190D985B}" destId="{AD56DB3B-EBD4-374A-AEB7-4DC8848B65F6}" srcOrd="0" destOrd="0" presId="urn:microsoft.com/office/officeart/2005/8/layout/default"/>
    <dgm:cxn modelId="{5F3D06DB-5713-4FEC-9576-41E2A60AC3D8}" type="presParOf" srcId="{14464591-C39C-CA4B-BE41-37A5190D985B}" destId="{78487FBB-C2EC-B441-A23D-8914FB14A2D7}" srcOrd="1" destOrd="0" presId="urn:microsoft.com/office/officeart/2005/8/layout/default"/>
    <dgm:cxn modelId="{0E52EDA8-6883-4558-871F-4E9DCA64E488}" type="presParOf" srcId="{14464591-C39C-CA4B-BE41-37A5190D985B}" destId="{0CF16A85-F5F7-B446-AB7A-AB18CADC2ED9}" srcOrd="2" destOrd="0" presId="urn:microsoft.com/office/officeart/2005/8/layout/default"/>
    <dgm:cxn modelId="{4E80A43C-4107-4312-986C-848689F6E7EF}" type="presParOf" srcId="{14464591-C39C-CA4B-BE41-37A5190D985B}" destId="{A5FC217C-8A4D-BA4B-8F19-1A5668A627E2}" srcOrd="3" destOrd="0" presId="urn:microsoft.com/office/officeart/2005/8/layout/default"/>
    <dgm:cxn modelId="{347E7AF6-991B-4C28-ABB0-F96A27ECDD28}" type="presParOf" srcId="{14464591-C39C-CA4B-BE41-37A5190D985B}" destId="{5956A577-5969-3D45-8C51-D472E460F655}" srcOrd="4" destOrd="0" presId="urn:microsoft.com/office/officeart/2005/8/layout/default"/>
    <dgm:cxn modelId="{9EB737C2-1248-4111-AE61-F84B6D35FD9B}" type="presParOf" srcId="{14464591-C39C-CA4B-BE41-37A5190D985B}" destId="{340A8003-6209-4441-B4A8-030B21F5672F}" srcOrd="5" destOrd="0" presId="urn:microsoft.com/office/officeart/2005/8/layout/default"/>
    <dgm:cxn modelId="{B5A671A4-AACF-4C41-B67E-EF89C9585687}" type="presParOf" srcId="{14464591-C39C-CA4B-BE41-37A5190D985B}" destId="{85D2C57F-807A-454C-8127-D8F6E7B2CB75}" srcOrd="6" destOrd="0" presId="urn:microsoft.com/office/officeart/2005/8/layout/default"/>
    <dgm:cxn modelId="{E88DD813-E8F1-4F39-8F8E-19C5FAC18768}" type="presParOf" srcId="{14464591-C39C-CA4B-BE41-37A5190D985B}" destId="{7BC1DE47-5D75-D147-90ED-4389982BCC6D}" srcOrd="7" destOrd="0" presId="urn:microsoft.com/office/officeart/2005/8/layout/default"/>
    <dgm:cxn modelId="{54026822-C05C-40D1-B3CA-FA05FC2FAD39}" type="presParOf" srcId="{14464591-C39C-CA4B-BE41-37A5190D985B}" destId="{27477307-91C9-DF45-91FE-D360860488B7}" srcOrd="8" destOrd="0" presId="urn:microsoft.com/office/officeart/2005/8/layout/default"/>
    <dgm:cxn modelId="{4B53F03D-3B88-42D9-A501-B714977AD732}" type="presParOf" srcId="{14464591-C39C-CA4B-BE41-37A5190D985B}" destId="{4B78DC2A-6DE4-9341-97A9-2E7C5C483AE5}" srcOrd="9" destOrd="0" presId="urn:microsoft.com/office/officeart/2005/8/layout/default"/>
    <dgm:cxn modelId="{8246DEED-4D55-4E20-870B-BC14F8B93A5A}" type="presParOf" srcId="{14464591-C39C-CA4B-BE41-37A5190D985B}" destId="{FCF0F206-C96F-7D42-ACE2-0965A9D2E1B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6E2D6-2241-CE4B-9C2D-E4010C94AA9D}">
      <dsp:nvSpPr>
        <dsp:cNvPr id="0" name=""/>
        <dsp:cNvSpPr/>
      </dsp:nvSpPr>
      <dsp:spPr>
        <a:xfrm>
          <a:off x="0" y="855281"/>
          <a:ext cx="3037500" cy="1928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1C9D-54C5-DB46-89D6-47F4E3431F6D}">
      <dsp:nvSpPr>
        <dsp:cNvPr id="0" name=""/>
        <dsp:cNvSpPr/>
      </dsp:nvSpPr>
      <dsp:spPr>
        <a:xfrm>
          <a:off x="337500" y="1175906"/>
          <a:ext cx="3037500" cy="1928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0" kern="1200" dirty="0"/>
            <a:t>Ihr berufliches Engagement wird unterstützt: Sowohl das Land Schleswig-Holstein als auch die Bundesrepublik Deutschland bieten durch verschiedene Förderprogramme finanzielle Unterstützung bei beruflicher Weiterbildung.</a:t>
          </a:r>
          <a:endParaRPr lang="en-US" sz="1400" b="0" kern="1200" dirty="0"/>
        </a:p>
      </dsp:txBody>
      <dsp:txXfrm>
        <a:off x="393993" y="1232399"/>
        <a:ext cx="2924514" cy="1815826"/>
      </dsp:txXfrm>
    </dsp:sp>
    <dsp:sp modelId="{507CA36C-AC8A-6445-AF3B-11D009AC53BA}">
      <dsp:nvSpPr>
        <dsp:cNvPr id="0" name=""/>
        <dsp:cNvSpPr/>
      </dsp:nvSpPr>
      <dsp:spPr>
        <a:xfrm>
          <a:off x="3712500" y="855281"/>
          <a:ext cx="3037500" cy="1928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0E44B-0C13-1347-A9B0-6BA9BA62FB71}">
      <dsp:nvSpPr>
        <dsp:cNvPr id="0" name=""/>
        <dsp:cNvSpPr/>
      </dsp:nvSpPr>
      <dsp:spPr>
        <a:xfrm>
          <a:off x="4050000" y="1175906"/>
          <a:ext cx="3037500" cy="1928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Der Maßnahmebeitrag für die Lehrgangs- und Prüfungsgebühren beträgt bis zu 15.000 Euro. </a:t>
          </a:r>
          <a:r>
            <a:rPr lang="de-DE" sz="1400" b="1" kern="1200"/>
            <a:t>Davon werden 50 Prozent als Zuschuss geleistet</a:t>
          </a:r>
          <a:r>
            <a:rPr lang="de-DE" sz="1400" kern="1200"/>
            <a:t>. Für den Rest kann ein zinsgünstiges Darlehen in Anspruch genommen werden.</a:t>
          </a:r>
          <a:endParaRPr lang="en-US" sz="1400" kern="1200"/>
        </a:p>
      </dsp:txBody>
      <dsp:txXfrm>
        <a:off x="4106493" y="1232399"/>
        <a:ext cx="2924514" cy="1815826"/>
      </dsp:txXfrm>
    </dsp:sp>
    <dsp:sp modelId="{891CEE56-A992-C243-A72D-0FCD8A456264}">
      <dsp:nvSpPr>
        <dsp:cNvPr id="0" name=""/>
        <dsp:cNvSpPr/>
      </dsp:nvSpPr>
      <dsp:spPr>
        <a:xfrm>
          <a:off x="7425000" y="855281"/>
          <a:ext cx="3037500" cy="1928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D2D8C-CC8A-8940-BFBC-6430EA11349F}">
      <dsp:nvSpPr>
        <dsp:cNvPr id="0" name=""/>
        <dsp:cNvSpPr/>
      </dsp:nvSpPr>
      <dsp:spPr>
        <a:xfrm>
          <a:off x="7762500" y="1175906"/>
          <a:ext cx="3037500" cy="1928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Bestehen Geförderte die Abschlussprüfung der Aufstiegsfortbildungsmaßnahme, werden Ihnen </a:t>
          </a:r>
          <a:r>
            <a:rPr lang="de-DE" sz="1400" b="1" kern="1200"/>
            <a:t>auf Antrag 50 Prozent</a:t>
          </a:r>
          <a:r>
            <a:rPr lang="de-DE" sz="1400" kern="1200"/>
            <a:t> des zu diesem Zeitpunkt noch nicht fällig gewordenen Darlehens für die Lehrgangs- und Prüfungsgebühren </a:t>
          </a:r>
          <a:r>
            <a:rPr lang="de-DE" sz="1400" b="1" kern="1200"/>
            <a:t>erlassen</a:t>
          </a:r>
          <a:r>
            <a:rPr lang="de-DE" sz="1400" kern="1200"/>
            <a:t>. </a:t>
          </a:r>
          <a:endParaRPr lang="en-US" sz="1400" kern="1200"/>
        </a:p>
      </dsp:txBody>
      <dsp:txXfrm>
        <a:off x="7818993" y="1232399"/>
        <a:ext cx="2924514" cy="1815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D3062-AFDD-A243-8531-15FDE1CB880F}">
      <dsp:nvSpPr>
        <dsp:cNvPr id="0" name=""/>
        <dsp:cNvSpPr/>
      </dsp:nvSpPr>
      <dsp:spPr>
        <a:xfrm>
          <a:off x="0" y="0"/>
          <a:ext cx="104685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8A207-3329-F146-B57D-FBA03298AE79}">
      <dsp:nvSpPr>
        <dsp:cNvPr id="0" name=""/>
        <dsp:cNvSpPr/>
      </dsp:nvSpPr>
      <dsp:spPr>
        <a:xfrm>
          <a:off x="0" y="0"/>
          <a:ext cx="1868805" cy="458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Fakten zur Höheren Berufsbildung</a:t>
          </a:r>
        </a:p>
      </dsp:txBody>
      <dsp:txXfrm>
        <a:off x="0" y="0"/>
        <a:ext cx="1868805" cy="4585623"/>
      </dsp:txXfrm>
    </dsp:sp>
    <dsp:sp modelId="{096D96EE-A7B3-644D-A753-64C0A8166926}">
      <dsp:nvSpPr>
        <dsp:cNvPr id="0" name=""/>
        <dsp:cNvSpPr/>
      </dsp:nvSpPr>
      <dsp:spPr>
        <a:xfrm>
          <a:off x="2008965" y="27120"/>
          <a:ext cx="6565598"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Prüfung vor der Industrie- und Handelskammer</a:t>
          </a:r>
        </a:p>
      </dsp:txBody>
      <dsp:txXfrm>
        <a:off x="2008965" y="27120"/>
        <a:ext cx="6565598" cy="542415"/>
      </dsp:txXfrm>
    </dsp:sp>
    <dsp:sp modelId="{03296B6B-B717-1A43-A9EB-CF1455899714}">
      <dsp:nvSpPr>
        <dsp:cNvPr id="0" name=""/>
        <dsp:cNvSpPr/>
      </dsp:nvSpPr>
      <dsp:spPr>
        <a:xfrm>
          <a:off x="1868805" y="569536"/>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DA451-0D22-A14A-B39C-DD1526323EA1}">
      <dsp:nvSpPr>
        <dsp:cNvPr id="0" name=""/>
        <dsp:cNvSpPr/>
      </dsp:nvSpPr>
      <dsp:spPr>
        <a:xfrm>
          <a:off x="2008965" y="596657"/>
          <a:ext cx="5795924"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Zulassung zur Prüfung erforderlich</a:t>
          </a:r>
        </a:p>
      </dsp:txBody>
      <dsp:txXfrm>
        <a:off x="2008965" y="596657"/>
        <a:ext cx="5795924" cy="542415"/>
      </dsp:txXfrm>
    </dsp:sp>
    <dsp:sp modelId="{C441D46B-975D-EF49-8941-3B7DB7280929}">
      <dsp:nvSpPr>
        <dsp:cNvPr id="0" name=""/>
        <dsp:cNvSpPr/>
      </dsp:nvSpPr>
      <dsp:spPr>
        <a:xfrm>
          <a:off x="1868805" y="1086496"/>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A6026-8842-824E-8666-6E8E242B870F}">
      <dsp:nvSpPr>
        <dsp:cNvPr id="0" name=""/>
        <dsp:cNvSpPr/>
      </dsp:nvSpPr>
      <dsp:spPr>
        <a:xfrm>
          <a:off x="2008965" y="1166193"/>
          <a:ext cx="6269564"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Bundeseinheitliche Prüfung (2x im Jahr)</a:t>
          </a:r>
        </a:p>
      </dsp:txBody>
      <dsp:txXfrm>
        <a:off x="2008965" y="1166193"/>
        <a:ext cx="6269564" cy="542415"/>
      </dsp:txXfrm>
    </dsp:sp>
    <dsp:sp modelId="{9C882D7E-75D6-394B-86C5-6BEB2F2F32F9}">
      <dsp:nvSpPr>
        <dsp:cNvPr id="0" name=""/>
        <dsp:cNvSpPr/>
      </dsp:nvSpPr>
      <dsp:spPr>
        <a:xfrm>
          <a:off x="1868805" y="1645523"/>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3BF90-A318-884C-9EBE-6386DAEA7F08}">
      <dsp:nvSpPr>
        <dsp:cNvPr id="0" name=""/>
        <dsp:cNvSpPr/>
      </dsp:nvSpPr>
      <dsp:spPr>
        <a:xfrm>
          <a:off x="2008965" y="1735729"/>
          <a:ext cx="5736710"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Berufener Prüfungsausschuss</a:t>
          </a:r>
        </a:p>
      </dsp:txBody>
      <dsp:txXfrm>
        <a:off x="2008965" y="1735729"/>
        <a:ext cx="5736710" cy="542415"/>
      </dsp:txXfrm>
    </dsp:sp>
    <dsp:sp modelId="{BFDEF1AA-87BB-FB4A-89DA-A62B8806F033}">
      <dsp:nvSpPr>
        <dsp:cNvPr id="0" name=""/>
        <dsp:cNvSpPr/>
      </dsp:nvSpPr>
      <dsp:spPr>
        <a:xfrm>
          <a:off x="1868805" y="2162482"/>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E992D-35F8-8345-B6A9-C25B9D1FC96E}">
      <dsp:nvSpPr>
        <dsp:cNvPr id="0" name=""/>
        <dsp:cNvSpPr/>
      </dsp:nvSpPr>
      <dsp:spPr>
        <a:xfrm>
          <a:off x="2008965" y="2189520"/>
          <a:ext cx="3597450"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DIHK-Rahmenplan</a:t>
          </a:r>
        </a:p>
      </dsp:txBody>
      <dsp:txXfrm>
        <a:off x="2008965" y="2189520"/>
        <a:ext cx="3597450" cy="542415"/>
      </dsp:txXfrm>
    </dsp:sp>
    <dsp:sp modelId="{9855E946-DEDA-D044-ACB8-8F1CF79107A8}">
      <dsp:nvSpPr>
        <dsp:cNvPr id="0" name=""/>
        <dsp:cNvSpPr/>
      </dsp:nvSpPr>
      <dsp:spPr>
        <a:xfrm>
          <a:off x="1868805" y="2700469"/>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61A330-2F96-9640-875A-194C95648256}">
      <dsp:nvSpPr>
        <dsp:cNvPr id="0" name=""/>
        <dsp:cNvSpPr/>
      </dsp:nvSpPr>
      <dsp:spPr>
        <a:xfrm>
          <a:off x="2008965" y="2727482"/>
          <a:ext cx="3597450"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Förderung Aufstiegs-BAföG</a:t>
          </a:r>
        </a:p>
      </dsp:txBody>
      <dsp:txXfrm>
        <a:off x="2008965" y="2727482"/>
        <a:ext cx="3597450" cy="542415"/>
      </dsp:txXfrm>
    </dsp:sp>
    <dsp:sp modelId="{CC2C76C4-4852-CC4D-B43E-C86293F37D52}">
      <dsp:nvSpPr>
        <dsp:cNvPr id="0" name=""/>
        <dsp:cNvSpPr/>
      </dsp:nvSpPr>
      <dsp:spPr>
        <a:xfrm>
          <a:off x="1868805" y="3270006"/>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079663-1FC3-F641-B659-B55F0F199E3C}">
      <dsp:nvSpPr>
        <dsp:cNvPr id="0" name=""/>
        <dsp:cNvSpPr/>
      </dsp:nvSpPr>
      <dsp:spPr>
        <a:xfrm>
          <a:off x="2008965" y="3297019"/>
          <a:ext cx="8452353"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"berufsbegleitend (Abendschule) oder tagsüber (Vollzeit)</a:t>
          </a:r>
        </a:p>
      </dsp:txBody>
      <dsp:txXfrm>
        <a:off x="2008965" y="3297019"/>
        <a:ext cx="8452353" cy="542415"/>
      </dsp:txXfrm>
    </dsp:sp>
    <dsp:sp modelId="{F4B93B09-2FF6-9844-9221-D88FA247236C}">
      <dsp:nvSpPr>
        <dsp:cNvPr id="0" name=""/>
        <dsp:cNvSpPr/>
      </dsp:nvSpPr>
      <dsp:spPr>
        <a:xfrm>
          <a:off x="1868805" y="3734411"/>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99C75-81FB-6048-8538-6C6CDEF0EED4}">
      <dsp:nvSpPr>
        <dsp:cNvPr id="0" name=""/>
        <dsp:cNvSpPr/>
      </dsp:nvSpPr>
      <dsp:spPr>
        <a:xfrm>
          <a:off x="2008965" y="3792906"/>
          <a:ext cx="3597450" cy="5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Durchführungsformen</a:t>
          </a:r>
        </a:p>
      </dsp:txBody>
      <dsp:txXfrm>
        <a:off x="2008965" y="3792906"/>
        <a:ext cx="3597450" cy="542415"/>
      </dsp:txXfrm>
    </dsp:sp>
    <dsp:sp modelId="{41E6BD15-71D3-514B-9B47-978737FAFB33}">
      <dsp:nvSpPr>
        <dsp:cNvPr id="0" name=""/>
        <dsp:cNvSpPr/>
      </dsp:nvSpPr>
      <dsp:spPr>
        <a:xfrm>
          <a:off x="5746576" y="3782432"/>
          <a:ext cx="3597450" cy="271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Präsenz</a:t>
          </a:r>
        </a:p>
      </dsp:txBody>
      <dsp:txXfrm>
        <a:off x="5746576" y="3782432"/>
        <a:ext cx="3597450" cy="271207"/>
      </dsp:txXfrm>
    </dsp:sp>
    <dsp:sp modelId="{22BE0F2D-AF5E-4743-9537-694A5461FB2B}">
      <dsp:nvSpPr>
        <dsp:cNvPr id="0" name=""/>
        <dsp:cNvSpPr/>
      </dsp:nvSpPr>
      <dsp:spPr>
        <a:xfrm>
          <a:off x="5606416" y="4053640"/>
          <a:ext cx="35974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7709C1-E9E0-774D-8A46-31D2DB73B993}">
      <dsp:nvSpPr>
        <dsp:cNvPr id="0" name=""/>
        <dsp:cNvSpPr/>
      </dsp:nvSpPr>
      <dsp:spPr>
        <a:xfrm>
          <a:off x="5746576" y="4053640"/>
          <a:ext cx="3597450" cy="271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Online</a:t>
          </a:r>
        </a:p>
      </dsp:txBody>
      <dsp:txXfrm>
        <a:off x="5746576" y="4053640"/>
        <a:ext cx="3597450" cy="271207"/>
      </dsp:txXfrm>
    </dsp:sp>
    <dsp:sp modelId="{2B0851C1-8E8E-E845-A6A3-C92D4DD13FFD}">
      <dsp:nvSpPr>
        <dsp:cNvPr id="0" name=""/>
        <dsp:cNvSpPr/>
      </dsp:nvSpPr>
      <dsp:spPr>
        <a:xfrm>
          <a:off x="1868805" y="4482683"/>
          <a:ext cx="7475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6DB3B-EBD4-374A-AEB7-4DC8848B65F6}">
      <dsp:nvSpPr>
        <dsp:cNvPr id="0" name=""/>
        <dsp:cNvSpPr/>
      </dsp:nvSpPr>
      <dsp:spPr>
        <a:xfrm>
          <a:off x="531562" y="2197"/>
          <a:ext cx="3042773" cy="1825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Bundeseinheitliche Prüfungen </a:t>
          </a:r>
          <a:endParaRPr lang="en-US" sz="2500" kern="1200"/>
        </a:p>
      </dsp:txBody>
      <dsp:txXfrm>
        <a:off x="531562" y="2197"/>
        <a:ext cx="3042773" cy="1825664"/>
      </dsp:txXfrm>
    </dsp:sp>
    <dsp:sp modelId="{0CF16A85-F5F7-B446-AB7A-AB18CADC2ED9}">
      <dsp:nvSpPr>
        <dsp:cNvPr id="0" name=""/>
        <dsp:cNvSpPr/>
      </dsp:nvSpPr>
      <dsp:spPr>
        <a:xfrm>
          <a:off x="3878613" y="2197"/>
          <a:ext cx="3042773" cy="1825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DIHK-Rahmenplan (Bundeseinheitliche Inhalte)</a:t>
          </a:r>
          <a:endParaRPr lang="en-US" sz="2500" kern="1200" dirty="0"/>
        </a:p>
      </dsp:txBody>
      <dsp:txXfrm>
        <a:off x="3878613" y="2197"/>
        <a:ext cx="3042773" cy="1825664"/>
      </dsp:txXfrm>
    </dsp:sp>
    <dsp:sp modelId="{5956A577-5969-3D45-8C51-D472E460F655}">
      <dsp:nvSpPr>
        <dsp:cNvPr id="0" name=""/>
        <dsp:cNvSpPr/>
      </dsp:nvSpPr>
      <dsp:spPr>
        <a:xfrm>
          <a:off x="7225664" y="2197"/>
          <a:ext cx="3042773" cy="1825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Bis zu 75% Förderung durch Aufstiegs-Bafög</a:t>
          </a:r>
          <a:endParaRPr lang="en-US" sz="2500" kern="1200"/>
        </a:p>
      </dsp:txBody>
      <dsp:txXfrm>
        <a:off x="7225664" y="2197"/>
        <a:ext cx="3042773" cy="1825664"/>
      </dsp:txXfrm>
    </dsp:sp>
    <dsp:sp modelId="{85D2C57F-807A-454C-8127-D8F6E7B2CB75}">
      <dsp:nvSpPr>
        <dsp:cNvPr id="0" name=""/>
        <dsp:cNvSpPr/>
      </dsp:nvSpPr>
      <dsp:spPr>
        <a:xfrm>
          <a:off x="531562" y="2132138"/>
          <a:ext cx="3042773" cy="1825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 „berufsbegleitend“  = arbeiten und dabei weiterhin Geld verdienen</a:t>
          </a:r>
          <a:endParaRPr lang="en-US" sz="2500" kern="1200" dirty="0"/>
        </a:p>
      </dsp:txBody>
      <dsp:txXfrm>
        <a:off x="531562" y="2132138"/>
        <a:ext cx="3042773" cy="1825664"/>
      </dsp:txXfrm>
    </dsp:sp>
    <dsp:sp modelId="{27477307-91C9-DF45-91FE-D360860488B7}">
      <dsp:nvSpPr>
        <dsp:cNvPr id="0" name=""/>
        <dsp:cNvSpPr/>
      </dsp:nvSpPr>
      <dsp:spPr>
        <a:xfrm>
          <a:off x="3878613" y="2132138"/>
          <a:ext cx="3042773" cy="1825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Netzwerke mit gleichgesinnten aufbauen</a:t>
          </a:r>
          <a:endParaRPr lang="en-US" sz="2500" kern="1200"/>
        </a:p>
      </dsp:txBody>
      <dsp:txXfrm>
        <a:off x="3878613" y="2132138"/>
        <a:ext cx="3042773" cy="1825664"/>
      </dsp:txXfrm>
    </dsp:sp>
    <dsp:sp modelId="{FCF0F206-C96F-7D42-ACE2-0965A9D2E1B8}">
      <dsp:nvSpPr>
        <dsp:cNvPr id="0" name=""/>
        <dsp:cNvSpPr/>
      </dsp:nvSpPr>
      <dsp:spPr>
        <a:xfrm>
          <a:off x="7225664" y="2132138"/>
          <a:ext cx="3042773" cy="1825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Erfolgreicher IHK-Abschluss = Allgemeiner Hochschulzugang</a:t>
          </a:r>
          <a:endParaRPr lang="en-US" sz="2500" kern="1200" dirty="0"/>
        </a:p>
      </dsp:txBody>
      <dsp:txXfrm>
        <a:off x="7225664" y="2132138"/>
        <a:ext cx="3042773" cy="18256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5DEB54E-542A-7642-BF2C-60D9533084F0}" type="datetimeFigureOut">
              <a:rPr lang="de-DE" smtClean="0"/>
              <a:t>12.01.2024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8</a:t>
            </a:fld>
            <a:endParaRPr lang="de-DE"/>
          </a:p>
        </p:txBody>
      </p:sp>
    </p:spTree>
    <p:extLst>
      <p:ext uri="{BB962C8B-B14F-4D97-AF65-F5344CB8AC3E}">
        <p14:creationId xmlns:p14="http://schemas.microsoft.com/office/powerpoint/2010/main" val="315401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9</a:t>
            </a:fld>
            <a:endParaRPr lang="de-DE"/>
          </a:p>
        </p:txBody>
      </p:sp>
    </p:spTree>
    <p:extLst>
      <p:ext uri="{BB962C8B-B14F-4D97-AF65-F5344CB8AC3E}">
        <p14:creationId xmlns:p14="http://schemas.microsoft.com/office/powerpoint/2010/main" val="162833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A1EBD4-338A-8042-8C09-29D3BA975429}" type="slidenum">
              <a:rPr lang="de-DE" smtClean="0"/>
              <a:t>15</a:t>
            </a:fld>
            <a:endParaRPr lang="de-DE"/>
          </a:p>
        </p:txBody>
      </p:sp>
    </p:spTree>
    <p:extLst>
      <p:ext uri="{BB962C8B-B14F-4D97-AF65-F5344CB8AC3E}">
        <p14:creationId xmlns:p14="http://schemas.microsoft.com/office/powerpoint/2010/main" val="218625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32</a:t>
            </a:fld>
            <a:endParaRPr lang="de-DE"/>
          </a:p>
        </p:txBody>
      </p:sp>
    </p:spTree>
    <p:extLst>
      <p:ext uri="{BB962C8B-B14F-4D97-AF65-F5344CB8AC3E}">
        <p14:creationId xmlns:p14="http://schemas.microsoft.com/office/powerpoint/2010/main" val="3395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7"/>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838200" y="6356352"/>
            <a:ext cx="2743200" cy="365125"/>
          </a:xfrm>
          <a:prstGeom prst="rect">
            <a:avLst/>
          </a:prstGeom>
        </p:spPr>
        <p:txBody>
          <a:bodyPr/>
          <a:lstStyle/>
          <a:p>
            <a:endParaRPr lang="de-DE"/>
          </a:p>
        </p:txBody>
      </p:sp>
      <p:sp>
        <p:nvSpPr>
          <p:cNvPr id="4" name="Fußzeilenplatzhalter 3"/>
          <p:cNvSpPr>
            <a:spLocks noGrp="1"/>
          </p:cNvSpPr>
          <p:nvPr>
            <p:ph type="ftr" sz="quarter" idx="11"/>
          </p:nvPr>
        </p:nvSpPr>
        <p:spPr>
          <a:xfrm>
            <a:off x="4038600" y="6356352"/>
            <a:ext cx="4114800" cy="365125"/>
          </a:xfrm>
          <a:prstGeom prst="rect">
            <a:avLst/>
          </a:prstGeom>
        </p:spPr>
        <p:txBody>
          <a:bodyPr/>
          <a:lstStyle/>
          <a:p>
            <a:r>
              <a:rPr lang="de-DE"/>
              <a:t>Höhere Berufsbildung 2024</a:t>
            </a:r>
          </a:p>
        </p:txBody>
      </p:sp>
      <p:sp>
        <p:nvSpPr>
          <p:cNvPr id="5" name="Foliennummernplatzhalter 4"/>
          <p:cNvSpPr>
            <a:spLocks noGrp="1"/>
          </p:cNvSpPr>
          <p:nvPr>
            <p:ph type="sldNum" sz="quarter" idx="12"/>
          </p:nvPr>
        </p:nvSpPr>
        <p:spPr>
          <a:xfrm>
            <a:off x="8610600" y="6356352"/>
            <a:ext cx="2743200" cy="365125"/>
          </a:xfrm>
          <a:prstGeom prst="rect">
            <a:avLst/>
          </a:prstGeom>
        </p:spPr>
        <p:txBody>
          <a:bodyPr/>
          <a:lstStyle/>
          <a:p>
            <a:fld id="{5924F106-D2E7-4476-BA5B-DE4F1BBEFEBC}" type="slidenum">
              <a:rPr lang="de-DE" smtClean="0"/>
              <a:t>‹Nr.›</a:t>
            </a:fld>
            <a:endParaRPr lang="de-DE"/>
          </a:p>
        </p:txBody>
      </p:sp>
    </p:spTree>
    <p:extLst>
      <p:ext uri="{BB962C8B-B14F-4D97-AF65-F5344CB8AC3E}">
        <p14:creationId xmlns:p14="http://schemas.microsoft.com/office/powerpoint/2010/main" val="2209476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schlich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657220"/>
            <a:ext cx="10363200" cy="510307"/>
          </a:xfrm>
          <a:prstGeom prst="rect">
            <a:avLst/>
          </a:prstGeom>
        </p:spPr>
        <p:txBody>
          <a:bodyPr lIns="91411" tIns="45706" rIns="91411" bIns="45706"/>
          <a:lstStyle>
            <a:lvl1pPr algn="l">
              <a:defRPr sz="2800" b="1">
                <a:solidFill>
                  <a:srgbClr val="00377E"/>
                </a:solidFill>
                <a:latin typeface="Arial"/>
                <a:cs typeface="Arial"/>
              </a:defRPr>
            </a:lvl1pPr>
          </a:lstStyle>
          <a:p>
            <a:r>
              <a:rPr lang="de-DE" dirty="0"/>
              <a:t>Thema hinzufügen</a:t>
            </a:r>
          </a:p>
        </p:txBody>
      </p:sp>
      <p:sp>
        <p:nvSpPr>
          <p:cNvPr id="3" name="Untertitel 2"/>
          <p:cNvSpPr>
            <a:spLocks noGrp="1"/>
          </p:cNvSpPr>
          <p:nvPr>
            <p:ph type="subTitle" idx="1" hasCustomPrompt="1"/>
          </p:nvPr>
        </p:nvSpPr>
        <p:spPr>
          <a:xfrm>
            <a:off x="914400" y="1133510"/>
            <a:ext cx="10363200" cy="419587"/>
          </a:xfrm>
          <a:prstGeom prst="rect">
            <a:avLst/>
          </a:prstGeom>
        </p:spPr>
        <p:txBody>
          <a:bodyPr lIns="91411" tIns="45706" rIns="91411" bIns="45706"/>
          <a:lstStyle>
            <a:lvl1pPr marL="0" indent="0" algn="l">
              <a:buNone/>
              <a:defRPr sz="1800" b="1">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de-DE" dirty="0"/>
              <a:t>Untertitel oder weitere Informationen hinzufügen</a:t>
            </a:r>
          </a:p>
        </p:txBody>
      </p:sp>
      <p:sp>
        <p:nvSpPr>
          <p:cNvPr id="8" name="Fußzeilenplatzhalter 4"/>
          <p:cNvSpPr>
            <a:spLocks noGrp="1"/>
          </p:cNvSpPr>
          <p:nvPr>
            <p:ph type="ftr" sz="quarter" idx="18"/>
          </p:nvPr>
        </p:nvSpPr>
        <p:spPr>
          <a:xfrm>
            <a:off x="4121158" y="6430970"/>
            <a:ext cx="4396548"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r>
              <a:rPr lang="de-DE"/>
              <a:t>Höhere Berufsbildung 2024</a:t>
            </a:r>
            <a:endParaRPr lang="de-DE" dirty="0"/>
          </a:p>
        </p:txBody>
      </p:sp>
      <p:sp>
        <p:nvSpPr>
          <p:cNvPr id="9" name="Datumsplatzhalter 3"/>
          <p:cNvSpPr>
            <a:spLocks noGrp="1"/>
          </p:cNvSpPr>
          <p:nvPr>
            <p:ph type="dt" sz="half" idx="15"/>
          </p:nvPr>
        </p:nvSpPr>
        <p:spPr>
          <a:xfrm>
            <a:off x="2789129" y="6430970"/>
            <a:ext cx="1262171"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endParaRPr lang="de-DE" dirty="0"/>
          </a:p>
        </p:txBody>
      </p:sp>
      <p:sp>
        <p:nvSpPr>
          <p:cNvPr id="10" name="Foliennummernplatzhalter 5"/>
          <p:cNvSpPr>
            <a:spLocks noGrp="1"/>
          </p:cNvSpPr>
          <p:nvPr>
            <p:ph type="sldNum" sz="quarter" idx="19"/>
          </p:nvPr>
        </p:nvSpPr>
        <p:spPr>
          <a:xfrm>
            <a:off x="11123111" y="6424614"/>
            <a:ext cx="668056" cy="371475"/>
          </a:xfrm>
          <a:prstGeom prst="rect">
            <a:avLst/>
          </a:prstGeom>
        </p:spPr>
        <p:txBody>
          <a:bodyPr lIns="91411" tIns="45706" rIns="91411" bIns="45706"/>
          <a:lstStyle>
            <a:lvl1pPr algn="r" fontAlgn="auto">
              <a:spcBef>
                <a:spcPts val="0"/>
              </a:spcBef>
              <a:spcAft>
                <a:spcPts val="0"/>
              </a:spcAft>
              <a:defRPr sz="1200">
                <a:solidFill>
                  <a:srgbClr val="7F7F7F"/>
                </a:solidFill>
                <a:latin typeface="+mn-lt"/>
                <a:ea typeface="+mn-ea"/>
                <a:cs typeface="+mn-cs"/>
              </a:defRPr>
            </a:lvl1pPr>
          </a:lstStyle>
          <a:p>
            <a:pPr>
              <a:defRPr/>
            </a:pPr>
            <a:fld id="{7645562D-3934-FE4F-A40E-BC3E3DC98321}" type="slidenum">
              <a:rPr lang="de-DE" smtClean="0"/>
              <a:pPr>
                <a:defRPr/>
              </a:pPr>
              <a:t>‹Nr.›</a:t>
            </a:fld>
            <a:endParaRPr lang="de-DE" dirty="0"/>
          </a:p>
        </p:txBody>
      </p:sp>
      <p:sp>
        <p:nvSpPr>
          <p:cNvPr id="12" name="Textplatzhalter 10"/>
          <p:cNvSpPr>
            <a:spLocks noGrp="1"/>
          </p:cNvSpPr>
          <p:nvPr>
            <p:ph type="body" sz="quarter" idx="13" hasCustomPrompt="1"/>
          </p:nvPr>
        </p:nvSpPr>
        <p:spPr>
          <a:xfrm>
            <a:off x="914400" y="1740770"/>
            <a:ext cx="10363200" cy="4275138"/>
          </a:xfrm>
          <a:prstGeom prst="rect">
            <a:avLst/>
          </a:prstGeom>
        </p:spPr>
        <p:txBody>
          <a:bodyPr vert="horz" lIns="91411" tIns="45706" rIns="91411" bIns="45706"/>
          <a:lstStyle>
            <a:lvl1pPr marL="182563" indent="-182563">
              <a:lnSpc>
                <a:spcPct val="120000"/>
              </a:lnSpc>
              <a:buClr>
                <a:srgbClr val="00377E"/>
              </a:buClr>
              <a:buSzPct val="90000"/>
              <a:buFont typeface="Wingdings" charset="2"/>
              <a:buChar char="§"/>
              <a:defRPr sz="1800" b="0">
                <a:latin typeface="Arial" panose="020B0604020202020204" pitchFamily="34" charset="0"/>
                <a:cs typeface="Arial" panose="020B0604020202020204" pitchFamily="34" charset="0"/>
              </a:defRPr>
            </a:lvl1pPr>
            <a:lvl2pPr marL="444500" indent="-261938">
              <a:lnSpc>
                <a:spcPct val="120000"/>
              </a:lnSpc>
              <a:buClr>
                <a:srgbClr val="00377E"/>
              </a:buClr>
              <a:buSzPct val="90000"/>
              <a:defRPr sz="1600">
                <a:latin typeface="Arial" panose="020B0604020202020204" pitchFamily="34" charset="0"/>
                <a:cs typeface="Arial" panose="020B0604020202020204" pitchFamily="34" charset="0"/>
              </a:defRPr>
            </a:lvl2pPr>
            <a:lvl3pPr marL="719138" indent="-184150">
              <a:lnSpc>
                <a:spcPct val="120000"/>
              </a:lnSpc>
              <a:buClr>
                <a:srgbClr val="00377E"/>
              </a:buClr>
              <a:buSzPct val="90000"/>
              <a:defRPr sz="1600">
                <a:solidFill>
                  <a:srgbClr val="585858"/>
                </a:solidFill>
                <a:latin typeface="Arial" panose="020B0604020202020204" pitchFamily="34" charset="0"/>
                <a:cs typeface="Arial" panose="020B0604020202020204" pitchFamily="34" charset="0"/>
              </a:defRPr>
            </a:lvl3pPr>
            <a:lvl4pPr marL="1346200" indent="-184150">
              <a:lnSpc>
                <a:spcPct val="120000"/>
              </a:lnSpc>
              <a:defRPr sz="1400">
                <a:solidFill>
                  <a:srgbClr val="7F7F7F"/>
                </a:solidFill>
                <a:latin typeface="Arial" panose="020B0604020202020204" pitchFamily="34" charset="0"/>
                <a:cs typeface="Arial" panose="020B0604020202020204" pitchFamily="34" charset="0"/>
              </a:defRPr>
            </a:lvl4pPr>
            <a:lvl5pPr>
              <a:defRPr sz="1400"/>
            </a:lvl5pPr>
          </a:lstStyle>
          <a:p>
            <a:pPr lvl="0"/>
            <a:r>
              <a:rPr lang="de-DE" dirty="0"/>
              <a:t>Ihren Text hier einfügen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62279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r>
              <a:rPr lang="de-DE"/>
              <a:t>Höhere Berufsbildung 2024</a:t>
            </a:r>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r>
              <a:rPr lang="de-DE"/>
              <a:t>Höhere Berufsbildung 2024</a:t>
            </a:r>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r>
              <a:rPr lang="de-DE"/>
              <a:t>Höhere Berufsbildung 2024</a:t>
            </a:r>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r>
              <a:rPr lang="de-DE"/>
              <a:t>Höhere Berufsbildung 2024</a:t>
            </a:r>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r>
              <a:rPr lang="de-DE"/>
              <a:t>Höhere Berufsbildung 2024</a:t>
            </a:r>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r>
              <a:rPr lang="de-DE"/>
              <a:t>Höhere Berufsbildung 2024</a:t>
            </a:r>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r>
              <a:rPr lang="de-DE"/>
              <a:t>Höhere Berufsbildung 2024</a:t>
            </a:r>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r>
              <a:rPr lang="de-DE"/>
              <a:t>Höhere Berufsbildung 2024</a:t>
            </a:r>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r>
              <a:rPr lang="de-DE"/>
              <a:t>Höhere Berufsbildung 2024</a:t>
            </a:r>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 id="2147483663" r:id="rId12"/>
    <p:sldLayoutId id="2147483664" r:id="rId13"/>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dqr.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hyperlink" Target="http://www.wak-sh.d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dihk-bildungs-gmbh.de/pruefungen/ihk-pruefungen" TargetMode="External"/><Relationship Id="rId2" Type="http://schemas.openxmlformats.org/officeDocument/2006/relationships/hyperlink" Target="https://www.ihk-schleswig-holstein.de/bildung/weiterbildung/fortbildungspruefungen-az" TargetMode="External"/><Relationship Id="rId1" Type="http://schemas.openxmlformats.org/officeDocument/2006/relationships/slideLayout" Target="../slideLayouts/slideLayout7.xml"/><Relationship Id="rId6" Type="http://schemas.openxmlformats.org/officeDocument/2006/relationships/hyperlink" Target="https://www.wak-sh.de/bildungsangebote/aus-und-weiterbildung/karriere-als-meisterin" TargetMode="External"/><Relationship Id="rId5" Type="http://schemas.openxmlformats.org/officeDocument/2006/relationships/hyperlink" Target="https://www.google.de/url?sa=t&amp;rct=j&amp;q=&amp;esrc=s&amp;source=web&amp;cd=&amp;cad=rja&amp;uact=8&amp;ved=2ahUKEwizjvHx_NjyAhVRSPEDHT2eAOAQFnoECAwQAw&amp;url=https://www.dihk-bildung.shop/&amp;usg=AOvVaw2RnlFb_fh5KQ3vlPesBk6h" TargetMode="External"/><Relationship Id="rId4" Type="http://schemas.openxmlformats.org/officeDocument/2006/relationships/hyperlink" Target="https://www.google.de/url?sa=t&amp;rct=j&amp;q=&amp;esrc=s&amp;source=web&amp;cd=&amp;cad=rja&amp;uact=8&amp;ved=2ahUKEwi6nuO579jyAhXjRvEDHSxFCyAQFnoECBAQAw&amp;url=https://www.aufstiegs-bafoeg.de/&amp;usg=AOvVaw2vzuAnLH6cuLnfERQdMPZ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mailto:Gesa.johannsen@wak-sh.de" TargetMode="External"/><Relationship Id="rId13" Type="http://schemas.openxmlformats.org/officeDocument/2006/relationships/hyperlink" Target="mailto:kundenberatung@wak-sh.de"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hyperlink" Target="mailto:jasmin.respondeck@wak-sh.de"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hyperlink" Target="mailto:bettina.Neumann@wak-sh.de" TargetMode="External"/><Relationship Id="rId4" Type="http://schemas.openxmlformats.org/officeDocument/2006/relationships/image" Target="../media/image17.png"/><Relationship Id="rId9" Type="http://schemas.openxmlformats.org/officeDocument/2006/relationships/hyperlink" Target="mailto:joerg.diekmann@wak-sh.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3DE-A795-4545-B77F-61086642B529}"/>
              </a:ext>
            </a:extLst>
          </p:cNvPr>
          <p:cNvSpPr>
            <a:spLocks noGrp="1"/>
          </p:cNvSpPr>
          <p:nvPr>
            <p:ph type="ctrTitle"/>
          </p:nvPr>
        </p:nvSpPr>
        <p:spPr>
          <a:xfrm>
            <a:off x="1524000" y="1711104"/>
            <a:ext cx="9144000" cy="1176951"/>
          </a:xfrm>
        </p:spPr>
        <p:txBody>
          <a:bodyPr/>
          <a:lstStyle/>
          <a:p>
            <a:r>
              <a:rPr lang="de-DE" altLang="de-DE" dirty="0"/>
              <a:t>Herzlich willkommen zur</a:t>
            </a:r>
            <a:br>
              <a:rPr lang="de-DE" altLang="de-DE" dirty="0"/>
            </a:br>
            <a:r>
              <a:rPr lang="de-DE" dirty="0"/>
              <a:t>Informationsveranstaltung</a:t>
            </a:r>
          </a:p>
        </p:txBody>
      </p:sp>
      <p:sp>
        <p:nvSpPr>
          <p:cNvPr id="3" name="Untertitel 2">
            <a:extLst>
              <a:ext uri="{FF2B5EF4-FFF2-40B4-BE49-F238E27FC236}">
                <a16:creationId xmlns:a16="http://schemas.microsoft.com/office/drawing/2014/main" id="{BB622F79-2452-4F40-8050-A72D18045EE5}"/>
              </a:ext>
            </a:extLst>
          </p:cNvPr>
          <p:cNvSpPr>
            <a:spLocks noGrp="1"/>
          </p:cNvSpPr>
          <p:nvPr>
            <p:ph type="subTitle" idx="1"/>
          </p:nvPr>
        </p:nvSpPr>
        <p:spPr>
          <a:xfrm>
            <a:off x="1524000" y="2919135"/>
            <a:ext cx="9144000" cy="3145837"/>
          </a:xfrm>
        </p:spPr>
        <p:txBody>
          <a:bodyPr>
            <a:normAutofit/>
          </a:bodyPr>
          <a:lstStyle/>
          <a:p>
            <a:endParaRPr lang="de-DE" dirty="0"/>
          </a:p>
          <a:p>
            <a:r>
              <a:rPr lang="de-DE" dirty="0"/>
              <a:t>Geprüfte/r</a:t>
            </a:r>
          </a:p>
          <a:p>
            <a:r>
              <a:rPr lang="de-DE" dirty="0"/>
              <a:t>Industriemeister/in  IHK</a:t>
            </a:r>
          </a:p>
          <a:p>
            <a:endParaRPr lang="de-DE" dirty="0"/>
          </a:p>
          <a:p>
            <a:r>
              <a:rPr lang="de-DE" dirty="0"/>
              <a:t>Geprüfte/r</a:t>
            </a:r>
          </a:p>
          <a:p>
            <a:r>
              <a:rPr lang="de-DE" dirty="0"/>
              <a:t>Fachmeister/in IHK</a:t>
            </a:r>
          </a:p>
        </p:txBody>
      </p:sp>
    </p:spTree>
    <p:extLst>
      <p:ext uri="{BB962C8B-B14F-4D97-AF65-F5344CB8AC3E}">
        <p14:creationId xmlns:p14="http://schemas.microsoft.com/office/powerpoint/2010/main" val="4614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8"/>
          </p:nvPr>
        </p:nvSpPr>
        <p:spPr/>
        <p:txBody>
          <a:bodyPr/>
          <a:lstStyle/>
          <a:p>
            <a:pPr>
              <a:defRPr/>
            </a:pPr>
            <a:r>
              <a:rPr lang="de-DE">
                <a:solidFill>
                  <a:schemeClr val="bg1"/>
                </a:solidFill>
              </a:rPr>
              <a:t>Höhere Berufsbildung 2024</a:t>
            </a:r>
            <a:endParaRPr lang="de-DE" dirty="0">
              <a:solidFill>
                <a:schemeClr val="bg1"/>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49" y="1453488"/>
            <a:ext cx="6992868" cy="4329477"/>
          </a:xfrm>
          <a:prstGeom prst="rect">
            <a:avLst/>
          </a:prstGeom>
        </p:spPr>
      </p:pic>
      <p:sp>
        <p:nvSpPr>
          <p:cNvPr id="6" name="Titel 2"/>
          <p:cNvSpPr>
            <a:spLocks noGrp="1"/>
          </p:cNvSpPr>
          <p:nvPr>
            <p:ph type="ctrTitle"/>
          </p:nvPr>
        </p:nvSpPr>
        <p:spPr>
          <a:xfrm>
            <a:off x="2209800" y="657220"/>
            <a:ext cx="7772400" cy="510307"/>
          </a:xfrm>
        </p:spPr>
        <p:txBody>
          <a:bodyPr/>
          <a:lstStyle/>
          <a:p>
            <a:r>
              <a:rPr lang="de-DE" dirty="0"/>
              <a:t>DQR: Deutscher Qualifikationsrahmen</a:t>
            </a:r>
          </a:p>
        </p:txBody>
      </p:sp>
      <p:sp>
        <p:nvSpPr>
          <p:cNvPr id="3" name="Textfeld 2"/>
          <p:cNvSpPr txBox="1"/>
          <p:nvPr/>
        </p:nvSpPr>
        <p:spPr>
          <a:xfrm>
            <a:off x="497006" y="4413559"/>
            <a:ext cx="3425588" cy="369332"/>
          </a:xfrm>
          <a:prstGeom prst="rect">
            <a:avLst/>
          </a:prstGeom>
          <a:noFill/>
        </p:spPr>
        <p:txBody>
          <a:bodyPr wrap="square" rtlCol="0">
            <a:spAutoFit/>
          </a:bodyPr>
          <a:lstStyle/>
          <a:p>
            <a:r>
              <a:rPr lang="de-DE" dirty="0"/>
              <a:t>Weitere Infos: </a:t>
            </a:r>
            <a:r>
              <a:rPr lang="de-DE" dirty="0">
                <a:hlinkClick r:id="rId4"/>
              </a:rPr>
              <a:t>www.dqr.de</a:t>
            </a:r>
            <a:r>
              <a:rPr lang="de-DE" dirty="0"/>
              <a:t> </a:t>
            </a:r>
          </a:p>
        </p:txBody>
      </p:sp>
    </p:spTree>
    <p:extLst>
      <p:ext uri="{BB962C8B-B14F-4D97-AF65-F5344CB8AC3E}">
        <p14:creationId xmlns:p14="http://schemas.microsoft.com/office/powerpoint/2010/main" val="44286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3B55E-6BEF-FF42-9754-8C0D6B741DB5}"/>
              </a:ext>
            </a:extLst>
          </p:cNvPr>
          <p:cNvSpPr>
            <a:spLocks noGrp="1"/>
          </p:cNvSpPr>
          <p:nvPr>
            <p:ph type="title"/>
          </p:nvPr>
        </p:nvSpPr>
        <p:spPr/>
        <p:txBody>
          <a:bodyPr/>
          <a:lstStyle/>
          <a:p>
            <a:r>
              <a:rPr lang="de-DE" b="1" dirty="0"/>
              <a:t>Drei Institutionen</a:t>
            </a:r>
          </a:p>
        </p:txBody>
      </p:sp>
      <p:sp>
        <p:nvSpPr>
          <p:cNvPr id="4" name="Fußzeilenplatzhalter 3">
            <a:extLst>
              <a:ext uri="{FF2B5EF4-FFF2-40B4-BE49-F238E27FC236}">
                <a16:creationId xmlns:a16="http://schemas.microsoft.com/office/drawing/2014/main" id="{40B8E43F-4546-5146-9F20-E13CF48D40C9}"/>
              </a:ext>
            </a:extLst>
          </p:cNvPr>
          <p:cNvSpPr>
            <a:spLocks noGrp="1"/>
          </p:cNvSpPr>
          <p:nvPr>
            <p:ph type="ftr" sz="quarter" idx="15"/>
          </p:nvPr>
        </p:nvSpPr>
        <p:spPr/>
        <p:txBody>
          <a:bodyPr/>
          <a:lstStyle/>
          <a:p>
            <a:r>
              <a:rPr lang="de-DE"/>
              <a:t>Höhere Berufsbildung 2024</a:t>
            </a:r>
          </a:p>
        </p:txBody>
      </p:sp>
      <p:grpSp>
        <p:nvGrpSpPr>
          <p:cNvPr id="12" name="Gruppieren 11"/>
          <p:cNvGrpSpPr/>
          <p:nvPr/>
        </p:nvGrpSpPr>
        <p:grpSpPr>
          <a:xfrm>
            <a:off x="3555654" y="4093724"/>
            <a:ext cx="4203166" cy="1133709"/>
            <a:chOff x="1655646" y="2690649"/>
            <a:chExt cx="4554409" cy="1180359"/>
          </a:xfrm>
        </p:grpSpPr>
        <p:sp>
          <p:nvSpPr>
            <p:cNvPr id="13" name="Rechteck 12"/>
            <p:cNvSpPr/>
            <p:nvPr/>
          </p:nvSpPr>
          <p:spPr>
            <a:xfrm>
              <a:off x="1655646" y="2700751"/>
              <a:ext cx="4554409" cy="117025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4" name="Rechteck 13"/>
            <p:cNvSpPr/>
            <p:nvPr/>
          </p:nvSpPr>
          <p:spPr>
            <a:xfrm>
              <a:off x="1655646" y="2690649"/>
              <a:ext cx="4554335" cy="1180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5075" tIns="91440" rIns="91440" bIns="91440" numCol="1" spcCol="1270" anchor="ctr" anchorCtr="0">
              <a:noAutofit/>
            </a:bodyPr>
            <a:lstStyle/>
            <a:p>
              <a:pPr lvl="0" algn="ctr" defTabSz="1066800">
                <a:lnSpc>
                  <a:spcPct val="90000"/>
                </a:lnSpc>
                <a:spcBef>
                  <a:spcPct val="0"/>
                </a:spcBef>
                <a:spcAft>
                  <a:spcPct val="35000"/>
                </a:spcAft>
              </a:pPr>
              <a:r>
                <a:rPr lang="de-DE" sz="2400" kern="1200" dirty="0"/>
                <a:t>  Wirtschaftsakademie</a:t>
              </a:r>
            </a:p>
            <a:p>
              <a:pPr lvl="0" algn="ctr" defTabSz="1066800">
                <a:lnSpc>
                  <a:spcPct val="90000"/>
                </a:lnSpc>
                <a:spcBef>
                  <a:spcPct val="0"/>
                </a:spcBef>
                <a:spcAft>
                  <a:spcPct val="35000"/>
                </a:spcAft>
              </a:pPr>
              <a:r>
                <a:rPr lang="de-DE" sz="2400" kern="1200" dirty="0"/>
                <a:t>   </a:t>
              </a:r>
              <a:r>
                <a:rPr lang="de-DE" sz="2400" dirty="0"/>
                <a:t>M</a:t>
              </a:r>
              <a:r>
                <a:rPr lang="de-DE" sz="2400" kern="1200" dirty="0"/>
                <a:t>eisterschule</a:t>
              </a:r>
            </a:p>
          </p:txBody>
        </p:sp>
      </p:grpSp>
      <p:sp>
        <p:nvSpPr>
          <p:cNvPr id="17" name="Richtungspfeil 16"/>
          <p:cNvSpPr/>
          <p:nvPr/>
        </p:nvSpPr>
        <p:spPr>
          <a:xfrm>
            <a:off x="3555654" y="4093724"/>
            <a:ext cx="749339" cy="1124009"/>
          </a:xfrm>
          <a:prstGeom prst="homePlate">
            <a:avLst/>
          </a:prstGeom>
          <a:solidFill>
            <a:schemeClr val="bg1">
              <a:lumMod val="75000"/>
            </a:schemeClr>
          </a:solidFill>
          <a:ln w="381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a:p>
        </p:txBody>
      </p:sp>
      <p:grpSp>
        <p:nvGrpSpPr>
          <p:cNvPr id="18" name="Gruppieren 17"/>
          <p:cNvGrpSpPr/>
          <p:nvPr/>
        </p:nvGrpSpPr>
        <p:grpSpPr>
          <a:xfrm>
            <a:off x="3555586" y="2835835"/>
            <a:ext cx="4203166" cy="1133709"/>
            <a:chOff x="1655646" y="2690649"/>
            <a:chExt cx="4554409" cy="1180359"/>
          </a:xfrm>
        </p:grpSpPr>
        <p:sp>
          <p:nvSpPr>
            <p:cNvPr id="19" name="Rechteck 18"/>
            <p:cNvSpPr/>
            <p:nvPr/>
          </p:nvSpPr>
          <p:spPr>
            <a:xfrm>
              <a:off x="1655646" y="2700751"/>
              <a:ext cx="4554409" cy="117025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0" name="Rechteck 19"/>
            <p:cNvSpPr/>
            <p:nvPr/>
          </p:nvSpPr>
          <p:spPr>
            <a:xfrm>
              <a:off x="1655646" y="2690649"/>
              <a:ext cx="4554335" cy="1180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5075" tIns="91440" rIns="91440" bIns="91440" numCol="1" spcCol="1270" anchor="ctr" anchorCtr="0">
              <a:noAutofit/>
            </a:bodyPr>
            <a:lstStyle/>
            <a:p>
              <a:pPr lvl="0" algn="ctr" defTabSz="1066800">
                <a:lnSpc>
                  <a:spcPct val="90000"/>
                </a:lnSpc>
                <a:spcBef>
                  <a:spcPct val="0"/>
                </a:spcBef>
                <a:spcAft>
                  <a:spcPct val="35000"/>
                </a:spcAft>
              </a:pPr>
              <a:r>
                <a:rPr lang="de-DE" sz="2400" dirty="0"/>
                <a:t>    </a:t>
              </a:r>
              <a:r>
                <a:rPr lang="de-DE" sz="2400" kern="1200" dirty="0"/>
                <a:t>Aufstiegs – </a:t>
              </a:r>
              <a:r>
                <a:rPr lang="de-DE" sz="2400" kern="1200" dirty="0" err="1"/>
                <a:t>BAFöG</a:t>
              </a:r>
              <a:endParaRPr lang="de-DE" sz="2400" kern="1200" dirty="0"/>
            </a:p>
            <a:p>
              <a:pPr lvl="0" algn="ctr" defTabSz="1066800">
                <a:lnSpc>
                  <a:spcPct val="90000"/>
                </a:lnSpc>
                <a:spcBef>
                  <a:spcPct val="0"/>
                </a:spcBef>
                <a:spcAft>
                  <a:spcPct val="35000"/>
                </a:spcAft>
              </a:pPr>
              <a:r>
                <a:rPr lang="de-DE" sz="2400" dirty="0"/>
                <a:t>Förderung</a:t>
              </a:r>
              <a:endParaRPr lang="de-DE" sz="2400" kern="1200" dirty="0"/>
            </a:p>
          </p:txBody>
        </p:sp>
      </p:grpSp>
      <p:sp>
        <p:nvSpPr>
          <p:cNvPr id="21" name="Richtungspfeil 20"/>
          <p:cNvSpPr/>
          <p:nvPr/>
        </p:nvSpPr>
        <p:spPr>
          <a:xfrm>
            <a:off x="3555586" y="2845537"/>
            <a:ext cx="749339" cy="1124009"/>
          </a:xfrm>
          <a:prstGeom prst="homePlate">
            <a:avLst/>
          </a:prstGeom>
          <a:solidFill>
            <a:schemeClr val="bg1">
              <a:lumMod val="75000"/>
            </a:schemeClr>
          </a:solidFill>
          <a:ln w="381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de-DE" dirty="0"/>
              <a:t> </a:t>
            </a:r>
          </a:p>
        </p:txBody>
      </p:sp>
      <p:grpSp>
        <p:nvGrpSpPr>
          <p:cNvPr id="30" name="Gruppieren 29"/>
          <p:cNvGrpSpPr/>
          <p:nvPr/>
        </p:nvGrpSpPr>
        <p:grpSpPr>
          <a:xfrm>
            <a:off x="3555654" y="1587648"/>
            <a:ext cx="4203166" cy="1133709"/>
            <a:chOff x="1655646" y="2690649"/>
            <a:chExt cx="4554409" cy="1180359"/>
          </a:xfrm>
        </p:grpSpPr>
        <p:sp>
          <p:nvSpPr>
            <p:cNvPr id="31" name="Rechteck 30"/>
            <p:cNvSpPr/>
            <p:nvPr/>
          </p:nvSpPr>
          <p:spPr>
            <a:xfrm>
              <a:off x="1655646" y="2700751"/>
              <a:ext cx="4554409" cy="117025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2" name="Rechteck 31"/>
            <p:cNvSpPr/>
            <p:nvPr/>
          </p:nvSpPr>
          <p:spPr>
            <a:xfrm>
              <a:off x="1655646" y="2690649"/>
              <a:ext cx="4554335" cy="1180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5075" tIns="91440" rIns="91440" bIns="91440" numCol="1" spcCol="1270" anchor="ctr" anchorCtr="0">
              <a:noAutofit/>
            </a:bodyPr>
            <a:lstStyle/>
            <a:p>
              <a:pPr lvl="0" algn="ctr" defTabSz="1066800">
                <a:lnSpc>
                  <a:spcPct val="90000"/>
                </a:lnSpc>
                <a:spcBef>
                  <a:spcPct val="0"/>
                </a:spcBef>
                <a:spcAft>
                  <a:spcPct val="35000"/>
                </a:spcAft>
              </a:pPr>
              <a:r>
                <a:rPr lang="de-DE" sz="2400" kern="1200" dirty="0"/>
                <a:t>   </a:t>
              </a:r>
              <a:r>
                <a:rPr lang="de-DE" sz="2400" dirty="0"/>
                <a:t>IHK - FL, KI, HL Prüfungswesen</a:t>
              </a:r>
              <a:endParaRPr lang="de-DE" sz="2400" kern="1200" dirty="0"/>
            </a:p>
          </p:txBody>
        </p:sp>
      </p:grpSp>
      <p:sp>
        <p:nvSpPr>
          <p:cNvPr id="33" name="Richtungspfeil 32"/>
          <p:cNvSpPr/>
          <p:nvPr/>
        </p:nvSpPr>
        <p:spPr>
          <a:xfrm>
            <a:off x="3555654" y="1597350"/>
            <a:ext cx="749339" cy="1124009"/>
          </a:xfrm>
          <a:prstGeom prst="homePlate">
            <a:avLst/>
          </a:prstGeom>
          <a:solidFill>
            <a:schemeClr val="bg1">
              <a:lumMod val="75000"/>
            </a:schemeClr>
          </a:solidFill>
          <a:ln w="381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a:p>
        </p:txBody>
      </p:sp>
      <p:sp>
        <p:nvSpPr>
          <p:cNvPr id="3" name="Rechteck 2"/>
          <p:cNvSpPr/>
          <p:nvPr/>
        </p:nvSpPr>
        <p:spPr>
          <a:xfrm>
            <a:off x="709104" y="863128"/>
            <a:ext cx="4129657" cy="400110"/>
          </a:xfrm>
          <a:prstGeom prst="rect">
            <a:avLst/>
          </a:prstGeom>
        </p:spPr>
        <p:txBody>
          <a:bodyPr wrap="none">
            <a:spAutoFit/>
          </a:bodyPr>
          <a:lstStyle/>
          <a:p>
            <a:r>
              <a:rPr lang="de-DE" sz="2000" dirty="0">
                <a:solidFill>
                  <a:schemeClr val="accent1"/>
                </a:solidFill>
              </a:rPr>
              <a:t>Prüfung, Förderung, Meisterschule</a:t>
            </a:r>
          </a:p>
        </p:txBody>
      </p:sp>
    </p:spTree>
    <p:extLst>
      <p:ext uri="{BB962C8B-B14F-4D97-AF65-F5344CB8AC3E}">
        <p14:creationId xmlns:p14="http://schemas.microsoft.com/office/powerpoint/2010/main" val="184801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p:txBody>
          <a:bodyPr/>
          <a:lstStyle/>
          <a:p>
            <a:pPr marL="285750" indent="-285750">
              <a:buFont typeface="Wingdings" panose="05000000000000000000" pitchFamily="2" charset="2"/>
              <a:buChar char="Ø"/>
            </a:pPr>
            <a:r>
              <a:rPr lang="de-DE" dirty="0"/>
              <a:t>Zulassung gemäß Zugangsvoraussetzung der Verordnung</a:t>
            </a:r>
          </a:p>
          <a:p>
            <a:pPr marL="285750" indent="-285750">
              <a:buFont typeface="Wingdings" panose="05000000000000000000" pitchFamily="2" charset="2"/>
              <a:buChar char="Ø"/>
            </a:pPr>
            <a:r>
              <a:rPr lang="de-DE" dirty="0"/>
              <a:t>Prüfungen (bundeseinheitliche Termine)</a:t>
            </a:r>
          </a:p>
          <a:p>
            <a:pPr marL="285750" indent="-285750">
              <a:buFont typeface="Wingdings" panose="05000000000000000000" pitchFamily="2" charset="2"/>
              <a:buChar char="Ø"/>
            </a:pPr>
            <a:r>
              <a:rPr lang="de-DE" dirty="0"/>
              <a:t>Prüfungsausschuss</a:t>
            </a:r>
          </a:p>
          <a:p>
            <a:pPr marL="285750" indent="-285750">
              <a:buFont typeface="Wingdings" panose="05000000000000000000" pitchFamily="2" charset="2"/>
              <a:buChar char="Ø"/>
            </a:pPr>
            <a:r>
              <a:rPr lang="de-DE" dirty="0"/>
              <a:t>Fachgespräch</a:t>
            </a:r>
          </a:p>
          <a:p>
            <a:pPr marL="285750" indent="-285750">
              <a:buFont typeface="Wingdings" panose="05000000000000000000" pitchFamily="2" charset="2"/>
              <a:buChar char="Ø"/>
            </a:pPr>
            <a:r>
              <a:rPr lang="de-DE" dirty="0"/>
              <a:t>Mündliche Ergänzungsprüfungen</a:t>
            </a:r>
          </a:p>
          <a:p>
            <a:pPr marL="285750" indent="-285750">
              <a:buFont typeface="Wingdings" panose="05000000000000000000" pitchFamily="2" charset="2"/>
              <a:buChar char="Ø"/>
            </a:pPr>
            <a:r>
              <a:rPr lang="de-DE" dirty="0"/>
              <a:t>Anmeldefrist beachten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id="{C76012C7-EF87-F543-B79C-78EBEDB40748}"/>
              </a:ext>
            </a:extLst>
          </p:cNvPr>
          <p:cNvSpPr>
            <a:spLocks noGrp="1"/>
          </p:cNvSpPr>
          <p:nvPr>
            <p:ph sz="half" idx="2"/>
          </p:nvPr>
        </p:nvSpPr>
        <p:spPr/>
        <p:txBody>
          <a:bodyPr/>
          <a:lstStyle/>
          <a:p>
            <a:pPr marL="285750" indent="-285750">
              <a:buFont typeface="Wingdings" panose="05000000000000000000" pitchFamily="2" charset="2"/>
              <a:buChar char="Ø"/>
            </a:pPr>
            <a:r>
              <a:rPr lang="de-DE" dirty="0"/>
              <a:t>Prüfungsgebühren:</a:t>
            </a:r>
          </a:p>
          <a:p>
            <a:pPr marL="971550" lvl="1" indent="-285750">
              <a:buFont typeface="Wingdings" panose="05000000000000000000" pitchFamily="2" charset="2"/>
              <a:buChar char="Ø"/>
            </a:pPr>
            <a:r>
              <a:rPr lang="de-DE" dirty="0"/>
              <a:t>Zulassungsprüfung: 60,00 Euro </a:t>
            </a:r>
          </a:p>
          <a:p>
            <a:pPr marL="971550" lvl="1" indent="-285750">
              <a:buFont typeface="Wingdings" panose="05000000000000000000" pitchFamily="2" charset="2"/>
              <a:buChar char="Ø"/>
            </a:pPr>
            <a:r>
              <a:rPr lang="de-DE" dirty="0"/>
              <a:t>Prüfungsgebühren</a:t>
            </a:r>
            <a:r>
              <a:rPr lang="de-DE"/>
              <a:t>: 780,00 </a:t>
            </a:r>
            <a:r>
              <a:rPr lang="de-DE" dirty="0"/>
              <a:t>Euro</a:t>
            </a:r>
          </a:p>
          <a:p>
            <a:pPr marL="971550" lvl="1" indent="-285750">
              <a:buFont typeface="Wingdings" panose="05000000000000000000" pitchFamily="2" charset="2"/>
              <a:buChar char="Ø"/>
            </a:pPr>
            <a:r>
              <a:rPr lang="de-DE" dirty="0"/>
              <a:t>Ausbildereignungsprüfung (AEVO): 230,00 Euro</a:t>
            </a:r>
          </a:p>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b="1" dirty="0"/>
              <a:t>Industrie- und Handelskammer</a:t>
            </a:r>
            <a:endParaRPr lang="de-DE" dirty="0"/>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Prüfungswesen</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61482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pPr marL="342900" indent="-342900">
              <a:buAutoNum type="arabicParenBoth"/>
            </a:pPr>
            <a:r>
              <a:rPr lang="de-DE" dirty="0"/>
              <a:t>Zur Prüfung im Prüfungsteil </a:t>
            </a:r>
            <a:r>
              <a:rPr lang="de-DE" b="1" dirty="0"/>
              <a:t>„Fachrichtungsübergreifende Basisqualifikationen“ </a:t>
            </a:r>
            <a:r>
              <a:rPr lang="de-DE" dirty="0"/>
              <a:t>ist zuzulassen, wer folgendes nachweist:</a:t>
            </a:r>
          </a:p>
          <a:p>
            <a:pPr marL="1028700" lvl="1" indent="-342900">
              <a:buFont typeface="+mj-lt"/>
              <a:buAutoNum type="arabicPeriod"/>
            </a:pPr>
            <a:r>
              <a:rPr lang="de-DE" dirty="0"/>
              <a:t>eine mit Erfolg abgelegte Abschlussprüfung in einem anerkannten Ausbildungsberuf (gewerblich/technisch) der den Metallberufen, Elektrotechnikberufen, Bereich der Logistik, Mechatronik, Tauchen, Abwassertechnik oder</a:t>
            </a:r>
          </a:p>
          <a:p>
            <a:pPr marL="1028700" lvl="1" indent="-342900">
              <a:buFont typeface="+mj-lt"/>
              <a:buAutoNum type="arabicPeriod"/>
            </a:pPr>
            <a:r>
              <a:rPr lang="de-DE" dirty="0"/>
              <a:t>eine mit Erfolg abgelegte Abschlussprüfung in einem anderen sonstigen anerkannten Ausbildungsberuf und danach eine mindestens ½ - 2 jährige Berufspraxis (je nach Fachrichtung) oder</a:t>
            </a:r>
          </a:p>
          <a:p>
            <a:pPr marL="1028700" lvl="1" indent="-342900">
              <a:buFont typeface="+mj-lt"/>
              <a:buAutoNum type="arabicPeriod"/>
            </a:pPr>
            <a:r>
              <a:rPr lang="de-DE" dirty="0"/>
              <a:t>eine mindestens vierjährige Berufspraxis nachweist.</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Industrie- und Handelskammer</a:t>
            </a:r>
            <a:endParaRPr lang="de-DE"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Zulassungsvoraussetzungen</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131728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pPr marL="342900" indent="-342900">
              <a:buFont typeface="+mj-lt"/>
              <a:buAutoNum type="arabicParenBoth" startAt="2"/>
            </a:pPr>
            <a:r>
              <a:rPr lang="de-DE" dirty="0"/>
              <a:t>Zur Prüfung im Prüfungsteil </a:t>
            </a:r>
            <a:r>
              <a:rPr lang="de-DE" b="1" dirty="0"/>
              <a:t>„Handlungsspezifische Qualifikation“ </a:t>
            </a:r>
            <a:r>
              <a:rPr lang="de-DE" dirty="0"/>
              <a:t>“ ist zuzulassen, wer folgendes nachweist:</a:t>
            </a:r>
          </a:p>
          <a:p>
            <a:pPr marL="1028700" lvl="1" indent="-342900">
              <a:buFont typeface="+mj-lt"/>
              <a:buAutoNum type="arabicPeriod"/>
            </a:pPr>
            <a:r>
              <a:rPr lang="de-DE" dirty="0"/>
              <a:t>Ablegen des Prüfungsteils „Fachrichtungsübergreifende Basisqualifikationen“  und</a:t>
            </a:r>
          </a:p>
          <a:p>
            <a:pPr marL="1028700" lvl="1" indent="-342900">
              <a:buFont typeface="+mj-lt"/>
              <a:buAutoNum type="arabicPeriod"/>
            </a:pPr>
            <a:r>
              <a:rPr lang="de-DE" dirty="0"/>
              <a:t>In den Absatz 1 Nr. 1 und 2 genannten fällen zu den dort genannten Praxiszeiten mindestens ein weiteres Jahr Berufspraxis und</a:t>
            </a:r>
          </a:p>
          <a:p>
            <a:pPr marL="1028700" lvl="1" indent="-342900">
              <a:buFont typeface="+mj-lt"/>
              <a:buAutoNum type="arabicPeriod"/>
            </a:pPr>
            <a:r>
              <a:rPr lang="de-DE" dirty="0"/>
              <a:t>den Erwerb berufs- und arbeitspädagogischer Kenntnisse gemäß der Ausbilder- Eignungsverordnung oder auf Grund einer anderen </a:t>
            </a:r>
            <a:r>
              <a:rPr lang="de-DE" dirty="0" err="1"/>
              <a:t>öffentlichrechtlichen</a:t>
            </a:r>
            <a:r>
              <a:rPr lang="de-DE" dirty="0"/>
              <a:t> Regelung, wenn die nachgewiesenen Kenntnisse den Anforderungen nach §2 der Ausbilder-Eignungsverordnung gleichwertig sind. Die Aneignung dieser Kenntnisse soll in der Regel vor der Zulassung zum Prüfungsteil „Fachrichtungsübergreifende Basisqualifikationen“ erfolgen.</a:t>
            </a:r>
          </a:p>
          <a:p>
            <a:pPr marL="342900" indent="-342900">
              <a:buFont typeface="+mj-lt"/>
              <a:buAutoNum type="arabicParenBoth" startAt="3"/>
            </a:pPr>
            <a:r>
              <a:rPr lang="de-DE" dirty="0"/>
              <a:t>Die Berufspraxis gemäß den Absätzen 1 und 2 soll wesentliche Bezüge zu den Aufgaben eines Industriemeisters gemäß §1 Abs. 3 haben.</a:t>
            </a:r>
          </a:p>
          <a:p>
            <a:pPr marL="342900" indent="-342900">
              <a:buFont typeface="+mj-lt"/>
              <a:buAutoNum type="arabicParenBoth" startAt="3"/>
            </a:pPr>
            <a:r>
              <a:rPr lang="de-DE" dirty="0"/>
              <a:t>Aufgaben von den in Absatz 1 und Absatz 2 Nr. 2 genannten Voraussetzungen kann zur Prüfung auch zugelassen werden, wer durch Vorlage von Zeugnissen oder auf andere Weise glaubhaft macht, dass er berufspraktische Qualifikationen erworben hat, die die Zulassung zur Prüfung rechtfertigen.</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Industrie- und Handelskammer</a:t>
            </a:r>
            <a:endParaRPr lang="de-DE"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Zulassungsvoraussetzungen</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182676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Industrie- und Handelskammer</a:t>
            </a:r>
            <a:endParaRPr lang="de-DE"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Zulassungsvoraussetzungen</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graphicFrame>
        <p:nvGraphicFramePr>
          <p:cNvPr id="7" name="Tabelle 6"/>
          <p:cNvGraphicFramePr>
            <a:graphicFrameLocks noGrp="1"/>
          </p:cNvGraphicFramePr>
          <p:nvPr>
            <p:extLst>
              <p:ext uri="{D42A27DB-BD31-4B8C-83A1-F6EECF244321}">
                <p14:modId xmlns:p14="http://schemas.microsoft.com/office/powerpoint/2010/main" val="426197635"/>
              </p:ext>
            </p:extLst>
          </p:nvPr>
        </p:nvGraphicFramePr>
        <p:xfrm>
          <a:off x="1813876" y="1453483"/>
          <a:ext cx="7818799" cy="3574809"/>
        </p:xfrm>
        <a:graphic>
          <a:graphicData uri="http://schemas.openxmlformats.org/drawingml/2006/table">
            <a:tbl>
              <a:tblPr firstRow="1" bandRow="1">
                <a:tableStyleId>{5C22544A-7EE6-4342-B048-85BDC9FD1C3A}</a:tableStyleId>
              </a:tblPr>
              <a:tblGrid>
                <a:gridCol w="2658324">
                  <a:extLst>
                    <a:ext uri="{9D8B030D-6E8A-4147-A177-3AD203B41FA5}">
                      <a16:colId xmlns:a16="http://schemas.microsoft.com/office/drawing/2014/main" val="20000"/>
                    </a:ext>
                  </a:extLst>
                </a:gridCol>
                <a:gridCol w="1792586">
                  <a:extLst>
                    <a:ext uri="{9D8B030D-6E8A-4147-A177-3AD203B41FA5}">
                      <a16:colId xmlns:a16="http://schemas.microsoft.com/office/drawing/2014/main" val="20001"/>
                    </a:ext>
                  </a:extLst>
                </a:gridCol>
                <a:gridCol w="1762031">
                  <a:extLst>
                    <a:ext uri="{9D8B030D-6E8A-4147-A177-3AD203B41FA5}">
                      <a16:colId xmlns:a16="http://schemas.microsoft.com/office/drawing/2014/main" val="20002"/>
                    </a:ext>
                  </a:extLst>
                </a:gridCol>
                <a:gridCol w="1098864">
                  <a:extLst>
                    <a:ext uri="{9D8B030D-6E8A-4147-A177-3AD203B41FA5}">
                      <a16:colId xmlns:a16="http://schemas.microsoft.com/office/drawing/2014/main" val="20003"/>
                    </a:ext>
                  </a:extLst>
                </a:gridCol>
                <a:gridCol w="506994">
                  <a:extLst>
                    <a:ext uri="{9D8B030D-6E8A-4147-A177-3AD203B41FA5}">
                      <a16:colId xmlns:a16="http://schemas.microsoft.com/office/drawing/2014/main" val="20004"/>
                    </a:ext>
                  </a:extLst>
                </a:gridCol>
              </a:tblGrid>
              <a:tr h="435352">
                <a:tc>
                  <a:txBody>
                    <a:bodyPr/>
                    <a:lstStyle/>
                    <a:p>
                      <a:r>
                        <a:rPr lang="de-DE" sz="1400" dirty="0"/>
                        <a:t>Industrie- und Fachmeister</a:t>
                      </a:r>
                    </a:p>
                  </a:txBody>
                  <a:tcPr/>
                </a:tc>
                <a:tc>
                  <a:txBody>
                    <a:bodyPr/>
                    <a:lstStyle/>
                    <a:p>
                      <a:r>
                        <a:rPr lang="de-DE" sz="1400" dirty="0"/>
                        <a:t>Teil A (BQ)</a:t>
                      </a:r>
                    </a:p>
                  </a:txBody>
                  <a:tcPr/>
                </a:tc>
                <a:tc>
                  <a:txBody>
                    <a:bodyPr/>
                    <a:lstStyle/>
                    <a:p>
                      <a:r>
                        <a:rPr lang="de-DE" sz="1400" dirty="0"/>
                        <a:t>Teil A (GQ)</a:t>
                      </a:r>
                    </a:p>
                  </a:txBody>
                  <a:tcPr/>
                </a:tc>
                <a:tc>
                  <a:txBody>
                    <a:bodyPr/>
                    <a:lstStyle/>
                    <a:p>
                      <a:r>
                        <a:rPr lang="de-DE" sz="1400" dirty="0"/>
                        <a:t>Teil B HQ</a:t>
                      </a:r>
                    </a:p>
                  </a:txBody>
                  <a:tcPr/>
                </a:tc>
                <a:tc>
                  <a:txBody>
                    <a:bodyPr/>
                    <a:lstStyle/>
                    <a:p>
                      <a:endParaRPr lang="de-DE" sz="1400" dirty="0"/>
                    </a:p>
                  </a:txBody>
                  <a:tcPr/>
                </a:tc>
                <a:extLst>
                  <a:ext uri="{0D108BD9-81ED-4DB2-BD59-A6C34878D82A}">
                    <a16:rowId xmlns:a16="http://schemas.microsoft.com/office/drawing/2014/main" val="10000"/>
                  </a:ext>
                </a:extLst>
              </a:tr>
              <a:tr h="387205">
                <a:tc>
                  <a:txBody>
                    <a:bodyPr/>
                    <a:lstStyle/>
                    <a:p>
                      <a:r>
                        <a:rPr lang="de-DE" sz="1400" dirty="0"/>
                        <a:t>Metall</a:t>
                      </a:r>
                    </a:p>
                  </a:txBody>
                  <a:tcPr/>
                </a:tc>
                <a:tc>
                  <a:txBody>
                    <a:bodyPr/>
                    <a:lstStyle/>
                    <a:p>
                      <a:r>
                        <a:rPr lang="de-DE" sz="1400" dirty="0"/>
                        <a:t>0 / 2 / 4 Jahre</a:t>
                      </a:r>
                    </a:p>
                  </a:txBody>
                  <a:tcPr/>
                </a:tc>
                <a:tc>
                  <a:txBody>
                    <a:bodyPr/>
                    <a:lstStyle/>
                    <a:p>
                      <a:endParaRPr lang="de-DE" sz="1400"/>
                    </a:p>
                  </a:txBody>
                  <a:tcPr/>
                </a:tc>
                <a:tc>
                  <a:txBody>
                    <a:bodyPr/>
                    <a:lstStyle/>
                    <a:p>
                      <a:r>
                        <a:rPr lang="de-DE" sz="1400" dirty="0"/>
                        <a:t>+ 1Jahr</a:t>
                      </a:r>
                    </a:p>
                  </a:txBody>
                  <a:tcPr/>
                </a:tc>
                <a:tc>
                  <a:txBody>
                    <a:bodyPr/>
                    <a:lstStyle/>
                    <a:p>
                      <a:r>
                        <a:rPr lang="de-DE" sz="1400" dirty="0"/>
                        <a:t>IM</a:t>
                      </a:r>
                    </a:p>
                  </a:txBody>
                  <a:tcPr/>
                </a:tc>
                <a:extLst>
                  <a:ext uri="{0D108BD9-81ED-4DB2-BD59-A6C34878D82A}">
                    <a16:rowId xmlns:a16="http://schemas.microsoft.com/office/drawing/2014/main" val="10001"/>
                  </a:ext>
                </a:extLst>
              </a:tr>
              <a:tr h="407406">
                <a:tc>
                  <a:txBody>
                    <a:bodyPr/>
                    <a:lstStyle/>
                    <a:p>
                      <a:r>
                        <a:rPr lang="de-DE" sz="1400" dirty="0"/>
                        <a:t>Mechatronik</a:t>
                      </a:r>
                    </a:p>
                  </a:txBody>
                  <a:tcPr/>
                </a:tc>
                <a:tc>
                  <a:txBody>
                    <a:bodyPr/>
                    <a:lstStyle/>
                    <a:p>
                      <a:r>
                        <a:rPr lang="de-DE" sz="1400" dirty="0"/>
                        <a:t>0 / 0,5 / 5 Jahre</a:t>
                      </a:r>
                    </a:p>
                  </a:txBody>
                  <a:tcPr/>
                </a:tc>
                <a:tc>
                  <a:txBody>
                    <a:bodyPr/>
                    <a:lstStyle/>
                    <a:p>
                      <a:endParaRPr lang="de-DE" sz="1400" dirty="0"/>
                    </a:p>
                  </a:txBody>
                  <a:tcPr/>
                </a:tc>
                <a:tc>
                  <a:txBody>
                    <a:bodyPr/>
                    <a:lstStyle/>
                    <a:p>
                      <a:r>
                        <a:rPr lang="de-DE" sz="1400" dirty="0"/>
                        <a:t>+</a:t>
                      </a:r>
                      <a:r>
                        <a:rPr lang="de-DE" sz="1400" baseline="0" dirty="0"/>
                        <a:t> 1 Jahr</a:t>
                      </a:r>
                      <a:endParaRPr lang="de-DE" sz="1400" dirty="0"/>
                    </a:p>
                  </a:txBody>
                  <a:tcPr/>
                </a:tc>
                <a:tc>
                  <a:txBody>
                    <a:bodyPr/>
                    <a:lstStyle/>
                    <a:p>
                      <a:r>
                        <a:rPr lang="de-DE" sz="1400" dirty="0"/>
                        <a:t>IM</a:t>
                      </a:r>
                    </a:p>
                  </a:txBody>
                  <a:tcPr/>
                </a:tc>
                <a:extLst>
                  <a:ext uri="{0D108BD9-81ED-4DB2-BD59-A6C34878D82A}">
                    <a16:rowId xmlns:a16="http://schemas.microsoft.com/office/drawing/2014/main" val="10002"/>
                  </a:ext>
                </a:extLst>
              </a:tr>
              <a:tr h="380245">
                <a:tc>
                  <a:txBody>
                    <a:bodyPr/>
                    <a:lstStyle/>
                    <a:p>
                      <a:r>
                        <a:rPr lang="de-DE" sz="1400" dirty="0"/>
                        <a:t>Elektrotechnik</a:t>
                      </a:r>
                    </a:p>
                  </a:txBody>
                  <a:tcPr/>
                </a:tc>
                <a:tc>
                  <a:txBody>
                    <a:bodyPr/>
                    <a:lstStyle/>
                    <a:p>
                      <a:r>
                        <a:rPr lang="de-DE" sz="1400" dirty="0"/>
                        <a:t>0 / 0,5 / 4 Jahre</a:t>
                      </a:r>
                    </a:p>
                  </a:txBody>
                  <a:tcPr/>
                </a:tc>
                <a:tc>
                  <a:txBody>
                    <a:bodyPr/>
                    <a:lstStyle/>
                    <a:p>
                      <a:endParaRPr lang="de-DE" sz="1400"/>
                    </a:p>
                  </a:txBody>
                  <a:tcPr/>
                </a:tc>
                <a:tc>
                  <a:txBody>
                    <a:bodyPr/>
                    <a:lstStyle/>
                    <a:p>
                      <a:r>
                        <a:rPr lang="de-DE" sz="1400" dirty="0"/>
                        <a:t>+ 1 Jahr</a:t>
                      </a:r>
                    </a:p>
                  </a:txBody>
                  <a:tcPr/>
                </a:tc>
                <a:tc>
                  <a:txBody>
                    <a:bodyPr/>
                    <a:lstStyle/>
                    <a:p>
                      <a:r>
                        <a:rPr lang="de-DE" sz="1400" dirty="0"/>
                        <a:t>IM</a:t>
                      </a:r>
                    </a:p>
                  </a:txBody>
                  <a:tcPr/>
                </a:tc>
                <a:extLst>
                  <a:ext uri="{0D108BD9-81ED-4DB2-BD59-A6C34878D82A}">
                    <a16:rowId xmlns:a16="http://schemas.microsoft.com/office/drawing/2014/main" val="10003"/>
                  </a:ext>
                </a:extLst>
              </a:tr>
              <a:tr h="389299">
                <a:tc>
                  <a:txBody>
                    <a:bodyPr/>
                    <a:lstStyle/>
                    <a:p>
                      <a:pPr marL="0" marR="0" lvl="0" indent="0" algn="l" defTabSz="457059" rtl="0" eaLnBrk="1" fontAlgn="auto" latinLnBrk="0" hangingPunct="1">
                        <a:lnSpc>
                          <a:spcPct val="100000"/>
                        </a:lnSpc>
                        <a:spcBef>
                          <a:spcPts val="0"/>
                        </a:spcBef>
                        <a:spcAft>
                          <a:spcPts val="0"/>
                        </a:spcAft>
                        <a:buClrTx/>
                        <a:buSzTx/>
                        <a:buFontTx/>
                        <a:buNone/>
                        <a:tabLst/>
                        <a:defRPr/>
                      </a:pPr>
                      <a:r>
                        <a:rPr lang="de-DE" sz="1400" dirty="0"/>
                        <a:t>Luftfahrt</a:t>
                      </a:r>
                    </a:p>
                  </a:txBody>
                  <a:tcPr/>
                </a:tc>
                <a:tc>
                  <a:txBody>
                    <a:bodyPr/>
                    <a:lstStyle/>
                    <a:p>
                      <a:pPr marL="0" marR="0" lvl="0" indent="0" algn="l" defTabSz="457059" rtl="0" eaLnBrk="1" fontAlgn="auto" latinLnBrk="0" hangingPunct="1">
                        <a:lnSpc>
                          <a:spcPct val="100000"/>
                        </a:lnSpc>
                        <a:spcBef>
                          <a:spcPts val="0"/>
                        </a:spcBef>
                        <a:spcAft>
                          <a:spcPts val="0"/>
                        </a:spcAft>
                        <a:buClrTx/>
                        <a:buSzTx/>
                        <a:buFontTx/>
                        <a:buNone/>
                        <a:tabLst/>
                        <a:defRPr/>
                      </a:pPr>
                      <a:r>
                        <a:rPr lang="de-DE" sz="1400" dirty="0"/>
                        <a:t>0 / 1 / 2 / 4 Jahre</a:t>
                      </a:r>
                    </a:p>
                  </a:txBody>
                  <a:tcPr/>
                </a:tc>
                <a:tc>
                  <a:txBody>
                    <a:bodyPr/>
                    <a:lstStyle/>
                    <a:p>
                      <a:pPr marL="0" marR="0" lvl="0" indent="0" algn="l" defTabSz="457059" rtl="0" eaLnBrk="1" fontAlgn="auto" latinLnBrk="0" hangingPunct="1">
                        <a:lnSpc>
                          <a:spcPct val="100000"/>
                        </a:lnSpc>
                        <a:spcBef>
                          <a:spcPts val="0"/>
                        </a:spcBef>
                        <a:spcAft>
                          <a:spcPts val="0"/>
                        </a:spcAft>
                        <a:buClrTx/>
                        <a:buSzTx/>
                        <a:buFontTx/>
                        <a:buNone/>
                        <a:tabLst/>
                        <a:defRPr/>
                      </a:pPr>
                      <a:endParaRPr lang="de-DE" sz="1400" dirty="0"/>
                    </a:p>
                  </a:txBody>
                  <a:tcPr/>
                </a:tc>
                <a:tc>
                  <a:txBody>
                    <a:bodyPr/>
                    <a:lstStyle/>
                    <a:p>
                      <a:r>
                        <a:rPr lang="de-DE" sz="1400" dirty="0"/>
                        <a:t>+  Jahr</a:t>
                      </a:r>
                    </a:p>
                  </a:txBody>
                  <a:tcPr/>
                </a:tc>
                <a:tc>
                  <a:txBody>
                    <a:bodyPr/>
                    <a:lstStyle/>
                    <a:p>
                      <a:r>
                        <a:rPr lang="de-DE" sz="1400" dirty="0"/>
                        <a:t>IM</a:t>
                      </a:r>
                    </a:p>
                  </a:txBody>
                  <a:tcPr/>
                </a:tc>
                <a:extLst>
                  <a:ext uri="{0D108BD9-81ED-4DB2-BD59-A6C34878D82A}">
                    <a16:rowId xmlns:a16="http://schemas.microsoft.com/office/drawing/2014/main" val="10004"/>
                  </a:ext>
                </a:extLst>
              </a:tr>
              <a:tr h="380245">
                <a:tc>
                  <a:txBody>
                    <a:bodyPr/>
                    <a:lstStyle/>
                    <a:p>
                      <a:r>
                        <a:rPr lang="de-DE" sz="1400" dirty="0"/>
                        <a:t>Logistik</a:t>
                      </a:r>
                    </a:p>
                  </a:txBody>
                  <a:tcPr/>
                </a:tc>
                <a:tc>
                  <a:txBody>
                    <a:bodyPr/>
                    <a:lstStyle/>
                    <a:p>
                      <a:endParaRPr lang="de-DE" sz="1400" dirty="0"/>
                    </a:p>
                  </a:txBody>
                  <a:tcPr/>
                </a:tc>
                <a:tc>
                  <a:txBody>
                    <a:bodyPr/>
                    <a:lstStyle/>
                    <a:p>
                      <a:pPr marL="0" marR="0" lvl="0" indent="0" algn="l" defTabSz="457059" rtl="0" eaLnBrk="1" fontAlgn="auto" latinLnBrk="0" hangingPunct="1">
                        <a:lnSpc>
                          <a:spcPct val="100000"/>
                        </a:lnSpc>
                        <a:spcBef>
                          <a:spcPts val="0"/>
                        </a:spcBef>
                        <a:spcAft>
                          <a:spcPts val="0"/>
                        </a:spcAft>
                        <a:buClrTx/>
                        <a:buSzTx/>
                        <a:buFontTx/>
                        <a:buNone/>
                        <a:tabLst/>
                        <a:defRPr/>
                      </a:pPr>
                      <a:r>
                        <a:rPr lang="de-DE" sz="1400" dirty="0"/>
                        <a:t>0 / 1 / 4 Jahre</a:t>
                      </a:r>
                    </a:p>
                  </a:txBody>
                  <a:tcPr/>
                </a:tc>
                <a:tc>
                  <a:txBody>
                    <a:bodyPr/>
                    <a:lstStyle/>
                    <a:p>
                      <a:pPr marL="0" marR="0" lvl="0" indent="0" algn="l" defTabSz="457059" rtl="0" eaLnBrk="1" fontAlgn="auto" latinLnBrk="0" hangingPunct="1">
                        <a:lnSpc>
                          <a:spcPct val="100000"/>
                        </a:lnSpc>
                        <a:spcBef>
                          <a:spcPts val="0"/>
                        </a:spcBef>
                        <a:spcAft>
                          <a:spcPts val="0"/>
                        </a:spcAft>
                        <a:buClrTx/>
                        <a:buSzTx/>
                        <a:buFontTx/>
                        <a:buNone/>
                        <a:tabLst/>
                        <a:defRPr/>
                      </a:pPr>
                      <a:r>
                        <a:rPr lang="de-DE" sz="1400" dirty="0"/>
                        <a:t>+ 1 Jahr</a:t>
                      </a:r>
                    </a:p>
                  </a:txBody>
                  <a:tcPr/>
                </a:tc>
                <a:tc>
                  <a:txBody>
                    <a:bodyPr/>
                    <a:lstStyle/>
                    <a:p>
                      <a:r>
                        <a:rPr lang="de-DE" sz="1400" dirty="0"/>
                        <a:t>FM</a:t>
                      </a:r>
                    </a:p>
                  </a:txBody>
                  <a:tcPr/>
                </a:tc>
                <a:extLst>
                  <a:ext uri="{0D108BD9-81ED-4DB2-BD59-A6C34878D82A}">
                    <a16:rowId xmlns:a16="http://schemas.microsoft.com/office/drawing/2014/main" val="10005"/>
                  </a:ext>
                </a:extLst>
              </a:tr>
              <a:tr h="389299">
                <a:tc>
                  <a:txBody>
                    <a:bodyPr/>
                    <a:lstStyle/>
                    <a:p>
                      <a:r>
                        <a:rPr lang="de-DE" sz="1400" dirty="0"/>
                        <a:t>MKU</a:t>
                      </a:r>
                    </a:p>
                  </a:txBody>
                  <a:tcPr/>
                </a:tc>
                <a:tc>
                  <a:txBody>
                    <a:bodyPr/>
                    <a:lstStyle/>
                    <a:p>
                      <a:endParaRPr lang="de-DE" sz="1400" dirty="0"/>
                    </a:p>
                  </a:txBody>
                  <a:tcPr/>
                </a:tc>
                <a:tc>
                  <a:txBody>
                    <a:bodyPr/>
                    <a:lstStyle/>
                    <a:p>
                      <a:r>
                        <a:rPr lang="de-DE" sz="1400" dirty="0"/>
                        <a:t>0 / 1 / 4 Jahre</a:t>
                      </a:r>
                    </a:p>
                  </a:txBody>
                  <a:tcPr/>
                </a:tc>
                <a:tc>
                  <a:txBody>
                    <a:bodyPr/>
                    <a:lstStyle/>
                    <a:p>
                      <a:r>
                        <a:rPr lang="de-DE" sz="1400" dirty="0"/>
                        <a:t>+ 1 Jahr</a:t>
                      </a:r>
                    </a:p>
                  </a:txBody>
                  <a:tcPr/>
                </a:tc>
                <a:tc>
                  <a:txBody>
                    <a:bodyPr/>
                    <a:lstStyle/>
                    <a:p>
                      <a:r>
                        <a:rPr lang="de-DE" sz="1400" dirty="0"/>
                        <a:t>FM</a:t>
                      </a:r>
                    </a:p>
                  </a:txBody>
                  <a:tcPr/>
                </a:tc>
                <a:extLst>
                  <a:ext uri="{0D108BD9-81ED-4DB2-BD59-A6C34878D82A}">
                    <a16:rowId xmlns:a16="http://schemas.microsoft.com/office/drawing/2014/main" val="10006"/>
                  </a:ext>
                </a:extLst>
              </a:tr>
              <a:tr h="389299">
                <a:tc>
                  <a:txBody>
                    <a:bodyPr/>
                    <a:lstStyle/>
                    <a:p>
                      <a:r>
                        <a:rPr lang="de-DE" sz="1400" dirty="0"/>
                        <a:t>Tauchermeister</a:t>
                      </a:r>
                    </a:p>
                  </a:txBody>
                  <a:tcPr/>
                </a:tc>
                <a:tc>
                  <a:txBody>
                    <a:bodyPr/>
                    <a:lstStyle/>
                    <a:p>
                      <a:endParaRPr lang="de-DE" sz="1400" dirty="0"/>
                    </a:p>
                  </a:txBody>
                  <a:tcPr/>
                </a:tc>
                <a:tc>
                  <a:txBody>
                    <a:bodyPr/>
                    <a:lstStyle/>
                    <a:p>
                      <a:r>
                        <a:rPr lang="de-DE" sz="1400" dirty="0"/>
                        <a:t>0 / 1 / 4 Jahre</a:t>
                      </a:r>
                    </a:p>
                  </a:txBody>
                  <a:tcPr/>
                </a:tc>
                <a:tc>
                  <a:txBody>
                    <a:bodyPr/>
                    <a:lstStyle/>
                    <a:p>
                      <a:r>
                        <a:rPr lang="de-DE" sz="1400" dirty="0"/>
                        <a:t>***</a:t>
                      </a:r>
                    </a:p>
                  </a:txBody>
                  <a:tcPr/>
                </a:tc>
                <a:tc>
                  <a:txBody>
                    <a:bodyPr/>
                    <a:lstStyle/>
                    <a:p>
                      <a:r>
                        <a:rPr lang="de-DE" sz="1400" dirty="0"/>
                        <a:t>FM</a:t>
                      </a:r>
                    </a:p>
                  </a:txBody>
                  <a:tcPr/>
                </a:tc>
                <a:extLst>
                  <a:ext uri="{0D108BD9-81ED-4DB2-BD59-A6C34878D82A}">
                    <a16:rowId xmlns:a16="http://schemas.microsoft.com/office/drawing/2014/main" val="10007"/>
                  </a:ext>
                </a:extLst>
              </a:tr>
              <a:tr h="416459">
                <a:tc>
                  <a:txBody>
                    <a:bodyPr/>
                    <a:lstStyle/>
                    <a:p>
                      <a:r>
                        <a:rPr lang="de-DE" sz="1400" dirty="0"/>
                        <a:t>Abwassermeister</a:t>
                      </a:r>
                    </a:p>
                  </a:txBody>
                  <a:tcPr/>
                </a:tc>
                <a:tc>
                  <a:txBody>
                    <a:bodyPr/>
                    <a:lstStyle/>
                    <a:p>
                      <a:endParaRPr lang="de-DE" sz="1400" dirty="0"/>
                    </a:p>
                  </a:txBody>
                  <a:tcPr/>
                </a:tc>
                <a:tc>
                  <a:txBody>
                    <a:bodyPr/>
                    <a:lstStyle/>
                    <a:p>
                      <a:r>
                        <a:rPr lang="de-DE" sz="1400" dirty="0"/>
                        <a:t>1 / 1 / 2 / 3 Jahre</a:t>
                      </a:r>
                    </a:p>
                  </a:txBody>
                  <a:tcPr/>
                </a:tc>
                <a:tc>
                  <a:txBody>
                    <a:bodyPr/>
                    <a:lstStyle/>
                    <a:p>
                      <a:r>
                        <a:rPr lang="de-DE" sz="1400" dirty="0"/>
                        <a:t>+ 1 Jahr</a:t>
                      </a:r>
                    </a:p>
                  </a:txBody>
                  <a:tcPr/>
                </a:tc>
                <a:tc>
                  <a:txBody>
                    <a:bodyPr/>
                    <a:lstStyle/>
                    <a:p>
                      <a:r>
                        <a:rPr lang="de-DE" sz="1400" dirty="0"/>
                        <a:t>FM</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6052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1">
            <a:extLst>
              <a:ext uri="{FF2B5EF4-FFF2-40B4-BE49-F238E27FC236}">
                <a16:creationId xmlns:a16="http://schemas.microsoft.com/office/drawing/2014/main" id="{6E0C981C-03A6-3F43-4E97-3CA438B528BF}"/>
              </a:ext>
            </a:extLst>
          </p:cNvPr>
          <p:cNvGraphicFramePr>
            <a:graphicFrameLocks noGrp="1"/>
          </p:cNvGraphicFramePr>
          <p:nvPr>
            <p:ph idx="1"/>
            <p:extLst>
              <p:ext uri="{D42A27DB-BD31-4B8C-83A1-F6EECF244321}">
                <p14:modId xmlns:p14="http://schemas.microsoft.com/office/powerpoint/2010/main" val="2864627166"/>
              </p:ext>
            </p:extLst>
          </p:nvPr>
        </p:nvGraphicFramePr>
        <p:xfrm>
          <a:off x="709104" y="1621016"/>
          <a:ext cx="10800000" cy="39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t>Aufstiegs-BAföG </a:t>
            </a:r>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Förderung</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417830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689C27-21DE-357F-72E4-1F6677683419}"/>
              </a:ext>
            </a:extLst>
          </p:cNvPr>
          <p:cNvSpPr>
            <a:spLocks noGrp="1"/>
          </p:cNvSpPr>
          <p:nvPr>
            <p:ph type="title"/>
          </p:nvPr>
        </p:nvSpPr>
        <p:spPr/>
        <p:txBody>
          <a:bodyPr/>
          <a:lstStyle/>
          <a:p>
            <a:r>
              <a:rPr lang="de-DE" dirty="0"/>
              <a:t>Rechenbeispiel Aufstiegs-BAföG</a:t>
            </a:r>
          </a:p>
        </p:txBody>
      </p:sp>
      <p:sp>
        <p:nvSpPr>
          <p:cNvPr id="4" name="Textplatzhalter 3">
            <a:extLst>
              <a:ext uri="{FF2B5EF4-FFF2-40B4-BE49-F238E27FC236}">
                <a16:creationId xmlns:a16="http://schemas.microsoft.com/office/drawing/2014/main" id="{7DB68EE9-C563-023D-BCF1-40F31544FF72}"/>
              </a:ext>
            </a:extLst>
          </p:cNvPr>
          <p:cNvSpPr>
            <a:spLocks noGrp="1"/>
          </p:cNvSpPr>
          <p:nvPr>
            <p:ph type="body" sz="quarter" idx="14"/>
          </p:nvPr>
        </p:nvSpPr>
        <p:spPr/>
        <p:txBody>
          <a:bodyPr/>
          <a:lstStyle/>
          <a:p>
            <a:r>
              <a:rPr lang="de-DE" dirty="0"/>
              <a:t>Bis zu 75 % Förderung nutzen</a:t>
            </a:r>
          </a:p>
        </p:txBody>
      </p:sp>
      <p:sp>
        <p:nvSpPr>
          <p:cNvPr id="5" name="Fußzeilenplatzhalter 4">
            <a:extLst>
              <a:ext uri="{FF2B5EF4-FFF2-40B4-BE49-F238E27FC236}">
                <a16:creationId xmlns:a16="http://schemas.microsoft.com/office/drawing/2014/main" id="{C6420E73-0D7D-47EF-7291-9D5BB0CA16C2}"/>
              </a:ext>
            </a:extLst>
          </p:cNvPr>
          <p:cNvSpPr>
            <a:spLocks noGrp="1"/>
          </p:cNvSpPr>
          <p:nvPr>
            <p:ph type="ftr" sz="quarter" idx="15"/>
          </p:nvPr>
        </p:nvSpPr>
        <p:spPr/>
        <p:txBody>
          <a:bodyPr/>
          <a:lstStyle/>
          <a:p>
            <a:r>
              <a:rPr lang="de-DE"/>
              <a:t>Höhere Berufsbildung 2024</a:t>
            </a:r>
          </a:p>
        </p:txBody>
      </p:sp>
      <p:pic>
        <p:nvPicPr>
          <p:cNvPr id="6" name="Grafik 5"/>
          <p:cNvPicPr>
            <a:picLocks noChangeAspect="1"/>
          </p:cNvPicPr>
          <p:nvPr/>
        </p:nvPicPr>
        <p:blipFill>
          <a:blip r:embed="rId2"/>
          <a:stretch>
            <a:fillRect/>
          </a:stretch>
        </p:blipFill>
        <p:spPr>
          <a:xfrm>
            <a:off x="709104" y="1371313"/>
            <a:ext cx="9659698" cy="4115374"/>
          </a:xfrm>
          <a:prstGeom prst="rect">
            <a:avLst/>
          </a:prstGeom>
        </p:spPr>
      </p:pic>
    </p:spTree>
    <p:extLst>
      <p:ext uri="{BB962C8B-B14F-4D97-AF65-F5344CB8AC3E}">
        <p14:creationId xmlns:p14="http://schemas.microsoft.com/office/powerpoint/2010/main" val="407766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Höhere Berufsbildung</a:t>
            </a:r>
          </a:p>
        </p:txBody>
      </p:sp>
      <p:sp>
        <p:nvSpPr>
          <p:cNvPr id="4" name="Fußzeilenplatzhalter 3"/>
          <p:cNvSpPr>
            <a:spLocks noGrp="1"/>
          </p:cNvSpPr>
          <p:nvPr>
            <p:ph type="ftr" sz="quarter" idx="15"/>
          </p:nvPr>
        </p:nvSpPr>
        <p:spPr/>
        <p:txBody>
          <a:bodyPr/>
          <a:lstStyle/>
          <a:p>
            <a:r>
              <a:rPr lang="de-DE"/>
              <a:t>Höhere Berufsbildung 2024</a:t>
            </a:r>
          </a:p>
        </p:txBody>
      </p:sp>
      <p:graphicFrame>
        <p:nvGraphicFramePr>
          <p:cNvPr id="7" name="Diagramm 6">
            <a:extLst>
              <a:ext uri="{FF2B5EF4-FFF2-40B4-BE49-F238E27FC236}">
                <a16:creationId xmlns:a16="http://schemas.microsoft.com/office/drawing/2014/main" id="{81446ED1-38C1-80F8-402B-B22B62D51BAF}"/>
              </a:ext>
            </a:extLst>
          </p:cNvPr>
          <p:cNvGraphicFramePr/>
          <p:nvPr>
            <p:extLst>
              <p:ext uri="{D42A27DB-BD31-4B8C-83A1-F6EECF244321}">
                <p14:modId xmlns:p14="http://schemas.microsoft.com/office/powerpoint/2010/main" val="2298921036"/>
              </p:ext>
            </p:extLst>
          </p:nvPr>
        </p:nvGraphicFramePr>
        <p:xfrm>
          <a:off x="709104" y="1416127"/>
          <a:ext cx="10468582" cy="458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32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pPr marL="285750" lvl="0" indent="-285750" fontAlgn="base">
              <a:spcAft>
                <a:spcPct val="0"/>
              </a:spcAft>
              <a:buSzPct val="90000"/>
              <a:buFont typeface="Wingdings" panose="05000000000000000000" pitchFamily="2" charset="2"/>
              <a:buChar char="Ø"/>
            </a:pPr>
            <a:r>
              <a:rPr lang="de-DE" dirty="0"/>
              <a:t>Inhalte:			DIHK Rahmenplan</a:t>
            </a:r>
          </a:p>
          <a:p>
            <a:pPr marL="285750" indent="-285750" fontAlgn="base">
              <a:spcAft>
                <a:spcPct val="0"/>
              </a:spcAft>
              <a:buSzPct val="90000"/>
              <a:buFont typeface="Wingdings" panose="05000000000000000000" pitchFamily="2" charset="2"/>
              <a:buChar char="Ø"/>
            </a:pPr>
            <a:r>
              <a:rPr lang="de-DE" dirty="0"/>
              <a:t>Literaturkosten:			ca. 500,00 Euro </a:t>
            </a:r>
          </a:p>
          <a:p>
            <a:pPr marL="285750" lvl="0" indent="-285750" fontAlgn="base">
              <a:spcAft>
                <a:spcPct val="0"/>
              </a:spcAft>
              <a:buSzPct val="90000"/>
              <a:buFont typeface="Wingdings" panose="05000000000000000000" pitchFamily="2" charset="2"/>
              <a:buChar char="Ø"/>
            </a:pPr>
            <a:r>
              <a:rPr lang="de-DE" dirty="0"/>
              <a:t>Anwesenheit:			Bei Aufstiegs-BAföG mindestens 70%</a:t>
            </a:r>
          </a:p>
          <a:p>
            <a:pPr marL="285750" lvl="0" indent="-285750" fontAlgn="base">
              <a:spcAft>
                <a:spcPct val="0"/>
              </a:spcAft>
              <a:buSzPct val="90000"/>
              <a:buFont typeface="Wingdings" panose="05000000000000000000" pitchFamily="2" charset="2"/>
              <a:buChar char="Ø"/>
            </a:pPr>
            <a:r>
              <a:rPr lang="de-DE" dirty="0"/>
              <a:t>Anmeldungen:			Online über </a:t>
            </a:r>
            <a:r>
              <a:rPr lang="de-DE" dirty="0">
                <a:hlinkClick r:id="rId2"/>
              </a:rPr>
              <a:t>www.wak-sh.de</a:t>
            </a:r>
            <a:endParaRPr lang="de-DE" dirty="0"/>
          </a:p>
          <a:p>
            <a:pPr marL="285750" lvl="0" indent="-285750" fontAlgn="base">
              <a:spcAft>
                <a:spcPct val="0"/>
              </a:spcAft>
              <a:buSzPct val="90000"/>
              <a:buFont typeface="Wingdings" panose="05000000000000000000" pitchFamily="2" charset="2"/>
              <a:buChar char="Ø"/>
            </a:pPr>
            <a:r>
              <a:rPr lang="de-DE" dirty="0"/>
              <a:t>AGB:				Insbesondere Kündigung (§4) beachten</a:t>
            </a:r>
          </a:p>
          <a:p>
            <a:pPr marL="285750" lvl="0" indent="-285750" fontAlgn="base">
              <a:spcAft>
                <a:spcPct val="0"/>
              </a:spcAft>
              <a:buSzPct val="90000"/>
              <a:buFont typeface="Wingdings" panose="05000000000000000000" pitchFamily="2" charset="2"/>
              <a:buChar char="Ø"/>
            </a:pPr>
            <a:r>
              <a:rPr lang="de-DE" dirty="0"/>
              <a:t>Ratenzahlungen:			Gesamtzahlung, quartalsweise oder monatlich</a:t>
            </a:r>
          </a:p>
          <a:p>
            <a:endParaRPr lang="de-DE" dirty="0"/>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Wirtschaftsakademie Schleswig-Holstein</a:t>
            </a:r>
            <a:endParaRPr lang="de-DE" b="1"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Informationen</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98338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3F0D5C-C5F2-A7AE-5F64-BE4E0BCCF200}"/>
              </a:ext>
            </a:extLst>
          </p:cNvPr>
          <p:cNvSpPr>
            <a:spLocks noGrp="1"/>
          </p:cNvSpPr>
          <p:nvPr>
            <p:ph type="title"/>
          </p:nvPr>
        </p:nvSpPr>
        <p:spPr/>
        <p:txBody>
          <a:bodyPr/>
          <a:lstStyle/>
          <a:p>
            <a:r>
              <a:rPr lang="de-DE" dirty="0"/>
              <a:t>Die Wirtschaftsakademie</a:t>
            </a:r>
          </a:p>
        </p:txBody>
      </p:sp>
      <p:sp>
        <p:nvSpPr>
          <p:cNvPr id="4" name="Textplatzhalter 3">
            <a:extLst>
              <a:ext uri="{FF2B5EF4-FFF2-40B4-BE49-F238E27FC236}">
                <a16:creationId xmlns:a16="http://schemas.microsoft.com/office/drawing/2014/main" id="{B923B8CE-37EB-F8CE-757B-F6E9503213F5}"/>
              </a:ext>
            </a:extLst>
          </p:cNvPr>
          <p:cNvSpPr>
            <a:spLocks noGrp="1"/>
          </p:cNvSpPr>
          <p:nvPr>
            <p:ph type="body" sz="quarter" idx="14"/>
          </p:nvPr>
        </p:nvSpPr>
        <p:spPr/>
        <p:txBody>
          <a:bodyPr/>
          <a:lstStyle/>
          <a:p>
            <a:r>
              <a:rPr lang="de-DE" dirty="0"/>
              <a:t>Vielfältige Bildungsangebote für Beschäftigte und Unternehmen</a:t>
            </a:r>
          </a:p>
        </p:txBody>
      </p:sp>
      <p:sp>
        <p:nvSpPr>
          <p:cNvPr id="5" name="Fußzeilenplatzhalter 4">
            <a:extLst>
              <a:ext uri="{FF2B5EF4-FFF2-40B4-BE49-F238E27FC236}">
                <a16:creationId xmlns:a16="http://schemas.microsoft.com/office/drawing/2014/main" id="{CFC69E29-31CE-E78C-6413-C328FFABEB0D}"/>
              </a:ext>
            </a:extLst>
          </p:cNvPr>
          <p:cNvSpPr>
            <a:spLocks noGrp="1"/>
          </p:cNvSpPr>
          <p:nvPr>
            <p:ph type="ftr" sz="quarter" idx="15"/>
          </p:nvPr>
        </p:nvSpPr>
        <p:spPr/>
        <p:txBody>
          <a:bodyPr/>
          <a:lstStyle/>
          <a:p>
            <a:r>
              <a:rPr lang="de-DE"/>
              <a:t>Höhere Berufsbildung 2024</a:t>
            </a:r>
          </a:p>
        </p:txBody>
      </p:sp>
      <p:pic>
        <p:nvPicPr>
          <p:cNvPr id="10" name="Grafik 9">
            <a:extLst>
              <a:ext uri="{FF2B5EF4-FFF2-40B4-BE49-F238E27FC236}">
                <a16:creationId xmlns:a16="http://schemas.microsoft.com/office/drawing/2014/main" id="{2E985B34-E781-3F3A-23B3-062FFAA7BAD5}"/>
              </a:ext>
            </a:extLst>
          </p:cNvPr>
          <p:cNvPicPr>
            <a:picLocks noChangeAspect="1"/>
          </p:cNvPicPr>
          <p:nvPr/>
        </p:nvPicPr>
        <p:blipFill>
          <a:blip r:embed="rId2"/>
          <a:stretch>
            <a:fillRect/>
          </a:stretch>
        </p:blipFill>
        <p:spPr>
          <a:xfrm>
            <a:off x="709104" y="1716155"/>
            <a:ext cx="443661" cy="347655"/>
          </a:xfrm>
          <a:prstGeom prst="rect">
            <a:avLst/>
          </a:prstGeom>
        </p:spPr>
      </p:pic>
      <p:sp>
        <p:nvSpPr>
          <p:cNvPr id="11" name="AutoShape 2">
            <a:extLst>
              <a:ext uri="{FF2B5EF4-FFF2-40B4-BE49-F238E27FC236}">
                <a16:creationId xmlns:a16="http://schemas.microsoft.com/office/drawing/2014/main" id="{49B40138-2DF8-7070-C4BA-39C2CA5046E7}"/>
              </a:ext>
            </a:extLst>
          </p:cNvPr>
          <p:cNvSpPr txBox="1">
            <a:spLocks noChangeAspect="1" noChangeArrowheads="1"/>
          </p:cNvSpPr>
          <p:nvPr/>
        </p:nvSpPr>
        <p:spPr bwMode="auto">
          <a:xfrm>
            <a:off x="1223359" y="1974922"/>
            <a:ext cx="10154437" cy="620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In Zusammenarbeit mit den drei schleswig-holsteinischen Industrie- und Handelskammern sind wir der Bildungspartner der schleswig-holsteinischen Unternehmen und Beschäftigten.</a:t>
            </a:r>
          </a:p>
        </p:txBody>
      </p:sp>
      <p:sp>
        <p:nvSpPr>
          <p:cNvPr id="12" name="Textplatzhalter 11">
            <a:extLst>
              <a:ext uri="{FF2B5EF4-FFF2-40B4-BE49-F238E27FC236}">
                <a16:creationId xmlns:a16="http://schemas.microsoft.com/office/drawing/2014/main" id="{80908DC4-A6D8-D1AE-AD54-BEB2FB84781D}"/>
              </a:ext>
            </a:extLst>
          </p:cNvPr>
          <p:cNvSpPr>
            <a:spLocks noGrp="1"/>
          </p:cNvSpPr>
          <p:nvPr>
            <p:ph type="body" sz="quarter" idx="13"/>
          </p:nvPr>
        </p:nvSpPr>
        <p:spPr>
          <a:xfrm>
            <a:off x="1249565" y="1650827"/>
            <a:ext cx="10154438" cy="412983"/>
          </a:xfrm>
        </p:spPr>
        <p:txBody>
          <a:bodyPr/>
          <a:lstStyle/>
          <a:p>
            <a:r>
              <a:rPr lang="de-DE" b="1" dirty="0"/>
              <a:t>Bildungspartner vor Ort</a:t>
            </a:r>
          </a:p>
        </p:txBody>
      </p:sp>
      <p:pic>
        <p:nvPicPr>
          <p:cNvPr id="16" name="Grafik 15">
            <a:extLst>
              <a:ext uri="{FF2B5EF4-FFF2-40B4-BE49-F238E27FC236}">
                <a16:creationId xmlns:a16="http://schemas.microsoft.com/office/drawing/2014/main" id="{B480C6EB-F8B1-6AB4-3FBB-F435F5929934}"/>
              </a:ext>
            </a:extLst>
          </p:cNvPr>
          <p:cNvPicPr>
            <a:picLocks noChangeAspect="1"/>
          </p:cNvPicPr>
          <p:nvPr/>
        </p:nvPicPr>
        <p:blipFill>
          <a:blip r:embed="rId2"/>
          <a:stretch>
            <a:fillRect/>
          </a:stretch>
        </p:blipFill>
        <p:spPr>
          <a:xfrm>
            <a:off x="703029" y="3021863"/>
            <a:ext cx="443661" cy="347655"/>
          </a:xfrm>
          <a:prstGeom prst="rect">
            <a:avLst/>
          </a:prstGeom>
        </p:spPr>
      </p:pic>
      <p:sp>
        <p:nvSpPr>
          <p:cNvPr id="17" name="Textplatzhalter 11">
            <a:extLst>
              <a:ext uri="{FF2B5EF4-FFF2-40B4-BE49-F238E27FC236}">
                <a16:creationId xmlns:a16="http://schemas.microsoft.com/office/drawing/2014/main" id="{62ED48C3-66C1-D528-E3CC-12AB4E320060}"/>
              </a:ext>
            </a:extLst>
          </p:cNvPr>
          <p:cNvSpPr txBox="1">
            <a:spLocks/>
          </p:cNvSpPr>
          <p:nvPr/>
        </p:nvSpPr>
        <p:spPr>
          <a:xfrm>
            <a:off x="1346003" y="2958361"/>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339 Mitarbeitende im Unternehmens-verbund</a:t>
            </a:r>
          </a:p>
        </p:txBody>
      </p:sp>
      <p:pic>
        <p:nvPicPr>
          <p:cNvPr id="18" name="Grafik 17">
            <a:extLst>
              <a:ext uri="{FF2B5EF4-FFF2-40B4-BE49-F238E27FC236}">
                <a16:creationId xmlns:a16="http://schemas.microsoft.com/office/drawing/2014/main" id="{5646E366-DE80-075F-E3F4-4A3527DD2223}"/>
              </a:ext>
            </a:extLst>
          </p:cNvPr>
          <p:cNvPicPr>
            <a:picLocks noChangeAspect="1"/>
          </p:cNvPicPr>
          <p:nvPr/>
        </p:nvPicPr>
        <p:blipFill>
          <a:blip r:embed="rId2"/>
          <a:stretch>
            <a:fillRect/>
          </a:stretch>
        </p:blipFill>
        <p:spPr>
          <a:xfrm>
            <a:off x="3903917" y="3021863"/>
            <a:ext cx="443661" cy="347655"/>
          </a:xfrm>
          <a:prstGeom prst="rect">
            <a:avLst/>
          </a:prstGeom>
        </p:spPr>
      </p:pic>
      <p:sp>
        <p:nvSpPr>
          <p:cNvPr id="19" name="Textplatzhalter 11">
            <a:extLst>
              <a:ext uri="{FF2B5EF4-FFF2-40B4-BE49-F238E27FC236}">
                <a16:creationId xmlns:a16="http://schemas.microsoft.com/office/drawing/2014/main" id="{2AC4FDA3-6064-08BB-B130-A1A486F84D4F}"/>
              </a:ext>
            </a:extLst>
          </p:cNvPr>
          <p:cNvSpPr txBox="1">
            <a:spLocks/>
          </p:cNvSpPr>
          <p:nvPr/>
        </p:nvSpPr>
        <p:spPr>
          <a:xfrm>
            <a:off x="4496929" y="2919662"/>
            <a:ext cx="2156124"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ca. 600 freiberufliche Dozierende</a:t>
            </a:r>
          </a:p>
        </p:txBody>
      </p:sp>
      <p:pic>
        <p:nvPicPr>
          <p:cNvPr id="20" name="Grafik 19">
            <a:extLst>
              <a:ext uri="{FF2B5EF4-FFF2-40B4-BE49-F238E27FC236}">
                <a16:creationId xmlns:a16="http://schemas.microsoft.com/office/drawing/2014/main" id="{C7212538-1979-35B3-4228-F7AE8A9E0AC9}"/>
              </a:ext>
            </a:extLst>
          </p:cNvPr>
          <p:cNvPicPr>
            <a:picLocks noChangeAspect="1"/>
          </p:cNvPicPr>
          <p:nvPr/>
        </p:nvPicPr>
        <p:blipFill>
          <a:blip r:embed="rId2"/>
          <a:stretch>
            <a:fillRect/>
          </a:stretch>
        </p:blipFill>
        <p:spPr>
          <a:xfrm>
            <a:off x="7273626" y="3021863"/>
            <a:ext cx="443661" cy="347655"/>
          </a:xfrm>
          <a:prstGeom prst="rect">
            <a:avLst/>
          </a:prstGeom>
        </p:spPr>
      </p:pic>
      <p:sp>
        <p:nvSpPr>
          <p:cNvPr id="21" name="Textplatzhalter 11">
            <a:extLst>
              <a:ext uri="{FF2B5EF4-FFF2-40B4-BE49-F238E27FC236}">
                <a16:creationId xmlns:a16="http://schemas.microsoft.com/office/drawing/2014/main" id="{8879F8B7-28A7-A9AB-C7FC-B0781767C288}"/>
              </a:ext>
            </a:extLst>
          </p:cNvPr>
          <p:cNvSpPr txBox="1">
            <a:spLocks/>
          </p:cNvSpPr>
          <p:nvPr/>
        </p:nvSpPr>
        <p:spPr>
          <a:xfrm>
            <a:off x="7845617" y="2930298"/>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9 Standorte</a:t>
            </a:r>
          </a:p>
        </p:txBody>
      </p:sp>
      <p:pic>
        <p:nvPicPr>
          <p:cNvPr id="22" name="Grafik 21">
            <a:extLst>
              <a:ext uri="{FF2B5EF4-FFF2-40B4-BE49-F238E27FC236}">
                <a16:creationId xmlns:a16="http://schemas.microsoft.com/office/drawing/2014/main" id="{765F1A91-8484-513C-604C-5E51D25ED079}"/>
              </a:ext>
            </a:extLst>
          </p:cNvPr>
          <p:cNvPicPr>
            <a:picLocks noChangeAspect="1"/>
          </p:cNvPicPr>
          <p:nvPr/>
        </p:nvPicPr>
        <p:blipFill>
          <a:blip r:embed="rId2"/>
          <a:stretch>
            <a:fillRect/>
          </a:stretch>
        </p:blipFill>
        <p:spPr>
          <a:xfrm>
            <a:off x="703029" y="4050340"/>
            <a:ext cx="443661" cy="347655"/>
          </a:xfrm>
          <a:prstGeom prst="rect">
            <a:avLst/>
          </a:prstGeom>
        </p:spPr>
      </p:pic>
      <p:sp>
        <p:nvSpPr>
          <p:cNvPr id="23" name="Textplatzhalter 11">
            <a:extLst>
              <a:ext uri="{FF2B5EF4-FFF2-40B4-BE49-F238E27FC236}">
                <a16:creationId xmlns:a16="http://schemas.microsoft.com/office/drawing/2014/main" id="{6AEAD4CA-AF3A-B685-9FE7-523B6F902F09}"/>
              </a:ext>
            </a:extLst>
          </p:cNvPr>
          <p:cNvSpPr txBox="1">
            <a:spLocks/>
          </p:cNvSpPr>
          <p:nvPr/>
        </p:nvSpPr>
        <p:spPr>
          <a:xfrm>
            <a:off x="1243491" y="4037237"/>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Gästehäuser</a:t>
            </a:r>
          </a:p>
        </p:txBody>
      </p:sp>
      <p:pic>
        <p:nvPicPr>
          <p:cNvPr id="24" name="Grafik 23">
            <a:extLst>
              <a:ext uri="{FF2B5EF4-FFF2-40B4-BE49-F238E27FC236}">
                <a16:creationId xmlns:a16="http://schemas.microsoft.com/office/drawing/2014/main" id="{85EB4473-CB80-1438-66FE-69D7590AFD32}"/>
              </a:ext>
            </a:extLst>
          </p:cNvPr>
          <p:cNvPicPr>
            <a:picLocks noChangeAspect="1"/>
          </p:cNvPicPr>
          <p:nvPr/>
        </p:nvPicPr>
        <p:blipFill>
          <a:blip r:embed="rId2"/>
          <a:stretch>
            <a:fillRect/>
          </a:stretch>
        </p:blipFill>
        <p:spPr>
          <a:xfrm>
            <a:off x="3903917" y="4089247"/>
            <a:ext cx="443661" cy="347655"/>
          </a:xfrm>
          <a:prstGeom prst="rect">
            <a:avLst/>
          </a:prstGeom>
        </p:spPr>
      </p:pic>
      <p:sp>
        <p:nvSpPr>
          <p:cNvPr id="25" name="Textplatzhalter 11">
            <a:extLst>
              <a:ext uri="{FF2B5EF4-FFF2-40B4-BE49-F238E27FC236}">
                <a16:creationId xmlns:a16="http://schemas.microsoft.com/office/drawing/2014/main" id="{5D5B63BD-5D98-3AEB-91A6-AA4DE559F4EA}"/>
              </a:ext>
            </a:extLst>
          </p:cNvPr>
          <p:cNvSpPr txBox="1">
            <a:spLocks/>
          </p:cNvSpPr>
          <p:nvPr/>
        </p:nvSpPr>
        <p:spPr>
          <a:xfrm>
            <a:off x="4496929" y="4037238"/>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Über 12.000 Teilnehmende  2023</a:t>
            </a:r>
          </a:p>
        </p:txBody>
      </p:sp>
      <p:pic>
        <p:nvPicPr>
          <p:cNvPr id="26" name="Grafik 25">
            <a:extLst>
              <a:ext uri="{FF2B5EF4-FFF2-40B4-BE49-F238E27FC236}">
                <a16:creationId xmlns:a16="http://schemas.microsoft.com/office/drawing/2014/main" id="{FC1D460D-F678-AE46-6604-3BC1A5433414}"/>
              </a:ext>
            </a:extLst>
          </p:cNvPr>
          <p:cNvPicPr>
            <a:picLocks noChangeAspect="1"/>
          </p:cNvPicPr>
          <p:nvPr/>
        </p:nvPicPr>
        <p:blipFill>
          <a:blip r:embed="rId2"/>
          <a:stretch>
            <a:fillRect/>
          </a:stretch>
        </p:blipFill>
        <p:spPr>
          <a:xfrm>
            <a:off x="7273625" y="4089246"/>
            <a:ext cx="443661" cy="347655"/>
          </a:xfrm>
          <a:prstGeom prst="rect">
            <a:avLst/>
          </a:prstGeom>
        </p:spPr>
      </p:pic>
      <p:sp>
        <p:nvSpPr>
          <p:cNvPr id="27" name="Textplatzhalter 11">
            <a:extLst>
              <a:ext uri="{FF2B5EF4-FFF2-40B4-BE49-F238E27FC236}">
                <a16:creationId xmlns:a16="http://schemas.microsoft.com/office/drawing/2014/main" id="{9623EE5A-1D8C-260D-599C-67EEB495C459}"/>
              </a:ext>
            </a:extLst>
          </p:cNvPr>
          <p:cNvSpPr txBox="1">
            <a:spLocks/>
          </p:cNvSpPr>
          <p:nvPr/>
        </p:nvSpPr>
        <p:spPr>
          <a:xfrm>
            <a:off x="7927833" y="4050340"/>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Tochter-gesellschaften</a:t>
            </a:r>
          </a:p>
        </p:txBody>
      </p:sp>
    </p:spTree>
    <p:extLst>
      <p:ext uri="{BB962C8B-B14F-4D97-AF65-F5344CB8AC3E}">
        <p14:creationId xmlns:p14="http://schemas.microsoft.com/office/powerpoint/2010/main" val="1494357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dirty="0"/>
              <a:t>3.3 </a:t>
            </a:r>
          </a:p>
          <a:p>
            <a:pPr marL="0" indent="0">
              <a:buNone/>
            </a:pPr>
            <a:r>
              <a:rPr lang="de-DE" dirty="0"/>
              <a:t>Die Wirtschaftsakademie behält sich vor, den Inhalt der Veranstaltung - im Interesse der Teilnehmer - den Erfordernissen der Praxis bzw. dem sonstigen Stand der pädagogischen Entwicklung anzupassen, soweit nicht für den Vertragspartner unzumutbar. Die Wirtschaftsakademie wird über etwaige Anpassungen frühzeitig - soweit möglich - informieren</a:t>
            </a:r>
          </a:p>
        </p:txBody>
      </p:sp>
      <p:sp>
        <p:nvSpPr>
          <p:cNvPr id="3" name="Titel 2"/>
          <p:cNvSpPr>
            <a:spLocks noGrp="1"/>
          </p:cNvSpPr>
          <p:nvPr>
            <p:ph type="title"/>
          </p:nvPr>
        </p:nvSpPr>
        <p:spPr/>
        <p:txBody>
          <a:bodyPr/>
          <a:lstStyle/>
          <a:p>
            <a:r>
              <a:rPr lang="de-DE" dirty="0"/>
              <a:t>AGB</a:t>
            </a:r>
          </a:p>
        </p:txBody>
      </p:sp>
      <p:sp>
        <p:nvSpPr>
          <p:cNvPr id="4" name="Textplatzhalter 3"/>
          <p:cNvSpPr>
            <a:spLocks noGrp="1"/>
          </p:cNvSpPr>
          <p:nvPr>
            <p:ph type="body" sz="quarter" idx="14"/>
          </p:nvPr>
        </p:nvSpPr>
        <p:spPr/>
        <p:txBody>
          <a:bodyPr/>
          <a:lstStyle/>
          <a:p>
            <a:r>
              <a:rPr lang="de-DE" dirty="0"/>
              <a:t>Leistungsumfang</a:t>
            </a:r>
          </a:p>
        </p:txBody>
      </p:sp>
      <p:sp>
        <p:nvSpPr>
          <p:cNvPr id="5" name="Fußzeilenplatzhalter 4"/>
          <p:cNvSpPr>
            <a:spLocks noGrp="1"/>
          </p:cNvSpPr>
          <p:nvPr>
            <p:ph type="ftr" sz="quarter" idx="15"/>
          </p:nvPr>
        </p:nvSpPr>
        <p:spPr/>
        <p:txBody>
          <a:bodyPr/>
          <a:lstStyle/>
          <a:p>
            <a:r>
              <a:rPr lang="de-DE"/>
              <a:t>Höhere Berufsbildung 2024</a:t>
            </a:r>
            <a:endParaRPr lang="de-DE" dirty="0"/>
          </a:p>
        </p:txBody>
      </p:sp>
    </p:spTree>
    <p:extLst>
      <p:ext uri="{BB962C8B-B14F-4D97-AF65-F5344CB8AC3E}">
        <p14:creationId xmlns:p14="http://schemas.microsoft.com/office/powerpoint/2010/main" val="365662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pPr marL="342900" indent="-342900">
              <a:buFont typeface="+mj-lt"/>
              <a:buAutoNum type="arabicPeriod"/>
            </a:pPr>
            <a:r>
              <a:rPr lang="de-DE" dirty="0"/>
              <a:t>Ausbildungsvoraussetzungen prüfen und Ausbildung planen</a:t>
            </a:r>
          </a:p>
          <a:p>
            <a:pPr marL="342900" indent="-342900">
              <a:buFont typeface="+mj-lt"/>
              <a:buAutoNum type="arabicPeriod"/>
            </a:pPr>
            <a:r>
              <a:rPr lang="de-DE" dirty="0"/>
              <a:t>Ausbildung vorbereiten und bei der Einstellung von Auszubildenden mitwirken</a:t>
            </a:r>
          </a:p>
          <a:p>
            <a:pPr marL="342900" indent="-342900">
              <a:buFont typeface="+mj-lt"/>
              <a:buAutoNum type="arabicPeriod"/>
            </a:pPr>
            <a:r>
              <a:rPr lang="de-DE" dirty="0"/>
              <a:t>Ausbildung durchführen</a:t>
            </a:r>
          </a:p>
          <a:p>
            <a:pPr marL="342900" indent="-342900">
              <a:buFont typeface="+mj-lt"/>
              <a:buAutoNum type="arabicPeriod"/>
            </a:pPr>
            <a:r>
              <a:rPr lang="de-DE" dirty="0"/>
              <a:t>Ausbildung abschließen</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Inhalte</a:t>
            </a:r>
            <a:endParaRPr lang="de-DE" b="1"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Ausbildung der Ausbilder (IHK)</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385657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pPr marL="342900" indent="-342900">
              <a:buSzTx/>
              <a:buFont typeface="+mj-lt"/>
              <a:buAutoNum type="arabicPeriod"/>
              <a:defRPr/>
            </a:pPr>
            <a:r>
              <a:rPr lang="de-DE" altLang="de-DE" dirty="0"/>
              <a:t>Rechtsbewusstes Handeln		</a:t>
            </a:r>
          </a:p>
          <a:p>
            <a:pPr marL="342900" indent="-342900">
              <a:buSzTx/>
              <a:buFont typeface="+mj-lt"/>
              <a:buAutoNum type="arabicPeriod"/>
              <a:defRPr/>
            </a:pPr>
            <a:r>
              <a:rPr lang="de-DE" altLang="de-DE" dirty="0"/>
              <a:t>Betriebswirtschaftliches Handeln				</a:t>
            </a:r>
          </a:p>
          <a:p>
            <a:pPr marL="342900" indent="-342900">
              <a:buSzTx/>
              <a:buFont typeface="+mj-lt"/>
              <a:buAutoNum type="arabicPeriod"/>
              <a:defRPr/>
            </a:pPr>
            <a:r>
              <a:rPr lang="de-DE" altLang="de-DE" dirty="0"/>
              <a:t>Anwenden von Methoden der Information, Kommunikation und Planung		</a:t>
            </a:r>
          </a:p>
          <a:p>
            <a:pPr marL="342900" indent="-342900">
              <a:buSzTx/>
              <a:buFont typeface="+mj-lt"/>
              <a:buAutoNum type="arabicPeriod"/>
              <a:defRPr/>
            </a:pPr>
            <a:r>
              <a:rPr lang="de-DE" altLang="de-DE" dirty="0"/>
              <a:t>Zusammenarbeit im Betrieb</a:t>
            </a:r>
          </a:p>
          <a:p>
            <a:pPr marL="342900" indent="-342900">
              <a:buSzTx/>
              <a:buFont typeface="+mj-lt"/>
              <a:buAutoNum type="arabicPeriod"/>
              <a:defRPr/>
            </a:pPr>
            <a:r>
              <a:rPr lang="de-DE" dirty="0"/>
              <a:t>Berücksichtigen naturwissenschaftlicher und technischer Gesetzmäßigkeiten</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Inhalte</a:t>
            </a:r>
            <a:endParaRPr lang="de-DE" b="1"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Fachrichtungsübergreifende Basisqualifikationen</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8421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pPr marL="342900" indent="-342900">
              <a:buFont typeface="+mj-lt"/>
              <a:buAutoNum type="arabicPeriod"/>
            </a:pPr>
            <a:r>
              <a:rPr lang="de-DE" dirty="0"/>
              <a:t>Handlungsbereich Technik </a:t>
            </a:r>
          </a:p>
          <a:p>
            <a:pPr marL="1028700" lvl="1" indent="-342900">
              <a:buFont typeface="+mj-lt"/>
              <a:buAutoNum type="arabicPeriod"/>
            </a:pPr>
            <a:r>
              <a:rPr lang="de-DE" dirty="0"/>
              <a:t>Je nach Fachrichtung</a:t>
            </a:r>
          </a:p>
          <a:p>
            <a:pPr marL="342900" indent="-342900">
              <a:buFont typeface="+mj-lt"/>
              <a:buAutoNum type="arabicPeriod"/>
            </a:pPr>
            <a:r>
              <a:rPr lang="de-DE" dirty="0"/>
              <a:t>Handlungsbereich Organisation </a:t>
            </a:r>
          </a:p>
          <a:p>
            <a:pPr marL="1028700" lvl="1" indent="-342900">
              <a:buFont typeface="+mj-lt"/>
              <a:buAutoNum type="arabicPeriod"/>
            </a:pPr>
            <a:r>
              <a:rPr lang="de-DE" dirty="0"/>
              <a:t>Betriebliches Kostenwesen </a:t>
            </a:r>
          </a:p>
          <a:p>
            <a:pPr marL="1028700" lvl="1" indent="-342900">
              <a:buFont typeface="+mj-lt"/>
              <a:buAutoNum type="arabicPeriod"/>
            </a:pPr>
            <a:r>
              <a:rPr lang="de-DE" dirty="0"/>
              <a:t>Planungs-, Steuerungs- und Kommunikationssysteme</a:t>
            </a:r>
          </a:p>
          <a:p>
            <a:pPr marL="1028700" lvl="1" indent="-342900">
              <a:buFont typeface="+mj-lt"/>
              <a:buAutoNum type="arabicPeriod"/>
            </a:pPr>
            <a:r>
              <a:rPr lang="de-DE" dirty="0"/>
              <a:t>Arbeits-, Umwelt- und Gesundheitsschutz</a:t>
            </a:r>
          </a:p>
          <a:p>
            <a:pPr marL="342900" indent="-342900">
              <a:buFont typeface="+mj-lt"/>
              <a:buAutoNum type="arabicPeriod"/>
            </a:pPr>
            <a:r>
              <a:rPr lang="de-DE" dirty="0"/>
              <a:t>3. Handlungsbereich Führung und Personal</a:t>
            </a:r>
          </a:p>
          <a:p>
            <a:pPr marL="1028700" lvl="1" indent="-342900">
              <a:buFont typeface="+mj-lt"/>
              <a:buAutoNum type="arabicPeriod"/>
            </a:pPr>
            <a:r>
              <a:rPr lang="de-DE" dirty="0"/>
              <a:t>Personalführung </a:t>
            </a:r>
          </a:p>
          <a:p>
            <a:pPr marL="1028700" lvl="1" indent="-342900">
              <a:buFont typeface="+mj-lt"/>
              <a:buAutoNum type="arabicPeriod"/>
            </a:pPr>
            <a:r>
              <a:rPr lang="de-DE" dirty="0"/>
              <a:t>Personalentwicklung </a:t>
            </a:r>
          </a:p>
          <a:p>
            <a:pPr marL="1028700" lvl="1" indent="-342900">
              <a:buFont typeface="+mj-lt"/>
              <a:buAutoNum type="arabicPeriod"/>
            </a:pPr>
            <a:r>
              <a:rPr lang="de-DE" dirty="0"/>
              <a:t>Qualitätsmanagement</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Inhalte</a:t>
            </a:r>
            <a:endParaRPr lang="de-DE" b="1" dirty="0"/>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Handlungsspezifische Qualifikationen</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164436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b="1" dirty="0"/>
              <a:t>Prüfungssystematik</a:t>
            </a:r>
          </a:p>
        </p:txBody>
      </p:sp>
      <p:sp>
        <p:nvSpPr>
          <p:cNvPr id="2" name="Textplatzhalter 1"/>
          <p:cNvSpPr>
            <a:spLocks noGrp="1"/>
          </p:cNvSpPr>
          <p:nvPr>
            <p:ph type="body" sz="quarter" idx="14"/>
          </p:nvPr>
        </p:nvSpPr>
        <p:spPr/>
        <p:txBody>
          <a:bodyPr/>
          <a:lstStyle/>
          <a:p>
            <a:r>
              <a:rPr lang="de-DE" dirty="0"/>
              <a:t>BQ / GQ / HQ / FG / AEVO = 10 Prüfungen</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r>
              <a:rPr lang="de-DE"/>
              <a:t>Höhere Berufsbildung 2024</a:t>
            </a:r>
          </a:p>
        </p:txBody>
      </p:sp>
      <p:graphicFrame>
        <p:nvGraphicFramePr>
          <p:cNvPr id="9" name="Tabelle 8"/>
          <p:cNvGraphicFramePr>
            <a:graphicFrameLocks noGrp="1"/>
          </p:cNvGraphicFramePr>
          <p:nvPr/>
        </p:nvGraphicFramePr>
        <p:xfrm>
          <a:off x="878187" y="1583664"/>
          <a:ext cx="10239468" cy="5570232"/>
        </p:xfrm>
        <a:graphic>
          <a:graphicData uri="http://schemas.openxmlformats.org/drawingml/2006/table">
            <a:tbl>
              <a:tblPr firstRow="1" bandRow="1">
                <a:tableStyleId>{EB9631B5-78F2-41C9-869B-9F39066F8104}</a:tableStyleId>
              </a:tblPr>
              <a:tblGrid>
                <a:gridCol w="4959171">
                  <a:extLst>
                    <a:ext uri="{9D8B030D-6E8A-4147-A177-3AD203B41FA5}">
                      <a16:colId xmlns:a16="http://schemas.microsoft.com/office/drawing/2014/main" val="20000"/>
                    </a:ext>
                  </a:extLst>
                </a:gridCol>
                <a:gridCol w="5280297">
                  <a:extLst>
                    <a:ext uri="{9D8B030D-6E8A-4147-A177-3AD203B41FA5}">
                      <a16:colId xmlns:a16="http://schemas.microsoft.com/office/drawing/2014/main" val="20001"/>
                    </a:ext>
                  </a:extLst>
                </a:gridCol>
              </a:tblGrid>
              <a:tr h="2662264">
                <a:tc>
                  <a:txBody>
                    <a:bodyPr/>
                    <a:lstStyle/>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r>
                        <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Teil A: BQ/GQ </a:t>
                      </a: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(5 Prüfungen schriftlich)</a:t>
                      </a:r>
                    </a:p>
                    <a:p>
                      <a:pPr marL="342900" marR="0" lvl="0" indent="-342900" algn="l" defTabSz="914400" rtl="0" eaLnBrk="1" fontAlgn="auto" latinLnBrk="0" hangingPunct="1">
                        <a:lnSpc>
                          <a:spcPct val="90000"/>
                        </a:lnSpc>
                        <a:spcBef>
                          <a:spcPts val="1000"/>
                        </a:spcBef>
                        <a:spcAft>
                          <a:spcPts val="0"/>
                        </a:spcAft>
                        <a:buClr>
                          <a:srgbClr val="1A456D"/>
                        </a:buClr>
                        <a:buSzTx/>
                        <a:buFont typeface="+mj-lt"/>
                        <a:buAutoNum type="arabicPeriod"/>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Rechtsbewusstes Handeln (90 Min.)</a:t>
                      </a:r>
                    </a:p>
                    <a:p>
                      <a:pPr marL="342900" marR="0" lvl="0" indent="-342900" algn="l" defTabSz="914400" rtl="0" eaLnBrk="1" fontAlgn="auto" latinLnBrk="0" hangingPunct="1">
                        <a:lnSpc>
                          <a:spcPct val="90000"/>
                        </a:lnSpc>
                        <a:spcBef>
                          <a:spcPts val="1000"/>
                        </a:spcBef>
                        <a:spcAft>
                          <a:spcPts val="0"/>
                        </a:spcAft>
                        <a:buClr>
                          <a:srgbClr val="1A456D"/>
                        </a:buClr>
                        <a:buSzTx/>
                        <a:buFont typeface="+mj-lt"/>
                        <a:buAutoNum type="arabicPeriod"/>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Betriebswirtschaftliches handeln (90 Min)</a:t>
                      </a:r>
                    </a:p>
                    <a:p>
                      <a:pPr marL="342900" marR="0" lvl="0" indent="-342900" algn="l" defTabSz="914400" rtl="0" eaLnBrk="1" fontAlgn="auto" latinLnBrk="0" hangingPunct="1">
                        <a:lnSpc>
                          <a:spcPct val="90000"/>
                        </a:lnSpc>
                        <a:spcBef>
                          <a:spcPts val="1000"/>
                        </a:spcBef>
                        <a:spcAft>
                          <a:spcPts val="0"/>
                        </a:spcAft>
                        <a:buClr>
                          <a:srgbClr val="1A456D"/>
                        </a:buClr>
                        <a:buSzTx/>
                        <a:buFont typeface="+mj-lt"/>
                        <a:buAutoNum type="arabicPeriod"/>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Methoden der Information, Kommunikation und Planung (90 Min)</a:t>
                      </a:r>
                    </a:p>
                    <a:p>
                      <a:pPr marL="342900" marR="0" lvl="0" indent="-342900" algn="l" defTabSz="914400" rtl="0" eaLnBrk="1" fontAlgn="auto" latinLnBrk="0" hangingPunct="1">
                        <a:lnSpc>
                          <a:spcPct val="90000"/>
                        </a:lnSpc>
                        <a:spcBef>
                          <a:spcPts val="1000"/>
                        </a:spcBef>
                        <a:spcAft>
                          <a:spcPts val="0"/>
                        </a:spcAft>
                        <a:buClr>
                          <a:srgbClr val="1A456D"/>
                        </a:buClr>
                        <a:buSzTx/>
                        <a:buFont typeface="+mj-lt"/>
                        <a:buAutoNum type="arabicPeriod"/>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Zusammenarbeit im Betrieb (90 Min)</a:t>
                      </a:r>
                    </a:p>
                    <a:p>
                      <a:pPr marL="342900" marR="0" lvl="0" indent="-342900" algn="l" defTabSz="914400" rtl="0" eaLnBrk="1" fontAlgn="auto" latinLnBrk="0" hangingPunct="1">
                        <a:lnSpc>
                          <a:spcPct val="90000"/>
                        </a:lnSpc>
                        <a:spcBef>
                          <a:spcPts val="1000"/>
                        </a:spcBef>
                        <a:spcAft>
                          <a:spcPts val="0"/>
                        </a:spcAft>
                        <a:buClr>
                          <a:srgbClr val="1A456D"/>
                        </a:buClr>
                        <a:buSzTx/>
                        <a:buFont typeface="+mj-lt"/>
                        <a:buAutoNum type="arabicPeriod"/>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Naturwissenschaftliche und technische Gesetzmäßigkeiten (90 Min)</a:t>
                      </a:r>
                    </a:p>
                    <a:p>
                      <a:pPr marL="0" marR="0" lvl="0" indent="0" algn="l" defTabSz="914400" rtl="0" eaLnBrk="1" fontAlgn="auto" latinLnBrk="0" hangingPunct="1">
                        <a:lnSpc>
                          <a:spcPct val="90000"/>
                        </a:lnSpc>
                        <a:spcBef>
                          <a:spcPts val="1000"/>
                        </a:spcBef>
                        <a:spcAft>
                          <a:spcPts val="0"/>
                        </a:spcAft>
                        <a:buClr>
                          <a:srgbClr val="1A456D"/>
                        </a:buClr>
                        <a:buSzTx/>
                        <a:buFont typeface="+mj-lt"/>
                        <a:buNone/>
                        <a:tabLst/>
                        <a:defRPr/>
                      </a:pPr>
                      <a:r>
                        <a:rPr kumimoji="0" lang="de-DE" altLang="de-DE" sz="1600" b="1" i="0" u="none" strike="noStrike" kern="1200" cap="none" spc="0" normalizeH="0" baseline="0" noProof="0" dirty="0">
                          <a:ln>
                            <a:noFill/>
                          </a:ln>
                          <a:solidFill>
                            <a:srgbClr val="000000"/>
                          </a:solidFill>
                          <a:effectLst/>
                          <a:uLnTx/>
                          <a:uFillTx/>
                          <a:latin typeface="+mn-lt"/>
                          <a:ea typeface="+mn-ea"/>
                          <a:cs typeface="+mn-cs"/>
                        </a:rPr>
                        <a:t>Ausbildereignung</a:t>
                      </a: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 (2 Prüfungen)</a:t>
                      </a:r>
                    </a:p>
                    <a:p>
                      <a:pPr marL="0" marR="0" lvl="0" indent="0" algn="l" defTabSz="914400" rtl="0" eaLnBrk="1" fontAlgn="auto" latinLnBrk="0" hangingPunct="1">
                        <a:lnSpc>
                          <a:spcPct val="90000"/>
                        </a:lnSpc>
                        <a:spcBef>
                          <a:spcPts val="1000"/>
                        </a:spcBef>
                        <a:spcAft>
                          <a:spcPts val="0"/>
                        </a:spcAft>
                        <a:buClr>
                          <a:srgbClr val="1A456D"/>
                        </a:buClr>
                        <a:buSzTx/>
                        <a:buFont typeface="+mj-lt"/>
                        <a:buNone/>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Schriftlich 180 Minuten</a:t>
                      </a:r>
                    </a:p>
                    <a:p>
                      <a:pPr marL="0" marR="0" lvl="0" indent="0" algn="l" defTabSz="914400" rtl="0" eaLnBrk="1" fontAlgn="auto" latinLnBrk="0" hangingPunct="1">
                        <a:lnSpc>
                          <a:spcPct val="90000"/>
                        </a:lnSpc>
                        <a:spcBef>
                          <a:spcPts val="1000"/>
                        </a:spcBef>
                        <a:spcAft>
                          <a:spcPts val="0"/>
                        </a:spcAft>
                        <a:buClr>
                          <a:srgbClr val="1A456D"/>
                        </a:buClr>
                        <a:buSzTx/>
                        <a:buFont typeface="+mj-lt"/>
                        <a:buNone/>
                        <a:tabLst/>
                        <a:defRPr/>
                      </a:pPr>
                      <a:r>
                        <a:rPr kumimoji="0" lang="de-DE" altLang="de-DE" sz="1600" b="0" i="0" u="none" strike="noStrike" kern="1200" cap="none" spc="0" normalizeH="0" baseline="0" noProof="0" dirty="0">
                          <a:ln>
                            <a:noFill/>
                          </a:ln>
                          <a:solidFill>
                            <a:srgbClr val="000000"/>
                          </a:solidFill>
                          <a:effectLst/>
                          <a:uLnTx/>
                          <a:uFillTx/>
                          <a:latin typeface="+mn-lt"/>
                          <a:ea typeface="+mn-ea"/>
                          <a:cs typeface="+mn-cs"/>
                        </a:rPr>
                        <a:t>Praktische Prüfung 30 Minuten </a:t>
                      </a:r>
                    </a:p>
                    <a:p>
                      <a:pPr marL="342900" marR="0" lvl="0" indent="-342900" algn="l" defTabSz="914400" rtl="0" eaLnBrk="1" fontAlgn="auto" latinLnBrk="0" hangingPunct="1">
                        <a:lnSpc>
                          <a:spcPct val="90000"/>
                        </a:lnSpc>
                        <a:spcBef>
                          <a:spcPts val="1000"/>
                        </a:spcBef>
                        <a:spcAft>
                          <a:spcPts val="0"/>
                        </a:spcAft>
                        <a:buClr>
                          <a:srgbClr val="1A456D"/>
                        </a:buClr>
                        <a:buSzTx/>
                        <a:buFont typeface="+mj-lt"/>
                        <a:buAutoNum type="arabicPeriod"/>
                        <a:tabLst/>
                        <a:defRPr/>
                      </a:pPr>
                      <a:endParaRPr kumimoji="0" lang="de-DE"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r>
                        <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Teil B: HQ </a:t>
                      </a: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(2 Prüfungen schriftlich)</a:t>
                      </a:r>
                    </a:p>
                    <a:p>
                      <a:pPr marL="400050" marR="0" lvl="0" indent="-400050" algn="l" defTabSz="457200" rtl="0" eaLnBrk="1" fontAlgn="base" latinLnBrk="0" hangingPunct="1">
                        <a:lnSpc>
                          <a:spcPct val="100000"/>
                        </a:lnSpc>
                        <a:spcBef>
                          <a:spcPct val="20000"/>
                        </a:spcBef>
                        <a:spcAft>
                          <a:spcPct val="0"/>
                        </a:spcAft>
                        <a:buClr>
                          <a:srgbClr val="13316C"/>
                        </a:buClr>
                        <a:buSzTx/>
                        <a:buFont typeface="+mj-lt"/>
                        <a:buAutoNum type="romanUcPeriod"/>
                        <a:tabLst/>
                        <a:defRPr/>
                      </a:pP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Technik / Logistik / Tauchen (240 Min)</a:t>
                      </a:r>
                    </a:p>
                    <a:p>
                      <a:pPr marL="400050" marR="0" lvl="0" indent="-400050" algn="l" defTabSz="457200" rtl="0" eaLnBrk="1" fontAlgn="base" latinLnBrk="0" hangingPunct="1">
                        <a:lnSpc>
                          <a:spcPct val="100000"/>
                        </a:lnSpc>
                        <a:spcBef>
                          <a:spcPct val="20000"/>
                        </a:spcBef>
                        <a:spcAft>
                          <a:spcPct val="0"/>
                        </a:spcAft>
                        <a:buClr>
                          <a:srgbClr val="13316C"/>
                        </a:buClr>
                        <a:buSzTx/>
                        <a:buFont typeface="+mj-lt"/>
                        <a:buAutoNum type="romanUcPeriod"/>
                        <a:tabLst/>
                        <a:defRPr/>
                      </a:pP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Organisation (240 Min)</a:t>
                      </a:r>
                    </a:p>
                    <a:p>
                      <a:pPr marL="400050" marR="0" lvl="0" indent="-400050" algn="l" defTabSz="457200" rtl="0" eaLnBrk="1" fontAlgn="base" latinLnBrk="0" hangingPunct="1">
                        <a:lnSpc>
                          <a:spcPct val="100000"/>
                        </a:lnSpc>
                        <a:spcBef>
                          <a:spcPct val="20000"/>
                        </a:spcBef>
                        <a:spcAft>
                          <a:spcPct val="0"/>
                        </a:spcAft>
                        <a:buClr>
                          <a:srgbClr val="13316C"/>
                        </a:buClr>
                        <a:buSzTx/>
                        <a:buFont typeface="+mj-lt"/>
                        <a:buAutoNum type="romanUcPeriod"/>
                        <a:tabLst/>
                        <a:defRPr/>
                      </a:pP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Führung und Personal (Im Fachgespräch)</a:t>
                      </a: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r>
                        <a:rPr kumimoji="0" lang="de-DE"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Teil C: Fachgespräch </a:t>
                      </a: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(1 Prüfung mündlich)</a:t>
                      </a: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r>
                        <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Mindestens 45 Minuten</a:t>
                      </a: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85328">
                <a:tc>
                  <a:txBody>
                    <a:bodyPr/>
                    <a:lstStyle/>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marL="0" marR="0" lvl="0" indent="0" algn="l" defTabSz="457200" rtl="0" eaLnBrk="1" fontAlgn="base" latinLnBrk="0" hangingPunct="1">
                        <a:lnSpc>
                          <a:spcPct val="100000"/>
                        </a:lnSpc>
                        <a:spcBef>
                          <a:spcPct val="20000"/>
                        </a:spcBef>
                        <a:spcAft>
                          <a:spcPct val="0"/>
                        </a:spcAft>
                        <a:buClr>
                          <a:srgbClr val="13316C"/>
                        </a:buClr>
                        <a:buSzTx/>
                        <a:buFont typeface="Wingdings" charset="0"/>
                        <a:buNone/>
                        <a:tabLst/>
                        <a:defRPr/>
                      </a:pPr>
                      <a:endParaRPr kumimoji="0" lang="de-DE" sz="16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5" name="Gerader Verbinder 14"/>
          <p:cNvCxnSpPr/>
          <p:nvPr/>
        </p:nvCxnSpPr>
        <p:spPr>
          <a:xfrm>
            <a:off x="5652475" y="1520289"/>
            <a:ext cx="0" cy="4292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781711" y="4081132"/>
            <a:ext cx="99556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357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Höhere Berufsbildung</a:t>
            </a:r>
          </a:p>
        </p:txBody>
      </p:sp>
      <p:sp>
        <p:nvSpPr>
          <p:cNvPr id="5" name="Textplatzhalter 4"/>
          <p:cNvSpPr>
            <a:spLocks noGrp="1"/>
          </p:cNvSpPr>
          <p:nvPr>
            <p:ph type="body" sz="quarter" idx="14"/>
          </p:nvPr>
        </p:nvSpPr>
        <p:spPr/>
        <p:txBody>
          <a:bodyPr/>
          <a:lstStyle/>
          <a:p>
            <a:r>
              <a:rPr lang="de-DE" dirty="0"/>
              <a:t>Vorteile</a:t>
            </a:r>
          </a:p>
        </p:txBody>
      </p:sp>
      <p:sp>
        <p:nvSpPr>
          <p:cNvPr id="4" name="Fußzeilenplatzhalter 3"/>
          <p:cNvSpPr>
            <a:spLocks noGrp="1"/>
          </p:cNvSpPr>
          <p:nvPr>
            <p:ph type="ftr" sz="quarter" idx="15"/>
          </p:nvPr>
        </p:nvSpPr>
        <p:spPr/>
        <p:txBody>
          <a:bodyPr/>
          <a:lstStyle/>
          <a:p>
            <a:r>
              <a:rPr lang="de-DE"/>
              <a:t>Höhere Berufsbildung 2024</a:t>
            </a:r>
          </a:p>
        </p:txBody>
      </p:sp>
      <p:graphicFrame>
        <p:nvGraphicFramePr>
          <p:cNvPr id="8" name="Textplatzhalter 2">
            <a:extLst>
              <a:ext uri="{FF2B5EF4-FFF2-40B4-BE49-F238E27FC236}">
                <a16:creationId xmlns:a16="http://schemas.microsoft.com/office/drawing/2014/main" id="{E32E923C-C642-8088-1B94-15D3E44416DB}"/>
              </a:ext>
            </a:extLst>
          </p:cNvPr>
          <p:cNvGraphicFramePr/>
          <p:nvPr>
            <p:extLst>
              <p:ext uri="{D42A27DB-BD31-4B8C-83A1-F6EECF244321}">
                <p14:modId xmlns:p14="http://schemas.microsoft.com/office/powerpoint/2010/main" val="352983736"/>
              </p:ext>
            </p:extLst>
          </p:nvPr>
        </p:nvGraphicFramePr>
        <p:xfrm>
          <a:off x="709104" y="1596412"/>
          <a:ext cx="1080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3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848FA-8311-D1BD-C559-942CED35D04D}"/>
              </a:ext>
            </a:extLst>
          </p:cNvPr>
          <p:cNvSpPr>
            <a:spLocks noGrp="1"/>
          </p:cNvSpPr>
          <p:nvPr>
            <p:ph type="ctrTitle"/>
          </p:nvPr>
        </p:nvSpPr>
        <p:spPr/>
        <p:txBody>
          <a:bodyPr/>
          <a:lstStyle/>
          <a:p>
            <a:r>
              <a:rPr lang="de-DE" dirty="0"/>
              <a:t>Vorteile</a:t>
            </a:r>
          </a:p>
        </p:txBody>
      </p:sp>
      <p:sp>
        <p:nvSpPr>
          <p:cNvPr id="4" name="Fußzeilenplatzhalter 3">
            <a:extLst>
              <a:ext uri="{FF2B5EF4-FFF2-40B4-BE49-F238E27FC236}">
                <a16:creationId xmlns:a16="http://schemas.microsoft.com/office/drawing/2014/main" id="{A05E9B91-DB76-C802-6505-8D4A905A6066}"/>
              </a:ext>
            </a:extLst>
          </p:cNvPr>
          <p:cNvSpPr>
            <a:spLocks noGrp="1"/>
          </p:cNvSpPr>
          <p:nvPr>
            <p:ph type="ftr" sz="quarter" idx="18"/>
          </p:nvPr>
        </p:nvSpPr>
        <p:spPr/>
        <p:txBody>
          <a:bodyPr/>
          <a:lstStyle/>
          <a:p>
            <a:pPr>
              <a:defRPr/>
            </a:pPr>
            <a:r>
              <a:rPr lang="de-DE"/>
              <a:t>Höhere Berufsbildung 2024</a:t>
            </a:r>
            <a:endParaRPr lang="de-DE" dirty="0"/>
          </a:p>
        </p:txBody>
      </p:sp>
      <p:pic>
        <p:nvPicPr>
          <p:cNvPr id="8" name="Grafik 7">
            <a:extLst>
              <a:ext uri="{FF2B5EF4-FFF2-40B4-BE49-F238E27FC236}">
                <a16:creationId xmlns:a16="http://schemas.microsoft.com/office/drawing/2014/main" id="{5CD942C2-90BE-30F9-5D37-3951AE34E1D1}"/>
              </a:ext>
            </a:extLst>
          </p:cNvPr>
          <p:cNvPicPr>
            <a:picLocks noChangeAspect="1"/>
          </p:cNvPicPr>
          <p:nvPr/>
        </p:nvPicPr>
        <p:blipFill>
          <a:blip r:embed="rId2"/>
          <a:stretch>
            <a:fillRect/>
          </a:stretch>
        </p:blipFill>
        <p:spPr>
          <a:xfrm>
            <a:off x="914400" y="1167527"/>
            <a:ext cx="8153934" cy="4549985"/>
          </a:xfrm>
          <a:prstGeom prst="rect">
            <a:avLst/>
          </a:prstGeom>
        </p:spPr>
      </p:pic>
    </p:spTree>
    <p:extLst>
      <p:ext uri="{BB962C8B-B14F-4D97-AF65-F5344CB8AC3E}">
        <p14:creationId xmlns:p14="http://schemas.microsoft.com/office/powerpoint/2010/main" val="366320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848FA-8311-D1BD-C559-942CED35D04D}"/>
              </a:ext>
            </a:extLst>
          </p:cNvPr>
          <p:cNvSpPr>
            <a:spLocks noGrp="1"/>
          </p:cNvSpPr>
          <p:nvPr>
            <p:ph type="ctrTitle"/>
          </p:nvPr>
        </p:nvSpPr>
        <p:spPr/>
        <p:txBody>
          <a:bodyPr/>
          <a:lstStyle/>
          <a:p>
            <a:r>
              <a:rPr lang="de-DE" dirty="0"/>
              <a:t>Vorteile</a:t>
            </a:r>
          </a:p>
        </p:txBody>
      </p:sp>
      <p:sp>
        <p:nvSpPr>
          <p:cNvPr id="4" name="Fußzeilenplatzhalter 3">
            <a:extLst>
              <a:ext uri="{FF2B5EF4-FFF2-40B4-BE49-F238E27FC236}">
                <a16:creationId xmlns:a16="http://schemas.microsoft.com/office/drawing/2014/main" id="{A05E9B91-DB76-C802-6505-8D4A905A6066}"/>
              </a:ext>
            </a:extLst>
          </p:cNvPr>
          <p:cNvSpPr>
            <a:spLocks noGrp="1"/>
          </p:cNvSpPr>
          <p:nvPr>
            <p:ph type="ftr" sz="quarter" idx="18"/>
          </p:nvPr>
        </p:nvSpPr>
        <p:spPr/>
        <p:txBody>
          <a:bodyPr/>
          <a:lstStyle/>
          <a:p>
            <a:pPr>
              <a:defRPr/>
            </a:pPr>
            <a:r>
              <a:rPr lang="de-DE"/>
              <a:t>Höhere Berufsbildung 2024</a:t>
            </a:r>
            <a:endParaRPr lang="de-DE" dirty="0"/>
          </a:p>
        </p:txBody>
      </p:sp>
      <p:pic>
        <p:nvPicPr>
          <p:cNvPr id="10" name="Grafik 9">
            <a:extLst>
              <a:ext uri="{FF2B5EF4-FFF2-40B4-BE49-F238E27FC236}">
                <a16:creationId xmlns:a16="http://schemas.microsoft.com/office/drawing/2014/main" id="{ECACF24F-F10D-9541-CF07-989B60E7E2D9}"/>
              </a:ext>
            </a:extLst>
          </p:cNvPr>
          <p:cNvPicPr>
            <a:picLocks noChangeAspect="1"/>
          </p:cNvPicPr>
          <p:nvPr/>
        </p:nvPicPr>
        <p:blipFill>
          <a:blip r:embed="rId2"/>
          <a:stretch>
            <a:fillRect/>
          </a:stretch>
        </p:blipFill>
        <p:spPr>
          <a:xfrm>
            <a:off x="914400" y="1167528"/>
            <a:ext cx="8259745" cy="4586008"/>
          </a:xfrm>
          <a:prstGeom prst="rect">
            <a:avLst/>
          </a:prstGeom>
        </p:spPr>
      </p:pic>
    </p:spTree>
    <p:extLst>
      <p:ext uri="{BB962C8B-B14F-4D97-AF65-F5344CB8AC3E}">
        <p14:creationId xmlns:p14="http://schemas.microsoft.com/office/powerpoint/2010/main" val="1331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848FA-8311-D1BD-C559-942CED35D04D}"/>
              </a:ext>
            </a:extLst>
          </p:cNvPr>
          <p:cNvSpPr>
            <a:spLocks noGrp="1"/>
          </p:cNvSpPr>
          <p:nvPr>
            <p:ph type="ctrTitle"/>
          </p:nvPr>
        </p:nvSpPr>
        <p:spPr/>
        <p:txBody>
          <a:bodyPr/>
          <a:lstStyle/>
          <a:p>
            <a:r>
              <a:rPr lang="de-DE" dirty="0"/>
              <a:t>Vorteile</a:t>
            </a:r>
          </a:p>
        </p:txBody>
      </p:sp>
      <p:sp>
        <p:nvSpPr>
          <p:cNvPr id="4" name="Fußzeilenplatzhalter 3">
            <a:extLst>
              <a:ext uri="{FF2B5EF4-FFF2-40B4-BE49-F238E27FC236}">
                <a16:creationId xmlns:a16="http://schemas.microsoft.com/office/drawing/2014/main" id="{A05E9B91-DB76-C802-6505-8D4A905A6066}"/>
              </a:ext>
            </a:extLst>
          </p:cNvPr>
          <p:cNvSpPr>
            <a:spLocks noGrp="1"/>
          </p:cNvSpPr>
          <p:nvPr>
            <p:ph type="ftr" sz="quarter" idx="18"/>
          </p:nvPr>
        </p:nvSpPr>
        <p:spPr/>
        <p:txBody>
          <a:bodyPr/>
          <a:lstStyle/>
          <a:p>
            <a:pPr>
              <a:defRPr/>
            </a:pPr>
            <a:r>
              <a:rPr lang="de-DE"/>
              <a:t>Höhere Berufsbildung 2024</a:t>
            </a:r>
            <a:endParaRPr lang="de-DE" dirty="0"/>
          </a:p>
        </p:txBody>
      </p:sp>
      <p:pic>
        <p:nvPicPr>
          <p:cNvPr id="10" name="Grafik 9">
            <a:extLst>
              <a:ext uri="{FF2B5EF4-FFF2-40B4-BE49-F238E27FC236}">
                <a16:creationId xmlns:a16="http://schemas.microsoft.com/office/drawing/2014/main" id="{8E7D9F73-F3BA-0E2F-56BF-88E614524EEA}"/>
              </a:ext>
            </a:extLst>
          </p:cNvPr>
          <p:cNvPicPr>
            <a:picLocks noChangeAspect="1"/>
          </p:cNvPicPr>
          <p:nvPr/>
        </p:nvPicPr>
        <p:blipFill>
          <a:blip r:embed="rId2"/>
          <a:stretch>
            <a:fillRect/>
          </a:stretch>
        </p:blipFill>
        <p:spPr>
          <a:xfrm>
            <a:off x="914400" y="1167528"/>
            <a:ext cx="7978391" cy="4465694"/>
          </a:xfrm>
          <a:prstGeom prst="rect">
            <a:avLst/>
          </a:prstGeom>
        </p:spPr>
      </p:pic>
    </p:spTree>
    <p:extLst>
      <p:ext uri="{BB962C8B-B14F-4D97-AF65-F5344CB8AC3E}">
        <p14:creationId xmlns:p14="http://schemas.microsoft.com/office/powerpoint/2010/main" val="2479637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848FA-8311-D1BD-C559-942CED35D04D}"/>
              </a:ext>
            </a:extLst>
          </p:cNvPr>
          <p:cNvSpPr>
            <a:spLocks noGrp="1"/>
          </p:cNvSpPr>
          <p:nvPr>
            <p:ph type="ctrTitle"/>
          </p:nvPr>
        </p:nvSpPr>
        <p:spPr/>
        <p:txBody>
          <a:bodyPr/>
          <a:lstStyle/>
          <a:p>
            <a:r>
              <a:rPr lang="de-DE" dirty="0"/>
              <a:t>Vorteile</a:t>
            </a:r>
          </a:p>
        </p:txBody>
      </p:sp>
      <p:sp>
        <p:nvSpPr>
          <p:cNvPr id="4" name="Fußzeilenplatzhalter 3">
            <a:extLst>
              <a:ext uri="{FF2B5EF4-FFF2-40B4-BE49-F238E27FC236}">
                <a16:creationId xmlns:a16="http://schemas.microsoft.com/office/drawing/2014/main" id="{A05E9B91-DB76-C802-6505-8D4A905A6066}"/>
              </a:ext>
            </a:extLst>
          </p:cNvPr>
          <p:cNvSpPr>
            <a:spLocks noGrp="1"/>
          </p:cNvSpPr>
          <p:nvPr>
            <p:ph type="ftr" sz="quarter" idx="18"/>
          </p:nvPr>
        </p:nvSpPr>
        <p:spPr/>
        <p:txBody>
          <a:bodyPr/>
          <a:lstStyle/>
          <a:p>
            <a:pPr>
              <a:defRPr/>
            </a:pPr>
            <a:r>
              <a:rPr lang="de-DE"/>
              <a:t>Höhere Berufsbildung 2024</a:t>
            </a:r>
            <a:endParaRPr lang="de-DE" dirty="0"/>
          </a:p>
        </p:txBody>
      </p:sp>
      <p:pic>
        <p:nvPicPr>
          <p:cNvPr id="8" name="Grafik 7">
            <a:extLst>
              <a:ext uri="{FF2B5EF4-FFF2-40B4-BE49-F238E27FC236}">
                <a16:creationId xmlns:a16="http://schemas.microsoft.com/office/drawing/2014/main" id="{8E1B231D-3D3F-844B-7F6F-F5411A122E29}"/>
              </a:ext>
            </a:extLst>
          </p:cNvPr>
          <p:cNvPicPr>
            <a:picLocks noChangeAspect="1"/>
          </p:cNvPicPr>
          <p:nvPr/>
        </p:nvPicPr>
        <p:blipFill>
          <a:blip r:embed="rId2"/>
          <a:stretch>
            <a:fillRect/>
          </a:stretch>
        </p:blipFill>
        <p:spPr>
          <a:xfrm>
            <a:off x="914400" y="1167528"/>
            <a:ext cx="7868681" cy="4469598"/>
          </a:xfrm>
          <a:prstGeom prst="rect">
            <a:avLst/>
          </a:prstGeom>
        </p:spPr>
      </p:pic>
    </p:spTree>
    <p:extLst>
      <p:ext uri="{BB962C8B-B14F-4D97-AF65-F5344CB8AC3E}">
        <p14:creationId xmlns:p14="http://schemas.microsoft.com/office/powerpoint/2010/main" val="122670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id="{D1F1B518-D05E-8948-A755-A83F49D48436}"/>
              </a:ext>
            </a:extLst>
          </p:cNvPr>
          <p:cNvSpPr>
            <a:spLocks noGrp="1"/>
          </p:cNvSpPr>
          <p:nvPr>
            <p:ph type="body" sz="quarter" idx="14"/>
          </p:nvPr>
        </p:nvSpPr>
        <p:spPr/>
        <p:txBody>
          <a:bodyPr/>
          <a:lstStyle/>
          <a:p>
            <a:r>
              <a:rPr lang="de-DE" dirty="0">
                <a:solidFill>
                  <a:schemeClr val="bg1">
                    <a:lumMod val="50000"/>
                  </a:schemeClr>
                </a:solidFill>
              </a:rPr>
              <a:t>Ein starker Verbund</a:t>
            </a:r>
          </a:p>
        </p:txBody>
      </p:sp>
      <p:pic>
        <p:nvPicPr>
          <p:cNvPr id="8" name="Grafik 7">
            <a:extLst>
              <a:ext uri="{FF2B5EF4-FFF2-40B4-BE49-F238E27FC236}">
                <a16:creationId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id="{F75DDB3E-E0EC-E842-AD58-1D42E71C860C}"/>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2523001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FF8EB-D08B-3DC2-C79D-66B181E0E239}"/>
              </a:ext>
            </a:extLst>
          </p:cNvPr>
          <p:cNvSpPr>
            <a:spLocks noGrp="1"/>
          </p:cNvSpPr>
          <p:nvPr>
            <p:ph type="ctrTitle"/>
          </p:nvPr>
        </p:nvSpPr>
        <p:spPr/>
        <p:txBody>
          <a:bodyPr/>
          <a:lstStyle/>
          <a:p>
            <a:r>
              <a:rPr lang="de-DE" dirty="0"/>
              <a:t>Nutzen</a:t>
            </a:r>
          </a:p>
        </p:txBody>
      </p:sp>
      <p:sp>
        <p:nvSpPr>
          <p:cNvPr id="3" name="Untertitel 2">
            <a:extLst>
              <a:ext uri="{FF2B5EF4-FFF2-40B4-BE49-F238E27FC236}">
                <a16:creationId xmlns:a16="http://schemas.microsoft.com/office/drawing/2014/main" id="{B4FE02C4-EB6A-730A-E81B-DB38534C5293}"/>
              </a:ext>
            </a:extLst>
          </p:cNvPr>
          <p:cNvSpPr>
            <a:spLocks noGrp="1"/>
          </p:cNvSpPr>
          <p:nvPr>
            <p:ph type="subTitle" idx="1"/>
          </p:nvPr>
        </p:nvSpPr>
        <p:spPr/>
        <p:txBody>
          <a:bodyPr/>
          <a:lstStyle/>
          <a:p>
            <a:r>
              <a:rPr lang="de-DE" dirty="0"/>
              <a:t>Für den Einzelnen</a:t>
            </a:r>
          </a:p>
        </p:txBody>
      </p:sp>
      <p:sp>
        <p:nvSpPr>
          <p:cNvPr id="4" name="Fußzeilenplatzhalter 3">
            <a:extLst>
              <a:ext uri="{FF2B5EF4-FFF2-40B4-BE49-F238E27FC236}">
                <a16:creationId xmlns:a16="http://schemas.microsoft.com/office/drawing/2014/main" id="{1FC2E6D4-74AF-9152-AB47-3D285D2215BE}"/>
              </a:ext>
            </a:extLst>
          </p:cNvPr>
          <p:cNvSpPr>
            <a:spLocks noGrp="1"/>
          </p:cNvSpPr>
          <p:nvPr>
            <p:ph type="ftr" sz="quarter" idx="18"/>
          </p:nvPr>
        </p:nvSpPr>
        <p:spPr/>
        <p:txBody>
          <a:bodyPr/>
          <a:lstStyle/>
          <a:p>
            <a:pPr>
              <a:defRPr/>
            </a:pPr>
            <a:r>
              <a:rPr lang="de-DE"/>
              <a:t>Höhere Berufsbildung 2024</a:t>
            </a:r>
            <a:endParaRPr lang="de-DE" dirty="0"/>
          </a:p>
        </p:txBody>
      </p:sp>
      <p:sp>
        <p:nvSpPr>
          <p:cNvPr id="6" name="Textplatzhalter 5">
            <a:extLst>
              <a:ext uri="{FF2B5EF4-FFF2-40B4-BE49-F238E27FC236}">
                <a16:creationId xmlns:a16="http://schemas.microsoft.com/office/drawing/2014/main" id="{8F85C3CC-A037-C8B5-EE9C-06E791C6810A}"/>
              </a:ext>
            </a:extLst>
          </p:cNvPr>
          <p:cNvSpPr>
            <a:spLocks noGrp="1"/>
          </p:cNvSpPr>
          <p:nvPr>
            <p:ph type="body" sz="quarter" idx="13"/>
          </p:nvPr>
        </p:nvSpPr>
        <p:spPr/>
        <p:txBody>
          <a:bodyPr/>
          <a:lstStyle/>
          <a:p>
            <a:r>
              <a:rPr lang="de-DE" dirty="0"/>
              <a:t>Menschen mit abgeschlossener Berufsausbildung und anschließender Weiterbildung sind nicht nur seltener arbeitslos, sie erhalten auch leichter einen unbefristeten Vertrag.</a:t>
            </a:r>
          </a:p>
          <a:p>
            <a:r>
              <a:rPr lang="de-DE" dirty="0"/>
              <a:t>Im Jahr 2018 lag die Arbeitslosenquote bei Akademikern bei 2,1 Prozent. Bei Fachkräften, die sich zum Meister- oder Techniker weiterqualifiziert haben, betrug die Arbeitslosenquote hingegen lediglich 1,2 Prozent – und war zudem gegenüber dem Vorjahreszeitraum um 0,3 Prozentpunkte gesunken. Das zeigt: Eine duale Ausbildung mit anschließender Aufstiegsfortbildung schützt besser vor Arbeitslosigkeit als ein Studium.</a:t>
            </a:r>
          </a:p>
        </p:txBody>
      </p:sp>
    </p:spTree>
    <p:extLst>
      <p:ext uri="{BB962C8B-B14F-4D97-AF65-F5344CB8AC3E}">
        <p14:creationId xmlns:p14="http://schemas.microsoft.com/office/powerpoint/2010/main" val="274170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lnSpc>
                <a:spcPct val="80000"/>
              </a:lnSpc>
              <a:buFont typeface="Wingdings" panose="05000000000000000000" pitchFamily="2" charset="2"/>
              <a:buChar char="Ø"/>
            </a:pPr>
            <a:r>
              <a:rPr lang="de-DE" b="1" dirty="0"/>
              <a:t>IHK </a:t>
            </a:r>
            <a:br>
              <a:rPr lang="de-DE" b="1" dirty="0"/>
            </a:br>
            <a:r>
              <a:rPr lang="de-DE" dirty="0">
                <a:hlinkClick r:id="rId2"/>
              </a:rPr>
              <a:t>https://www.ihk-schleswig-holstein.de/bildung/weiterbildung/fortbildungspruefungen-az</a:t>
            </a:r>
            <a:endParaRPr lang="de-DE" dirty="0"/>
          </a:p>
          <a:p>
            <a:pPr marL="285750" indent="-285750">
              <a:lnSpc>
                <a:spcPct val="80000"/>
              </a:lnSpc>
              <a:buFont typeface="Wingdings" panose="05000000000000000000" pitchFamily="2" charset="2"/>
              <a:buChar char="Ø"/>
            </a:pPr>
            <a:r>
              <a:rPr lang="de-DE" b="1" dirty="0"/>
              <a:t>Hilfsmittelliste</a:t>
            </a:r>
            <a:br>
              <a:rPr lang="de-DE" sz="1500" b="1" dirty="0"/>
            </a:br>
            <a:r>
              <a:rPr lang="de-DE" dirty="0">
                <a:hlinkClick r:id="rId3"/>
              </a:rPr>
              <a:t>https://www.dihk-bildungs-gmbh.de/pruefungen/ihk-pruefungen</a:t>
            </a:r>
            <a:endParaRPr lang="de-DE" dirty="0"/>
          </a:p>
          <a:p>
            <a:pPr marL="285750" indent="-285750">
              <a:buFont typeface="Wingdings" panose="05000000000000000000" pitchFamily="2" charset="2"/>
              <a:buChar char="Ø"/>
            </a:pPr>
            <a:r>
              <a:rPr lang="de-DE" b="1" dirty="0"/>
              <a:t>Aufstiegs-BAföG</a:t>
            </a:r>
            <a:br>
              <a:rPr lang="de-DE" dirty="0"/>
            </a:br>
            <a:r>
              <a:rPr lang="de-DE" dirty="0">
                <a:hlinkClick r:id="rId4"/>
              </a:rPr>
              <a:t>https://www.aufstiegs-bafoeg.de</a:t>
            </a:r>
          </a:p>
          <a:p>
            <a:pPr marL="285750" indent="-285750">
              <a:buFont typeface="Wingdings" panose="05000000000000000000" pitchFamily="2" charset="2"/>
              <a:buChar char="Ø"/>
            </a:pPr>
            <a:r>
              <a:rPr lang="de-DE" b="1" dirty="0"/>
              <a:t>DIHK Shop</a:t>
            </a:r>
            <a:br>
              <a:rPr lang="de-DE" b="1" dirty="0"/>
            </a:br>
            <a:r>
              <a:rPr lang="de-DE" dirty="0">
                <a:hlinkClick r:id="rId5"/>
              </a:rPr>
              <a:t>https://www.dihk-bildung.shop</a:t>
            </a:r>
          </a:p>
          <a:p>
            <a:pPr marL="285750" indent="-285750">
              <a:buFont typeface="Wingdings" panose="05000000000000000000" pitchFamily="2" charset="2"/>
              <a:buChar char="Ø"/>
            </a:pPr>
            <a:r>
              <a:rPr lang="de-DE" b="1" dirty="0"/>
              <a:t>Ihre Anmeldung bei uns</a:t>
            </a:r>
            <a:br>
              <a:rPr lang="de-DE" b="1" dirty="0"/>
            </a:br>
            <a:r>
              <a:rPr lang="de-DE" dirty="0">
                <a:hlinkClick r:id="rId6"/>
              </a:rPr>
              <a:t>https://www.wak-sh.de/bildungsangebote/aus-und-weiterbildung/karriere-als-meisterin</a:t>
            </a:r>
            <a:endParaRPr lang="de-DE" dirty="0"/>
          </a:p>
          <a:p>
            <a:endParaRPr lang="de-DE" dirty="0"/>
          </a:p>
          <a:p>
            <a:endParaRPr lang="de-DE" dirty="0"/>
          </a:p>
          <a:p>
            <a:endParaRPr lang="de-DE"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endParaRPr lang="de-DE" dirty="0"/>
          </a:p>
          <a:p>
            <a:endParaRPr lang="de-DE" u="sng"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b="1" dirty="0"/>
              <a:t>Hilfreiche Links</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Prüfungswesen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1118826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6C21-D41B-654A-B1B4-AAC0F1D883C6}"/>
              </a:ext>
            </a:extLst>
          </p:cNvPr>
          <p:cNvSpPr>
            <a:spLocks noGrp="1"/>
          </p:cNvSpPr>
          <p:nvPr>
            <p:ph type="ctrTitle"/>
          </p:nvPr>
        </p:nvSpPr>
        <p:spPr/>
        <p:txBody>
          <a:bodyPr/>
          <a:lstStyle/>
          <a:p>
            <a:r>
              <a:rPr lang="de-DE" dirty="0"/>
              <a:t>Weitere Fragen?</a:t>
            </a:r>
          </a:p>
        </p:txBody>
      </p:sp>
    </p:spTree>
    <p:extLst>
      <p:ext uri="{BB962C8B-B14F-4D97-AF65-F5344CB8AC3E}">
        <p14:creationId xmlns:p14="http://schemas.microsoft.com/office/powerpoint/2010/main" val="103116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3830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Kundenberatung</a:t>
            </a:r>
          </a:p>
        </p:txBody>
      </p:sp>
      <p:sp>
        <p:nvSpPr>
          <p:cNvPr id="4" name="Fußzeilenplatzhalter 3"/>
          <p:cNvSpPr>
            <a:spLocks noGrp="1"/>
          </p:cNvSpPr>
          <p:nvPr>
            <p:ph type="ftr" sz="quarter" idx="15"/>
          </p:nvPr>
        </p:nvSpPr>
        <p:spPr/>
        <p:txBody>
          <a:bodyPr/>
          <a:lstStyle/>
          <a:p>
            <a:r>
              <a:rPr lang="de-DE"/>
              <a:t>Höhere Berufsbildung 2024</a:t>
            </a:r>
          </a:p>
        </p:txBody>
      </p:sp>
      <p:pic>
        <p:nvPicPr>
          <p:cNvPr id="8" name="Grafik 7">
            <a:extLst>
              <a:ext uri="{FF2B5EF4-FFF2-40B4-BE49-F238E27FC236}">
                <a16:creationId xmlns:a16="http://schemas.microsoft.com/office/drawing/2014/main" id="{2439873B-039C-C0B7-4885-97956ECB427B}"/>
              </a:ext>
            </a:extLst>
          </p:cNvPr>
          <p:cNvPicPr>
            <a:picLocks noChangeAspect="1"/>
          </p:cNvPicPr>
          <p:nvPr/>
        </p:nvPicPr>
        <p:blipFill>
          <a:blip r:embed="rId2"/>
          <a:stretch>
            <a:fillRect/>
          </a:stretch>
        </p:blipFill>
        <p:spPr>
          <a:xfrm>
            <a:off x="709103" y="3429000"/>
            <a:ext cx="2346199" cy="1560251"/>
          </a:xfrm>
          <a:prstGeom prst="rect">
            <a:avLst/>
          </a:prstGeom>
        </p:spPr>
      </p:pic>
      <p:pic>
        <p:nvPicPr>
          <p:cNvPr id="11" name="Grafik 10">
            <a:extLst>
              <a:ext uri="{FF2B5EF4-FFF2-40B4-BE49-F238E27FC236}">
                <a16:creationId xmlns:a16="http://schemas.microsoft.com/office/drawing/2014/main" id="{6E763EAF-010C-A787-F834-B11AAD6C5A29}"/>
              </a:ext>
            </a:extLst>
          </p:cNvPr>
          <p:cNvPicPr>
            <a:picLocks noChangeAspect="1"/>
          </p:cNvPicPr>
          <p:nvPr/>
        </p:nvPicPr>
        <p:blipFill>
          <a:blip r:embed="rId3"/>
          <a:stretch>
            <a:fillRect/>
          </a:stretch>
        </p:blipFill>
        <p:spPr>
          <a:xfrm>
            <a:off x="3383942" y="866317"/>
            <a:ext cx="2324052" cy="1555150"/>
          </a:xfrm>
          <a:prstGeom prst="rect">
            <a:avLst/>
          </a:prstGeom>
        </p:spPr>
      </p:pic>
      <p:pic>
        <p:nvPicPr>
          <p:cNvPr id="15" name="Grafik 14">
            <a:extLst>
              <a:ext uri="{FF2B5EF4-FFF2-40B4-BE49-F238E27FC236}">
                <a16:creationId xmlns:a16="http://schemas.microsoft.com/office/drawing/2014/main" id="{5513EE75-8F7A-6742-79D0-12E1C94EF231}"/>
              </a:ext>
            </a:extLst>
          </p:cNvPr>
          <p:cNvPicPr>
            <a:picLocks noChangeAspect="1"/>
          </p:cNvPicPr>
          <p:nvPr/>
        </p:nvPicPr>
        <p:blipFill>
          <a:blip r:embed="rId4"/>
          <a:stretch>
            <a:fillRect/>
          </a:stretch>
        </p:blipFill>
        <p:spPr>
          <a:xfrm>
            <a:off x="3370069" y="3427866"/>
            <a:ext cx="2332725" cy="1555150"/>
          </a:xfrm>
          <a:prstGeom prst="rect">
            <a:avLst/>
          </a:prstGeom>
        </p:spPr>
      </p:pic>
      <p:pic>
        <p:nvPicPr>
          <p:cNvPr id="17" name="Grafik 16">
            <a:extLst>
              <a:ext uri="{FF2B5EF4-FFF2-40B4-BE49-F238E27FC236}">
                <a16:creationId xmlns:a16="http://schemas.microsoft.com/office/drawing/2014/main" id="{17A2D169-7970-B870-D584-5A7D53B635AF}"/>
              </a:ext>
            </a:extLst>
          </p:cNvPr>
          <p:cNvPicPr>
            <a:picLocks noChangeAspect="1"/>
          </p:cNvPicPr>
          <p:nvPr/>
        </p:nvPicPr>
        <p:blipFill>
          <a:blip r:embed="rId5"/>
          <a:stretch>
            <a:fillRect/>
          </a:stretch>
        </p:blipFill>
        <p:spPr>
          <a:xfrm>
            <a:off x="6014488" y="879968"/>
            <a:ext cx="2324053" cy="1549369"/>
          </a:xfrm>
          <a:prstGeom prst="rect">
            <a:avLst/>
          </a:prstGeom>
        </p:spPr>
      </p:pic>
      <p:pic>
        <p:nvPicPr>
          <p:cNvPr id="19" name="Grafik 18">
            <a:extLst>
              <a:ext uri="{FF2B5EF4-FFF2-40B4-BE49-F238E27FC236}">
                <a16:creationId xmlns:a16="http://schemas.microsoft.com/office/drawing/2014/main" id="{720C73DD-2E91-4A8D-CC9D-487583FC6013}"/>
              </a:ext>
            </a:extLst>
          </p:cNvPr>
          <p:cNvPicPr>
            <a:picLocks noChangeAspect="1"/>
          </p:cNvPicPr>
          <p:nvPr/>
        </p:nvPicPr>
        <p:blipFill>
          <a:blip r:embed="rId6"/>
          <a:stretch>
            <a:fillRect/>
          </a:stretch>
        </p:blipFill>
        <p:spPr>
          <a:xfrm>
            <a:off x="709103" y="863343"/>
            <a:ext cx="2368345" cy="1546083"/>
          </a:xfrm>
          <a:prstGeom prst="rect">
            <a:avLst/>
          </a:prstGeom>
        </p:spPr>
      </p:pic>
      <p:pic>
        <p:nvPicPr>
          <p:cNvPr id="21" name="Grafik 20">
            <a:extLst>
              <a:ext uri="{FF2B5EF4-FFF2-40B4-BE49-F238E27FC236}">
                <a16:creationId xmlns:a16="http://schemas.microsoft.com/office/drawing/2014/main" id="{1AFCE797-A622-F5FD-CDDA-C49E3527711A}"/>
              </a:ext>
            </a:extLst>
          </p:cNvPr>
          <p:cNvPicPr>
            <a:picLocks noChangeAspect="1"/>
          </p:cNvPicPr>
          <p:nvPr/>
        </p:nvPicPr>
        <p:blipFill>
          <a:blip r:embed="rId7"/>
          <a:stretch>
            <a:fillRect/>
          </a:stretch>
        </p:blipFill>
        <p:spPr>
          <a:xfrm>
            <a:off x="8645035" y="876330"/>
            <a:ext cx="2242862" cy="1533096"/>
          </a:xfrm>
          <a:prstGeom prst="rect">
            <a:avLst/>
          </a:prstGeom>
        </p:spPr>
      </p:pic>
      <p:sp>
        <p:nvSpPr>
          <p:cNvPr id="22" name="Textfeld 21">
            <a:extLst>
              <a:ext uri="{FF2B5EF4-FFF2-40B4-BE49-F238E27FC236}">
                <a16:creationId xmlns:a16="http://schemas.microsoft.com/office/drawing/2014/main" id="{A54C5511-8889-8C3D-53CB-A93203E2FE0A}"/>
              </a:ext>
            </a:extLst>
          </p:cNvPr>
          <p:cNvSpPr txBox="1"/>
          <p:nvPr/>
        </p:nvSpPr>
        <p:spPr>
          <a:xfrm>
            <a:off x="625493" y="4999904"/>
            <a:ext cx="2688710" cy="627087"/>
          </a:xfrm>
          <a:prstGeom prst="rect">
            <a:avLst/>
          </a:prstGeom>
          <a:noFill/>
        </p:spPr>
        <p:txBody>
          <a:bodyPr wrap="square" rtlCol="0">
            <a:noAutofit/>
          </a:bodyPr>
          <a:lstStyle/>
          <a:p>
            <a:pPr algn="l"/>
            <a:r>
              <a:rPr lang="de-DE" sz="1200" dirty="0"/>
              <a:t>Gesa Johannsen</a:t>
            </a:r>
          </a:p>
          <a:p>
            <a:pPr algn="l"/>
            <a:r>
              <a:rPr lang="de-DE" sz="1200" dirty="0">
                <a:hlinkClick r:id="rId8"/>
              </a:rPr>
              <a:t>gesa.johannsen@wak-sh.de</a:t>
            </a:r>
            <a:endParaRPr lang="de-DE" sz="1200" dirty="0"/>
          </a:p>
          <a:p>
            <a:pPr algn="l"/>
            <a:r>
              <a:rPr lang="de-DE" sz="1200" dirty="0"/>
              <a:t>Tel. (0431) 3016 - 287</a:t>
            </a:r>
          </a:p>
        </p:txBody>
      </p:sp>
      <p:sp>
        <p:nvSpPr>
          <p:cNvPr id="23" name="Textfeld 22">
            <a:extLst>
              <a:ext uri="{FF2B5EF4-FFF2-40B4-BE49-F238E27FC236}">
                <a16:creationId xmlns:a16="http://schemas.microsoft.com/office/drawing/2014/main" id="{8021A54F-DCFB-65C2-2DB5-9FEF009FE9E8}"/>
              </a:ext>
            </a:extLst>
          </p:cNvPr>
          <p:cNvSpPr txBox="1"/>
          <p:nvPr/>
        </p:nvSpPr>
        <p:spPr>
          <a:xfrm>
            <a:off x="8645035" y="2481010"/>
            <a:ext cx="2688710" cy="627087"/>
          </a:xfrm>
          <a:prstGeom prst="rect">
            <a:avLst/>
          </a:prstGeom>
          <a:noFill/>
        </p:spPr>
        <p:txBody>
          <a:bodyPr wrap="square" rtlCol="0">
            <a:noAutofit/>
          </a:bodyPr>
          <a:lstStyle/>
          <a:p>
            <a:pPr algn="l"/>
            <a:r>
              <a:rPr lang="de-DE" sz="1200" dirty="0"/>
              <a:t>Jörg Diekmann</a:t>
            </a:r>
          </a:p>
          <a:p>
            <a:pPr algn="l"/>
            <a:r>
              <a:rPr lang="de-DE" sz="1200" dirty="0">
                <a:hlinkClick r:id="rId9"/>
              </a:rPr>
              <a:t>joerg.diekmann@wak-sh.de</a:t>
            </a:r>
            <a:endParaRPr lang="de-DE" sz="1200" dirty="0"/>
          </a:p>
          <a:p>
            <a:pPr algn="l"/>
            <a:r>
              <a:rPr lang="de-DE" sz="1200" dirty="0"/>
              <a:t>Tel. (0431) 3016 - 206</a:t>
            </a:r>
          </a:p>
        </p:txBody>
      </p:sp>
      <p:sp>
        <p:nvSpPr>
          <p:cNvPr id="24" name="Textfeld 23">
            <a:extLst>
              <a:ext uri="{FF2B5EF4-FFF2-40B4-BE49-F238E27FC236}">
                <a16:creationId xmlns:a16="http://schemas.microsoft.com/office/drawing/2014/main" id="{C514C6B9-632A-488A-05B9-237C90AB0319}"/>
              </a:ext>
            </a:extLst>
          </p:cNvPr>
          <p:cNvSpPr txBox="1"/>
          <p:nvPr/>
        </p:nvSpPr>
        <p:spPr>
          <a:xfrm>
            <a:off x="625493" y="2486060"/>
            <a:ext cx="2688710" cy="627087"/>
          </a:xfrm>
          <a:prstGeom prst="rect">
            <a:avLst/>
          </a:prstGeom>
          <a:noFill/>
        </p:spPr>
        <p:txBody>
          <a:bodyPr wrap="square" rtlCol="0">
            <a:noAutofit/>
          </a:bodyPr>
          <a:lstStyle/>
          <a:p>
            <a:pPr algn="l"/>
            <a:r>
              <a:rPr lang="de-DE" sz="1200" dirty="0"/>
              <a:t>Viola Helmerichs</a:t>
            </a:r>
          </a:p>
          <a:p>
            <a:pPr algn="l"/>
            <a:r>
              <a:rPr lang="de-DE" sz="1200" dirty="0">
                <a:hlinkClick r:id="rId8"/>
              </a:rPr>
              <a:t>viola.helmerichs@wak-sh.de</a:t>
            </a:r>
            <a:endParaRPr lang="de-DE" sz="1200" dirty="0"/>
          </a:p>
          <a:p>
            <a:pPr algn="l"/>
            <a:r>
              <a:rPr lang="de-DE" sz="1200" dirty="0"/>
              <a:t>Tel. (0431) 3016 - 253</a:t>
            </a:r>
          </a:p>
        </p:txBody>
      </p:sp>
      <p:sp>
        <p:nvSpPr>
          <p:cNvPr id="25" name="Textfeld 24">
            <a:extLst>
              <a:ext uri="{FF2B5EF4-FFF2-40B4-BE49-F238E27FC236}">
                <a16:creationId xmlns:a16="http://schemas.microsoft.com/office/drawing/2014/main" id="{F0CBE559-89D0-109E-DB22-ED18E956C246}"/>
              </a:ext>
            </a:extLst>
          </p:cNvPr>
          <p:cNvSpPr txBox="1"/>
          <p:nvPr/>
        </p:nvSpPr>
        <p:spPr>
          <a:xfrm>
            <a:off x="6014488" y="2500510"/>
            <a:ext cx="2688710" cy="627087"/>
          </a:xfrm>
          <a:prstGeom prst="rect">
            <a:avLst/>
          </a:prstGeom>
          <a:noFill/>
        </p:spPr>
        <p:txBody>
          <a:bodyPr wrap="square" rtlCol="0">
            <a:noAutofit/>
          </a:bodyPr>
          <a:lstStyle/>
          <a:p>
            <a:pPr algn="l"/>
            <a:r>
              <a:rPr lang="de-DE" sz="1200" dirty="0"/>
              <a:t>Kristiane Bootz</a:t>
            </a:r>
          </a:p>
          <a:p>
            <a:pPr algn="l"/>
            <a:r>
              <a:rPr lang="de-DE" sz="1200" dirty="0">
                <a:hlinkClick r:id="rId8"/>
              </a:rPr>
              <a:t>kristiane.boortz@wak-sh.de</a:t>
            </a:r>
            <a:endParaRPr lang="de-DE" sz="1200" dirty="0"/>
          </a:p>
          <a:p>
            <a:pPr algn="l"/>
            <a:r>
              <a:rPr lang="de-DE" sz="1200" dirty="0"/>
              <a:t>Tel. (0451) 5026 - 325</a:t>
            </a:r>
          </a:p>
        </p:txBody>
      </p:sp>
      <p:sp>
        <p:nvSpPr>
          <p:cNvPr id="26" name="Textfeld 25">
            <a:extLst>
              <a:ext uri="{FF2B5EF4-FFF2-40B4-BE49-F238E27FC236}">
                <a16:creationId xmlns:a16="http://schemas.microsoft.com/office/drawing/2014/main" id="{9AA15F95-D699-AC36-425E-56F47BBFC4D8}"/>
              </a:ext>
            </a:extLst>
          </p:cNvPr>
          <p:cNvSpPr txBox="1"/>
          <p:nvPr/>
        </p:nvSpPr>
        <p:spPr>
          <a:xfrm>
            <a:off x="3314203" y="4999904"/>
            <a:ext cx="2688710" cy="627087"/>
          </a:xfrm>
          <a:prstGeom prst="rect">
            <a:avLst/>
          </a:prstGeom>
          <a:noFill/>
        </p:spPr>
        <p:txBody>
          <a:bodyPr wrap="square" rtlCol="0">
            <a:noAutofit/>
          </a:bodyPr>
          <a:lstStyle/>
          <a:p>
            <a:pPr algn="l"/>
            <a:r>
              <a:rPr lang="de-DE" sz="1200" dirty="0"/>
              <a:t>Martina Busche</a:t>
            </a:r>
          </a:p>
          <a:p>
            <a:pPr algn="l"/>
            <a:r>
              <a:rPr lang="de-DE" sz="1200" dirty="0">
                <a:hlinkClick r:id="rId8"/>
              </a:rPr>
              <a:t>martina.busche@wak-sh.de</a:t>
            </a:r>
            <a:endParaRPr lang="de-DE" sz="1200" dirty="0"/>
          </a:p>
          <a:p>
            <a:pPr algn="l"/>
            <a:r>
              <a:rPr lang="de-DE" sz="1200" dirty="0"/>
              <a:t>Tel. (04121) 795 - 212</a:t>
            </a:r>
          </a:p>
        </p:txBody>
      </p:sp>
      <p:sp>
        <p:nvSpPr>
          <p:cNvPr id="27" name="Textfeld 26">
            <a:extLst>
              <a:ext uri="{FF2B5EF4-FFF2-40B4-BE49-F238E27FC236}">
                <a16:creationId xmlns:a16="http://schemas.microsoft.com/office/drawing/2014/main" id="{F798255A-30AB-325F-FBF2-2F1EEC1F3901}"/>
              </a:ext>
            </a:extLst>
          </p:cNvPr>
          <p:cNvSpPr txBox="1"/>
          <p:nvPr/>
        </p:nvSpPr>
        <p:spPr>
          <a:xfrm>
            <a:off x="3314203" y="2468239"/>
            <a:ext cx="2688710" cy="627087"/>
          </a:xfrm>
          <a:prstGeom prst="rect">
            <a:avLst/>
          </a:prstGeom>
          <a:noFill/>
        </p:spPr>
        <p:txBody>
          <a:bodyPr wrap="square" rtlCol="0">
            <a:noAutofit/>
          </a:bodyPr>
          <a:lstStyle/>
          <a:p>
            <a:pPr algn="l"/>
            <a:r>
              <a:rPr lang="de-DE" sz="1200" dirty="0"/>
              <a:t>Bettina Neumann</a:t>
            </a:r>
          </a:p>
          <a:p>
            <a:pPr algn="l"/>
            <a:r>
              <a:rPr lang="de-DE" sz="1200" dirty="0">
                <a:hlinkClick r:id="rId10"/>
              </a:rPr>
              <a:t>bettina.neumann@wak-sh.de</a:t>
            </a:r>
            <a:endParaRPr lang="de-DE" sz="1200" dirty="0"/>
          </a:p>
          <a:p>
            <a:pPr algn="l"/>
            <a:r>
              <a:rPr lang="de-DE" sz="1200" dirty="0"/>
              <a:t>Tel. (04121) 795 - 152</a:t>
            </a:r>
          </a:p>
        </p:txBody>
      </p:sp>
      <p:pic>
        <p:nvPicPr>
          <p:cNvPr id="5" name="Grafik 4">
            <a:extLst>
              <a:ext uri="{FF2B5EF4-FFF2-40B4-BE49-F238E27FC236}">
                <a16:creationId xmlns:a16="http://schemas.microsoft.com/office/drawing/2014/main" id="{240A508D-A11F-7C6E-7AA5-B247CAC445CB}"/>
              </a:ext>
            </a:extLst>
          </p:cNvPr>
          <p:cNvPicPr>
            <a:picLocks noChangeAspect="1"/>
          </p:cNvPicPr>
          <p:nvPr/>
        </p:nvPicPr>
        <p:blipFill>
          <a:blip r:embed="rId11"/>
          <a:stretch>
            <a:fillRect/>
          </a:stretch>
        </p:blipFill>
        <p:spPr>
          <a:xfrm>
            <a:off x="6014488" y="3434683"/>
            <a:ext cx="2324053" cy="1554568"/>
          </a:xfrm>
          <a:prstGeom prst="rect">
            <a:avLst/>
          </a:prstGeom>
        </p:spPr>
      </p:pic>
      <p:sp>
        <p:nvSpPr>
          <p:cNvPr id="6" name="Textfeld 5">
            <a:extLst>
              <a:ext uri="{FF2B5EF4-FFF2-40B4-BE49-F238E27FC236}">
                <a16:creationId xmlns:a16="http://schemas.microsoft.com/office/drawing/2014/main" id="{9CD174E6-C9E3-92B5-B794-7C28870DB409}"/>
              </a:ext>
            </a:extLst>
          </p:cNvPr>
          <p:cNvSpPr txBox="1"/>
          <p:nvPr/>
        </p:nvSpPr>
        <p:spPr>
          <a:xfrm>
            <a:off x="6002913" y="4970245"/>
            <a:ext cx="2688710" cy="627087"/>
          </a:xfrm>
          <a:prstGeom prst="rect">
            <a:avLst/>
          </a:prstGeom>
          <a:noFill/>
        </p:spPr>
        <p:txBody>
          <a:bodyPr wrap="square" rtlCol="0">
            <a:noAutofit/>
          </a:bodyPr>
          <a:lstStyle/>
          <a:p>
            <a:pPr algn="l"/>
            <a:r>
              <a:rPr lang="de-DE" sz="1200" dirty="0"/>
              <a:t>Jasmin Respondeck</a:t>
            </a:r>
          </a:p>
          <a:p>
            <a:pPr algn="l"/>
            <a:r>
              <a:rPr lang="de-DE" sz="1200" dirty="0">
                <a:hlinkClick r:id="rId12"/>
              </a:rPr>
              <a:t>jasmin.respondeck@wak-sh.de</a:t>
            </a:r>
            <a:endParaRPr lang="de-DE" sz="1200" dirty="0"/>
          </a:p>
          <a:p>
            <a:pPr algn="l"/>
            <a:r>
              <a:rPr lang="de-DE" sz="1200" dirty="0"/>
              <a:t>Tel. (0451) 5026 - 343</a:t>
            </a:r>
          </a:p>
        </p:txBody>
      </p:sp>
      <p:pic>
        <p:nvPicPr>
          <p:cNvPr id="3" name="Grafik 2">
            <a:extLst>
              <a:ext uri="{FF2B5EF4-FFF2-40B4-BE49-F238E27FC236}">
                <a16:creationId xmlns:a16="http://schemas.microsoft.com/office/drawing/2014/main" id="{BE0BF76F-36C5-4C7F-3C18-CD6B9F66D0CF}"/>
              </a:ext>
            </a:extLst>
          </p:cNvPr>
          <p:cNvPicPr>
            <a:picLocks noChangeAspect="1"/>
          </p:cNvPicPr>
          <p:nvPr/>
        </p:nvPicPr>
        <p:blipFill>
          <a:blip r:embed="rId11"/>
          <a:stretch>
            <a:fillRect/>
          </a:stretch>
        </p:blipFill>
        <p:spPr>
          <a:xfrm>
            <a:off x="8645035" y="3416346"/>
            <a:ext cx="2324053" cy="1554568"/>
          </a:xfrm>
          <a:prstGeom prst="rect">
            <a:avLst/>
          </a:prstGeom>
        </p:spPr>
      </p:pic>
      <p:sp>
        <p:nvSpPr>
          <p:cNvPr id="7" name="Textfeld 6">
            <a:extLst>
              <a:ext uri="{FF2B5EF4-FFF2-40B4-BE49-F238E27FC236}">
                <a16:creationId xmlns:a16="http://schemas.microsoft.com/office/drawing/2014/main" id="{164800BF-F538-0F71-28DB-09F26C771420}"/>
              </a:ext>
            </a:extLst>
          </p:cNvPr>
          <p:cNvSpPr txBox="1"/>
          <p:nvPr/>
        </p:nvSpPr>
        <p:spPr>
          <a:xfrm>
            <a:off x="8645035" y="4995610"/>
            <a:ext cx="2688710" cy="627087"/>
          </a:xfrm>
          <a:prstGeom prst="rect">
            <a:avLst/>
          </a:prstGeom>
          <a:noFill/>
        </p:spPr>
        <p:txBody>
          <a:bodyPr wrap="square" rtlCol="0">
            <a:noAutofit/>
          </a:bodyPr>
          <a:lstStyle/>
          <a:p>
            <a:pPr algn="l"/>
            <a:r>
              <a:rPr lang="de-DE" sz="1200" dirty="0"/>
              <a:t>Team Kundenberatung</a:t>
            </a:r>
          </a:p>
          <a:p>
            <a:pPr algn="l"/>
            <a:r>
              <a:rPr lang="de-DE" sz="1200" dirty="0">
                <a:hlinkClick r:id="rId13"/>
              </a:rPr>
              <a:t>kundenberatung@wak-sh.de</a:t>
            </a:r>
            <a:endParaRPr lang="de-DE" sz="1200" dirty="0"/>
          </a:p>
          <a:p>
            <a:pPr algn="l"/>
            <a:endParaRPr lang="de-DE" sz="1200" dirty="0"/>
          </a:p>
        </p:txBody>
      </p:sp>
    </p:spTree>
    <p:extLst>
      <p:ext uri="{BB962C8B-B14F-4D97-AF65-F5344CB8AC3E}">
        <p14:creationId xmlns:p14="http://schemas.microsoft.com/office/powerpoint/2010/main" val="275807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E79AC35-8FDF-A978-0AC8-7431DF3E823F}"/>
              </a:ext>
            </a:extLst>
          </p:cNvPr>
          <p:cNvSpPr>
            <a:spLocks noGrp="1"/>
          </p:cNvSpPr>
          <p:nvPr>
            <p:ph type="body" sz="quarter" idx="13"/>
          </p:nvPr>
        </p:nvSpPr>
        <p:spPr/>
        <p:txBody>
          <a:bodyPr/>
          <a:lstStyle/>
          <a:p>
            <a:endParaRPr lang="de-DE" dirty="0"/>
          </a:p>
        </p:txBody>
      </p:sp>
      <p:sp>
        <p:nvSpPr>
          <p:cNvPr id="3" name="Titel 2">
            <a:extLst>
              <a:ext uri="{FF2B5EF4-FFF2-40B4-BE49-F238E27FC236}">
                <a16:creationId xmlns:a16="http://schemas.microsoft.com/office/drawing/2014/main" id="{1A9B0AAA-05FA-BF84-136B-7A675543C356}"/>
              </a:ext>
            </a:extLst>
          </p:cNvPr>
          <p:cNvSpPr>
            <a:spLocks noGrp="1"/>
          </p:cNvSpPr>
          <p:nvPr>
            <p:ph type="title"/>
          </p:nvPr>
        </p:nvSpPr>
        <p:spPr/>
        <p:txBody>
          <a:bodyPr/>
          <a:lstStyle/>
          <a:p>
            <a:r>
              <a:rPr lang="de-DE" dirty="0"/>
              <a:t>Ansprechpartner</a:t>
            </a:r>
          </a:p>
        </p:txBody>
      </p:sp>
      <p:sp>
        <p:nvSpPr>
          <p:cNvPr id="4" name="Textplatzhalter 3">
            <a:extLst>
              <a:ext uri="{FF2B5EF4-FFF2-40B4-BE49-F238E27FC236}">
                <a16:creationId xmlns:a16="http://schemas.microsoft.com/office/drawing/2014/main" id="{7237DA44-2F67-D6A2-0693-F256CA45B793}"/>
              </a:ext>
            </a:extLst>
          </p:cNvPr>
          <p:cNvSpPr>
            <a:spLocks noGrp="1"/>
          </p:cNvSpPr>
          <p:nvPr>
            <p:ph type="body" sz="quarter" idx="14"/>
          </p:nvPr>
        </p:nvSpPr>
        <p:spPr/>
        <p:txBody>
          <a:bodyPr/>
          <a:lstStyle/>
          <a:p>
            <a:r>
              <a:rPr lang="de-DE" dirty="0"/>
              <a:t>IHK / IBSH</a:t>
            </a:r>
          </a:p>
        </p:txBody>
      </p:sp>
      <p:sp>
        <p:nvSpPr>
          <p:cNvPr id="5" name="Fußzeilenplatzhalter 4">
            <a:extLst>
              <a:ext uri="{FF2B5EF4-FFF2-40B4-BE49-F238E27FC236}">
                <a16:creationId xmlns:a16="http://schemas.microsoft.com/office/drawing/2014/main" id="{F767A199-8EBB-CF21-5C54-0EFBAAF6413E}"/>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115233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D10759-1A52-09E5-AB6E-8692EFA987D3}"/>
              </a:ext>
            </a:extLst>
          </p:cNvPr>
          <p:cNvSpPr>
            <a:spLocks noGrp="1"/>
          </p:cNvSpPr>
          <p:nvPr>
            <p:ph sz="half" idx="1"/>
          </p:nvPr>
        </p:nvSpPr>
        <p:spPr/>
        <p:txBody>
          <a:bodyPr/>
          <a:lstStyle/>
          <a:p>
            <a:r>
              <a:rPr lang="de-DE" b="1" dirty="0"/>
              <a:t>IHK - Flensburg:</a:t>
            </a:r>
          </a:p>
          <a:p>
            <a:pPr marL="285750" indent="-285750">
              <a:buFont typeface="Wingdings" panose="05000000000000000000" pitchFamily="2" charset="2"/>
              <a:buChar char="Ø"/>
            </a:pPr>
            <a:r>
              <a:rPr lang="de-DE" dirty="0"/>
              <a:t>0461- 806 – 806</a:t>
            </a:r>
          </a:p>
          <a:p>
            <a:endParaRPr lang="de-DE" dirty="0"/>
          </a:p>
          <a:p>
            <a:r>
              <a:rPr lang="de-DE" b="1" dirty="0"/>
              <a:t>IHK - Kiel:</a:t>
            </a:r>
          </a:p>
          <a:p>
            <a:pPr marL="285750" indent="-285750">
              <a:buFont typeface="Wingdings" panose="05000000000000000000" pitchFamily="2" charset="2"/>
              <a:buChar char="Ø"/>
            </a:pPr>
            <a:r>
              <a:rPr lang="de-DE" dirty="0"/>
              <a:t>0431 - 5194 -246 Frau Pagel</a:t>
            </a:r>
          </a:p>
          <a:p>
            <a:pPr marL="285750" indent="-285750">
              <a:buFont typeface="Wingdings" panose="05000000000000000000" pitchFamily="2" charset="2"/>
              <a:buChar char="Ø"/>
            </a:pPr>
            <a:r>
              <a:rPr lang="de-DE" dirty="0"/>
              <a:t>0431 - 5194 - 311 Frau Ruschkowski</a:t>
            </a:r>
          </a:p>
          <a:p>
            <a:pPr marL="285750" indent="-285750">
              <a:buFont typeface="Wingdings" panose="05000000000000000000" pitchFamily="2" charset="2"/>
              <a:buChar char="Ø"/>
            </a:pPr>
            <a:r>
              <a:rPr lang="de-DE" dirty="0"/>
              <a:t>0431 – 5194 – 261 Frau Chabelnikowa</a:t>
            </a:r>
          </a:p>
          <a:p>
            <a:endParaRPr lang="de-DE" dirty="0"/>
          </a:p>
          <a:p>
            <a:r>
              <a:rPr lang="de-DE" b="1" dirty="0"/>
              <a:t>IHK - Lübeck:</a:t>
            </a:r>
          </a:p>
          <a:p>
            <a:pPr marL="285750" indent="-285750">
              <a:buFont typeface="Wingdings" panose="05000000000000000000" pitchFamily="2" charset="2"/>
              <a:buChar char="Ø"/>
            </a:pPr>
            <a:r>
              <a:rPr lang="de-DE" dirty="0"/>
              <a:t>0451- 6006 - 804</a:t>
            </a:r>
          </a:p>
        </p:txBody>
      </p:sp>
      <p:sp>
        <p:nvSpPr>
          <p:cNvPr id="3" name="Inhaltsplatzhalter 2">
            <a:extLst>
              <a:ext uri="{FF2B5EF4-FFF2-40B4-BE49-F238E27FC236}">
                <a16:creationId xmlns:a16="http://schemas.microsoft.com/office/drawing/2014/main" id="{82951387-86FD-6EE0-D968-37C436CCB54D}"/>
              </a:ext>
            </a:extLst>
          </p:cNvPr>
          <p:cNvSpPr>
            <a:spLocks noGrp="1"/>
          </p:cNvSpPr>
          <p:nvPr>
            <p:ph sz="half" idx="2"/>
          </p:nvPr>
        </p:nvSpPr>
        <p:spPr/>
        <p:txBody>
          <a:bodyPr/>
          <a:lstStyle/>
          <a:p>
            <a:r>
              <a:rPr lang="de-DE" b="1" dirty="0"/>
              <a:t>Aufstiegs-BAföG:</a:t>
            </a:r>
          </a:p>
          <a:p>
            <a:r>
              <a:rPr lang="de-DE" dirty="0"/>
              <a:t>Investitionsbank des Landes Schleswig-Holstein:</a:t>
            </a:r>
          </a:p>
          <a:p>
            <a:pPr marL="285750" indent="-285750">
              <a:buFont typeface="Wingdings" panose="05000000000000000000" pitchFamily="2" charset="2"/>
              <a:buChar char="Ø"/>
            </a:pPr>
            <a:r>
              <a:rPr lang="de-DE" dirty="0"/>
              <a:t>0431 - 9905 - 0</a:t>
            </a:r>
          </a:p>
          <a:p>
            <a:r>
              <a:rPr lang="de-DE" dirty="0"/>
              <a:t>Handwerkskammer Hamburg</a:t>
            </a:r>
          </a:p>
          <a:p>
            <a:pPr marL="285750" indent="-285750">
              <a:buFont typeface="Wingdings" panose="05000000000000000000" pitchFamily="2" charset="2"/>
              <a:buChar char="Ø"/>
            </a:pPr>
            <a:r>
              <a:rPr lang="de-DE" dirty="0"/>
              <a:t>040 - 35905 - 389</a:t>
            </a:r>
          </a:p>
          <a:p>
            <a:r>
              <a:rPr lang="de-DE" dirty="0"/>
              <a:t>Investitions- und Förderbank Niedersachsen</a:t>
            </a:r>
          </a:p>
          <a:p>
            <a:pPr marL="285750" indent="-285750">
              <a:buFont typeface="Wingdings" panose="05000000000000000000" pitchFamily="2" charset="2"/>
              <a:buChar char="Ø"/>
            </a:pPr>
            <a:r>
              <a:rPr lang="de-DE" dirty="0"/>
              <a:t>0511 - 30031 – 9497</a:t>
            </a:r>
          </a:p>
          <a:p>
            <a:r>
              <a:rPr lang="de-DE" dirty="0"/>
              <a:t>Mecklenburg-Vorpommern</a:t>
            </a:r>
          </a:p>
          <a:p>
            <a:pPr marL="285750" indent="-285750">
              <a:buFont typeface="Wingdings" panose="05000000000000000000" pitchFamily="2" charset="2"/>
              <a:buChar char="Ø"/>
            </a:pPr>
            <a:r>
              <a:rPr lang="de-DE" dirty="0"/>
              <a:t>0385 - 588 - 0</a:t>
            </a:r>
          </a:p>
          <a:p>
            <a:pPr marL="285750" indent="-285750">
              <a:buFont typeface="Wingdings" panose="05000000000000000000" pitchFamily="2" charset="2"/>
              <a:buChar char="Ø"/>
            </a:pPr>
            <a:endParaRPr lang="de-DE" dirty="0"/>
          </a:p>
          <a:p>
            <a:endParaRPr lang="de-DE" dirty="0"/>
          </a:p>
        </p:txBody>
      </p:sp>
      <p:sp>
        <p:nvSpPr>
          <p:cNvPr id="4" name="Titel 3">
            <a:extLst>
              <a:ext uri="{FF2B5EF4-FFF2-40B4-BE49-F238E27FC236}">
                <a16:creationId xmlns:a16="http://schemas.microsoft.com/office/drawing/2014/main" id="{7F4BD62C-4807-7CC9-5B05-C667C0B1DE2D}"/>
              </a:ext>
            </a:extLst>
          </p:cNvPr>
          <p:cNvSpPr>
            <a:spLocks noGrp="1"/>
          </p:cNvSpPr>
          <p:nvPr>
            <p:ph type="title"/>
          </p:nvPr>
        </p:nvSpPr>
        <p:spPr/>
        <p:txBody>
          <a:bodyPr/>
          <a:lstStyle/>
          <a:p>
            <a:r>
              <a:rPr lang="de-DE" dirty="0"/>
              <a:t>Ansprechpartner</a:t>
            </a:r>
          </a:p>
        </p:txBody>
      </p:sp>
      <p:sp>
        <p:nvSpPr>
          <p:cNvPr id="5" name="Textplatzhalter 4">
            <a:extLst>
              <a:ext uri="{FF2B5EF4-FFF2-40B4-BE49-F238E27FC236}">
                <a16:creationId xmlns:a16="http://schemas.microsoft.com/office/drawing/2014/main" id="{85A37F5C-D7A6-EAC2-2383-CADB676D893D}"/>
              </a:ext>
            </a:extLst>
          </p:cNvPr>
          <p:cNvSpPr>
            <a:spLocks noGrp="1"/>
          </p:cNvSpPr>
          <p:nvPr>
            <p:ph type="body" sz="quarter" idx="14"/>
          </p:nvPr>
        </p:nvSpPr>
        <p:spPr/>
        <p:txBody>
          <a:bodyPr/>
          <a:lstStyle/>
          <a:p>
            <a:r>
              <a:rPr lang="de-DE" dirty="0"/>
              <a:t>IHK / Aufstiegs-BAföG</a:t>
            </a:r>
          </a:p>
          <a:p>
            <a:endParaRPr lang="de-DE" dirty="0"/>
          </a:p>
        </p:txBody>
      </p:sp>
      <p:sp>
        <p:nvSpPr>
          <p:cNvPr id="6" name="Fußzeilenplatzhalter 5">
            <a:extLst>
              <a:ext uri="{FF2B5EF4-FFF2-40B4-BE49-F238E27FC236}">
                <a16:creationId xmlns:a16="http://schemas.microsoft.com/office/drawing/2014/main" id="{0051C3AF-1713-EDA6-2122-CC5DAEBBCC56}"/>
              </a:ext>
            </a:extLst>
          </p:cNvPr>
          <p:cNvSpPr>
            <a:spLocks noGrp="1"/>
          </p:cNvSpPr>
          <p:nvPr>
            <p:ph type="ftr" sz="quarter" idx="15"/>
          </p:nvPr>
        </p:nvSpPr>
        <p:spPr/>
        <p:txBody>
          <a:bodyPr/>
          <a:lstStyle/>
          <a:p>
            <a:r>
              <a:rPr lang="de-DE"/>
              <a:t>Höhere Berufsbildung 2024</a:t>
            </a:r>
          </a:p>
        </p:txBody>
      </p:sp>
    </p:spTree>
    <p:extLst>
      <p:ext uri="{BB962C8B-B14F-4D97-AF65-F5344CB8AC3E}">
        <p14:creationId xmlns:p14="http://schemas.microsoft.com/office/powerpoint/2010/main" val="110868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5EDB166-8B29-3C54-058D-D61F2DC53E9E}"/>
              </a:ext>
            </a:extLst>
          </p:cNvPr>
          <p:cNvSpPr>
            <a:spLocks noGrp="1"/>
          </p:cNvSpPr>
          <p:nvPr>
            <p:ph type="title"/>
          </p:nvPr>
        </p:nvSpPr>
        <p:spPr/>
        <p:txBody>
          <a:bodyPr/>
          <a:lstStyle/>
          <a:p>
            <a:r>
              <a:rPr lang="de-DE" dirty="0"/>
              <a:t>Themenwelten</a:t>
            </a:r>
          </a:p>
        </p:txBody>
      </p:sp>
      <p:sp>
        <p:nvSpPr>
          <p:cNvPr id="7" name="Textplatzhalter 6">
            <a:extLst>
              <a:ext uri="{FF2B5EF4-FFF2-40B4-BE49-F238E27FC236}">
                <a16:creationId xmlns:a16="http://schemas.microsoft.com/office/drawing/2014/main" id="{E7B896DD-098D-2BFC-2A04-7A5601C7B4D7}"/>
              </a:ext>
            </a:extLst>
          </p:cNvPr>
          <p:cNvSpPr>
            <a:spLocks noGrp="1"/>
          </p:cNvSpPr>
          <p:nvPr>
            <p:ph type="body" sz="quarter" idx="14"/>
          </p:nvPr>
        </p:nvSpPr>
        <p:spPr/>
        <p:txBody>
          <a:bodyPr/>
          <a:lstStyle/>
          <a:p>
            <a:r>
              <a:rPr lang="de-DE" dirty="0">
                <a:solidFill>
                  <a:schemeClr val="bg1">
                    <a:lumMod val="50000"/>
                  </a:schemeClr>
                </a:solidFill>
              </a:rPr>
              <a:t>Unsere</a:t>
            </a:r>
            <a:r>
              <a:rPr lang="de-DE" dirty="0"/>
              <a:t> </a:t>
            </a:r>
            <a:r>
              <a:rPr lang="de-DE" dirty="0">
                <a:solidFill>
                  <a:schemeClr val="bg1">
                    <a:lumMod val="50000"/>
                  </a:schemeClr>
                </a:solidFill>
              </a:rPr>
              <a:t>Bildungsangebote</a:t>
            </a:r>
          </a:p>
        </p:txBody>
      </p:sp>
      <p:sp>
        <p:nvSpPr>
          <p:cNvPr id="5" name="Fußzeilenplatzhalter 4">
            <a:extLst>
              <a:ext uri="{FF2B5EF4-FFF2-40B4-BE49-F238E27FC236}">
                <a16:creationId xmlns:a16="http://schemas.microsoft.com/office/drawing/2014/main" id="{610E2D62-495F-3CBF-7792-7772EBEDC9D5}"/>
              </a:ext>
            </a:extLst>
          </p:cNvPr>
          <p:cNvSpPr>
            <a:spLocks noGrp="1"/>
          </p:cNvSpPr>
          <p:nvPr>
            <p:ph type="ftr" sz="quarter" idx="15"/>
          </p:nvPr>
        </p:nvSpPr>
        <p:spPr/>
        <p:txBody>
          <a:bodyPr/>
          <a:lstStyle/>
          <a:p>
            <a:r>
              <a:rPr lang="de-DE"/>
              <a:t>Höhere Berufsbildung 2024</a:t>
            </a:r>
          </a:p>
        </p:txBody>
      </p:sp>
      <p:pic>
        <p:nvPicPr>
          <p:cNvPr id="9" name="Grafik 8">
            <a:extLst>
              <a:ext uri="{FF2B5EF4-FFF2-40B4-BE49-F238E27FC236}">
                <a16:creationId xmlns:a16="http://schemas.microsoft.com/office/drawing/2014/main" id="{54F31B8F-138F-23B0-72AD-7D0DFC975FB6}"/>
              </a:ext>
            </a:extLst>
          </p:cNvPr>
          <p:cNvPicPr>
            <a:picLocks noChangeAspect="1"/>
          </p:cNvPicPr>
          <p:nvPr/>
        </p:nvPicPr>
        <p:blipFill>
          <a:blip r:embed="rId2"/>
          <a:stretch>
            <a:fillRect/>
          </a:stretch>
        </p:blipFill>
        <p:spPr>
          <a:xfrm>
            <a:off x="3343285" y="1396089"/>
            <a:ext cx="5505429" cy="2816376"/>
          </a:xfrm>
          <a:prstGeom prst="rect">
            <a:avLst/>
          </a:prstGeom>
        </p:spPr>
      </p:pic>
      <p:pic>
        <p:nvPicPr>
          <p:cNvPr id="11" name="Grafik 10">
            <a:extLst>
              <a:ext uri="{FF2B5EF4-FFF2-40B4-BE49-F238E27FC236}">
                <a16:creationId xmlns:a16="http://schemas.microsoft.com/office/drawing/2014/main" id="{4913D993-4564-A3C5-298D-0392B2531FD5}"/>
              </a:ext>
            </a:extLst>
          </p:cNvPr>
          <p:cNvPicPr>
            <a:picLocks noChangeAspect="1"/>
          </p:cNvPicPr>
          <p:nvPr/>
        </p:nvPicPr>
        <p:blipFill>
          <a:blip r:embed="rId3"/>
          <a:stretch>
            <a:fillRect/>
          </a:stretch>
        </p:blipFill>
        <p:spPr>
          <a:xfrm>
            <a:off x="3343284" y="4322818"/>
            <a:ext cx="5505429" cy="1340936"/>
          </a:xfrm>
          <a:prstGeom prst="rect">
            <a:avLst/>
          </a:prstGeom>
        </p:spPr>
      </p:pic>
    </p:spTree>
    <p:extLst>
      <p:ext uri="{BB962C8B-B14F-4D97-AF65-F5344CB8AC3E}">
        <p14:creationId xmlns:p14="http://schemas.microsoft.com/office/powerpoint/2010/main" val="424034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Berufliche Fortbildung / Fortbildungsstufen</a:t>
            </a:r>
          </a:p>
        </p:txBody>
      </p:sp>
      <p:sp>
        <p:nvSpPr>
          <p:cNvPr id="3" name="Untertitel 2"/>
          <p:cNvSpPr>
            <a:spLocks noGrp="1"/>
          </p:cNvSpPr>
          <p:nvPr>
            <p:ph type="subTitle" idx="1"/>
          </p:nvPr>
        </p:nvSpPr>
        <p:spPr/>
        <p:txBody>
          <a:bodyPr/>
          <a:lstStyle/>
          <a:p>
            <a:r>
              <a:rPr lang="de-DE" dirty="0"/>
              <a:t>§53a Berufsbildungsgesetz (BBiG)</a:t>
            </a:r>
          </a:p>
        </p:txBody>
      </p:sp>
      <p:sp>
        <p:nvSpPr>
          <p:cNvPr id="4" name="Fußzeilenplatzhalter 3"/>
          <p:cNvSpPr>
            <a:spLocks noGrp="1"/>
          </p:cNvSpPr>
          <p:nvPr>
            <p:ph type="ftr" sz="quarter" idx="18"/>
          </p:nvPr>
        </p:nvSpPr>
        <p:spPr/>
        <p:txBody>
          <a:bodyPr/>
          <a:lstStyle/>
          <a:p>
            <a:pPr>
              <a:defRPr/>
            </a:pPr>
            <a:r>
              <a:rPr lang="de-DE">
                <a:solidFill>
                  <a:schemeClr val="bg1"/>
                </a:solidFill>
              </a:rPr>
              <a:t>Höhere Berufsbildung 2024</a:t>
            </a:r>
            <a:endParaRPr lang="de-DE" dirty="0">
              <a:solidFill>
                <a:schemeClr val="bg1"/>
              </a:solidFill>
            </a:endParaRPr>
          </a:p>
        </p:txBody>
      </p:sp>
      <p:sp>
        <p:nvSpPr>
          <p:cNvPr id="6" name="Textplatzhalter 5"/>
          <p:cNvSpPr>
            <a:spLocks noGrp="1"/>
          </p:cNvSpPr>
          <p:nvPr>
            <p:ph type="body" sz="quarter" idx="13"/>
          </p:nvPr>
        </p:nvSpPr>
        <p:spPr/>
        <p:txBody>
          <a:bodyPr/>
          <a:lstStyle/>
          <a:p>
            <a:pPr marL="0" indent="0">
              <a:buNone/>
            </a:pPr>
            <a:r>
              <a:rPr lang="de-DE" dirty="0"/>
              <a:t>(1) Die Fortbildungsstufen der höherqualifizierenden Berufsbildung sind</a:t>
            </a:r>
          </a:p>
          <a:p>
            <a:pPr marL="0" indent="0">
              <a:buNone/>
            </a:pPr>
            <a:r>
              <a:rPr lang="de-DE" dirty="0"/>
              <a:t>	1. als erste Fortbildungsstufe der </a:t>
            </a:r>
            <a:r>
              <a:rPr lang="de-DE" b="1" dirty="0"/>
              <a:t>Geprüfte Berufsspezialist/in </a:t>
            </a:r>
            <a:r>
              <a:rPr lang="de-DE" dirty="0"/>
              <a:t>und, </a:t>
            </a:r>
          </a:p>
          <a:p>
            <a:pPr marL="0" indent="0">
              <a:buNone/>
            </a:pPr>
            <a:r>
              <a:rPr lang="de-DE" dirty="0"/>
              <a:t>	2. als zweite Fortbildungsstufe der </a:t>
            </a:r>
            <a:r>
              <a:rPr lang="de-DE" b="1" dirty="0"/>
              <a:t>Bachelor Professional </a:t>
            </a:r>
            <a:r>
              <a:rPr lang="de-DE" dirty="0"/>
              <a:t>und </a:t>
            </a:r>
          </a:p>
          <a:p>
            <a:pPr marL="0" indent="0">
              <a:buNone/>
            </a:pPr>
            <a:r>
              <a:rPr lang="de-DE" dirty="0"/>
              <a:t>	3. als dritte Fortbildungsstufe der </a:t>
            </a:r>
            <a:r>
              <a:rPr lang="de-DE" b="1" dirty="0"/>
              <a:t>Master Professional</a:t>
            </a:r>
            <a:r>
              <a:rPr lang="de-DE" dirty="0"/>
              <a:t>.</a:t>
            </a:r>
          </a:p>
          <a:p>
            <a:pPr marL="0" indent="0">
              <a:buNone/>
            </a:pPr>
            <a:r>
              <a:rPr lang="de-DE" dirty="0"/>
              <a:t>(2) Jede Fortbildungsordnung, die eine höherqualifizierende Berufsbildung der ersten Fortbildungsstufe regelt, soll auf einen Abschluss der 	zweiten Fortbildungsstufe hinführen.</a:t>
            </a:r>
          </a:p>
        </p:txBody>
      </p:sp>
    </p:spTree>
    <p:extLst>
      <p:ext uri="{BB962C8B-B14F-4D97-AF65-F5344CB8AC3E}">
        <p14:creationId xmlns:p14="http://schemas.microsoft.com/office/powerpoint/2010/main" val="396136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8"/>
          </p:nvPr>
        </p:nvSpPr>
        <p:spPr/>
        <p:txBody>
          <a:bodyPr/>
          <a:lstStyle/>
          <a:p>
            <a:pPr>
              <a:defRPr/>
            </a:pPr>
            <a:r>
              <a:rPr lang="de-DE">
                <a:solidFill>
                  <a:schemeClr val="bg1"/>
                </a:solidFill>
              </a:rPr>
              <a:t>Höhere Berufsbildung 2024</a:t>
            </a:r>
            <a:endParaRPr lang="de-DE" dirty="0">
              <a:solidFill>
                <a:schemeClr val="bg1"/>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483" y="1744344"/>
            <a:ext cx="7055893" cy="3893854"/>
          </a:xfrm>
          <a:prstGeom prst="rect">
            <a:avLst/>
          </a:prstGeom>
        </p:spPr>
      </p:pic>
      <p:sp>
        <p:nvSpPr>
          <p:cNvPr id="3" name="Titel 2"/>
          <p:cNvSpPr>
            <a:spLocks noGrp="1"/>
          </p:cNvSpPr>
          <p:nvPr>
            <p:ph type="ctrTitle"/>
          </p:nvPr>
        </p:nvSpPr>
        <p:spPr/>
        <p:txBody>
          <a:bodyPr/>
          <a:lstStyle/>
          <a:p>
            <a:r>
              <a:rPr lang="de-DE"/>
              <a:t>Struktur der Höheren Berufsbildung</a:t>
            </a:r>
            <a:endParaRPr lang="de-DE" dirty="0"/>
          </a:p>
        </p:txBody>
      </p:sp>
    </p:spTree>
    <p:extLst>
      <p:ext uri="{BB962C8B-B14F-4D97-AF65-F5344CB8AC3E}">
        <p14:creationId xmlns:p14="http://schemas.microsoft.com/office/powerpoint/2010/main" val="2109706596"/>
      </p:ext>
    </p:extLst>
  </p:cSld>
  <p:clrMapOvr>
    <a:masterClrMapping/>
  </p:clrMapOvr>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1551</Words>
  <Application>Microsoft Office PowerPoint</Application>
  <PresentationFormat>Breitbild</PresentationFormat>
  <Paragraphs>290</Paragraphs>
  <Slides>33</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ＭＳ Ｐゴシック</vt:lpstr>
      <vt:lpstr>Arial</vt:lpstr>
      <vt:lpstr>Calibri</vt:lpstr>
      <vt:lpstr>Wingdings</vt:lpstr>
      <vt:lpstr>Office</vt:lpstr>
      <vt:lpstr>Herzlich willkommen zur Informationsveranstaltung</vt:lpstr>
      <vt:lpstr>Die Wirtschaftsakademie</vt:lpstr>
      <vt:lpstr>Unternehmensverbund der Wirtschaftsakademie</vt:lpstr>
      <vt:lpstr>Kundenberatung</vt:lpstr>
      <vt:lpstr>Ansprechpartner</vt:lpstr>
      <vt:lpstr>Ansprechpartner</vt:lpstr>
      <vt:lpstr>Themenwelten</vt:lpstr>
      <vt:lpstr>Berufliche Fortbildung / Fortbildungsstufen</vt:lpstr>
      <vt:lpstr>Struktur der Höheren Berufsbildung</vt:lpstr>
      <vt:lpstr>DQR: Deutscher Qualifikationsrahmen</vt:lpstr>
      <vt:lpstr>Drei Institutionen</vt:lpstr>
      <vt:lpstr>Industrie- und Handelskammer</vt:lpstr>
      <vt:lpstr>Industrie- und Handelskammer</vt:lpstr>
      <vt:lpstr>Industrie- und Handelskammer</vt:lpstr>
      <vt:lpstr>Industrie- und Handelskammer</vt:lpstr>
      <vt:lpstr>Aufstiegs-BAföG </vt:lpstr>
      <vt:lpstr>Rechenbeispiel Aufstiegs-BAföG</vt:lpstr>
      <vt:lpstr>Höhere Berufsbildung</vt:lpstr>
      <vt:lpstr>Wirtschaftsakademie Schleswig-Holstein</vt:lpstr>
      <vt:lpstr>AGB</vt:lpstr>
      <vt:lpstr>Inhalte</vt:lpstr>
      <vt:lpstr>Inhalte</vt:lpstr>
      <vt:lpstr>Inhalte</vt:lpstr>
      <vt:lpstr>Prüfungssystematik</vt:lpstr>
      <vt:lpstr>Höhere Berufsbildung</vt:lpstr>
      <vt:lpstr>Vorteile</vt:lpstr>
      <vt:lpstr>Vorteile</vt:lpstr>
      <vt:lpstr>Vorteile</vt:lpstr>
      <vt:lpstr>Vorteile</vt:lpstr>
      <vt:lpstr>Nutzen</vt:lpstr>
      <vt:lpstr>Hilfreiche Links</vt:lpstr>
      <vt:lpstr>Weitere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Diekmann, Jörg</cp:lastModifiedBy>
  <cp:revision>146</cp:revision>
  <cp:lastPrinted>2023-12-01T06:59:20Z</cp:lastPrinted>
  <dcterms:created xsi:type="dcterms:W3CDTF">2021-07-08T05:50:53Z</dcterms:created>
  <dcterms:modified xsi:type="dcterms:W3CDTF">2024-01-12T07:44:37Z</dcterms:modified>
</cp:coreProperties>
</file>