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48" r:id="rId1"/>
  </p:sldMasterIdLst>
  <p:notesMasterIdLst>
    <p:notesMasterId r:id="rId27"/>
  </p:notesMasterIdLst>
  <p:sldIdLst>
    <p:sldId id="283" r:id="rId2"/>
    <p:sldId id="356" r:id="rId3"/>
    <p:sldId id="360" r:id="rId4"/>
    <p:sldId id="288" r:id="rId5"/>
    <p:sldId id="331" r:id="rId6"/>
    <p:sldId id="309" r:id="rId7"/>
    <p:sldId id="310" r:id="rId8"/>
    <p:sldId id="349" r:id="rId9"/>
    <p:sldId id="312" r:id="rId10"/>
    <p:sldId id="332" r:id="rId11"/>
    <p:sldId id="342" r:id="rId12"/>
    <p:sldId id="343" r:id="rId13"/>
    <p:sldId id="344" r:id="rId14"/>
    <p:sldId id="345" r:id="rId15"/>
    <p:sldId id="347" r:id="rId16"/>
    <p:sldId id="348" r:id="rId17"/>
    <p:sldId id="337" r:id="rId18"/>
    <p:sldId id="326" r:id="rId19"/>
    <p:sldId id="350" r:id="rId20"/>
    <p:sldId id="351" r:id="rId21"/>
    <p:sldId id="352" r:id="rId22"/>
    <p:sldId id="353" r:id="rId23"/>
    <p:sldId id="292" r:id="rId24"/>
    <p:sldId id="293" r:id="rId25"/>
    <p:sldId id="354" r:id="rId26"/>
  </p:sldIdLst>
  <p:sldSz cx="12192000" cy="6858000"/>
  <p:notesSz cx="7104063" cy="102346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EA4"/>
    <a:srgbClr val="00467A"/>
    <a:srgbClr val="0943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CCF53CF-B61E-4045-9E72-242374F3BB23}" v="2" dt="2023-09-22T09:07:45.66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31" autoAdjust="0"/>
    <p:restoredTop sz="94707" autoAdjust="0"/>
  </p:normalViewPr>
  <p:slideViewPr>
    <p:cSldViewPr snapToGrid="0" snapToObjects="1">
      <p:cViewPr varScale="1">
        <p:scale>
          <a:sx n="81" d="100"/>
          <a:sy n="81" d="100"/>
        </p:scale>
        <p:origin x="864" y="62"/>
      </p:cViewPr>
      <p:guideLst/>
    </p:cSldViewPr>
  </p:slideViewPr>
  <p:outlineViewPr>
    <p:cViewPr>
      <p:scale>
        <a:sx n="33" d="100"/>
        <a:sy n="33" d="100"/>
      </p:scale>
      <p:origin x="0" y="-2940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8427" cy="513508"/>
          </a:xfrm>
          <a:prstGeom prst="rect">
            <a:avLst/>
          </a:prstGeom>
        </p:spPr>
        <p:txBody>
          <a:bodyPr vert="horz" lIns="94796" tIns="47398" rIns="94796" bIns="47398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3993" y="0"/>
            <a:ext cx="3078427" cy="513508"/>
          </a:xfrm>
          <a:prstGeom prst="rect">
            <a:avLst/>
          </a:prstGeom>
        </p:spPr>
        <p:txBody>
          <a:bodyPr vert="horz" lIns="94796" tIns="47398" rIns="94796" bIns="47398" rtlCol="0"/>
          <a:lstStyle>
            <a:lvl1pPr algn="r">
              <a:defRPr sz="1200"/>
            </a:lvl1pPr>
          </a:lstStyle>
          <a:p>
            <a:fld id="{35DEB54E-542A-7642-BF2C-60D9533084F0}" type="datetimeFigureOut">
              <a:rPr lang="de-DE" smtClean="0"/>
              <a:t>13.11.2023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2037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96" tIns="47398" rIns="94796" bIns="47398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4796" tIns="47398" rIns="94796" bIns="47398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721107"/>
            <a:ext cx="3078427" cy="513507"/>
          </a:xfrm>
          <a:prstGeom prst="rect">
            <a:avLst/>
          </a:prstGeom>
        </p:spPr>
        <p:txBody>
          <a:bodyPr vert="horz" lIns="94796" tIns="47398" rIns="94796" bIns="47398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3993" y="9721107"/>
            <a:ext cx="3078427" cy="513507"/>
          </a:xfrm>
          <a:prstGeom prst="rect">
            <a:avLst/>
          </a:prstGeom>
        </p:spPr>
        <p:txBody>
          <a:bodyPr vert="horz" lIns="94796" tIns="47398" rIns="94796" bIns="47398" rtlCol="0" anchor="b"/>
          <a:lstStyle>
            <a:lvl1pPr algn="r">
              <a:defRPr sz="1200"/>
            </a:lvl1pPr>
          </a:lstStyle>
          <a:p>
            <a:fld id="{75A1EBD4-338A-8042-8C09-29D3BA97542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1883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Persönliche Vorstellung nicht vergessen!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1EBD4-338A-8042-8C09-29D3BA975429}" type="slidenum">
              <a:rPr lang="de-DE" smtClean="0"/>
              <a:t>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1150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1EBD4-338A-8042-8C09-29D3BA975429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539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E980FB-69FF-2942-A69D-523F63C477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86286"/>
            <a:ext cx="9144000" cy="2387600"/>
          </a:xfrm>
          <a:prstGeom prst="rect">
            <a:avLst/>
          </a:prstGeom>
          <a:noFill/>
        </p:spPr>
        <p:txBody>
          <a:bodyPr anchor="b">
            <a:normAutofit/>
          </a:bodyPr>
          <a:lstStyle>
            <a:lvl1pPr algn="ctr"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03873B0-7A7C-A34D-8D12-AD9198EBFA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93980"/>
            <a:ext cx="9144000" cy="1121718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8401116F-4B3A-C147-BDFC-F90E5AE79217}"/>
              </a:ext>
            </a:extLst>
          </p:cNvPr>
          <p:cNvSpPr txBox="1"/>
          <p:nvPr userDrawn="1"/>
        </p:nvSpPr>
        <p:spPr>
          <a:xfrm>
            <a:off x="105196" y="6635468"/>
            <a:ext cx="380326" cy="153750"/>
          </a:xfrm>
          <a:prstGeom prst="rect">
            <a:avLst/>
          </a:prstGeom>
          <a:solidFill>
            <a:srgbClr val="09437A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79909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_SoM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E980FB-69FF-2942-A69D-523F63C477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86286"/>
            <a:ext cx="9144000" cy="2387600"/>
          </a:xfrm>
          <a:prstGeom prst="rect">
            <a:avLst/>
          </a:prstGeom>
          <a:noFill/>
        </p:spPr>
        <p:txBody>
          <a:bodyPr anchor="b">
            <a:normAutofit/>
          </a:bodyPr>
          <a:lstStyle>
            <a:lvl1pPr algn="ctr"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03873B0-7A7C-A34D-8D12-AD9198EBFA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93980"/>
            <a:ext cx="9144000" cy="1121718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1EE94C5-FDD1-EA4D-B537-2BE9321CB36E}"/>
              </a:ext>
            </a:extLst>
          </p:cNvPr>
          <p:cNvSpPr txBox="1"/>
          <p:nvPr userDrawn="1"/>
        </p:nvSpPr>
        <p:spPr>
          <a:xfrm>
            <a:off x="7548897" y="6328086"/>
            <a:ext cx="7479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>
                <a:solidFill>
                  <a:schemeClr val="bg1"/>
                </a:solidFill>
              </a:rPr>
              <a:t>www.wak-sh.de</a:t>
            </a:r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D6494E80-6B1B-DD43-ACF5-A69433BBA4A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24294" y="6329239"/>
            <a:ext cx="1963614" cy="327269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64CBC8A1-3F22-9E44-AFFD-5EBBE2018338}"/>
              </a:ext>
            </a:extLst>
          </p:cNvPr>
          <p:cNvSpPr txBox="1"/>
          <p:nvPr userDrawn="1"/>
        </p:nvSpPr>
        <p:spPr>
          <a:xfrm>
            <a:off x="105196" y="6635468"/>
            <a:ext cx="380326" cy="153750"/>
          </a:xfrm>
          <a:prstGeom prst="rect">
            <a:avLst/>
          </a:prstGeom>
          <a:solidFill>
            <a:srgbClr val="09437A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46194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F4F330A8-068E-B642-9E19-47014C175F62}"/>
              </a:ext>
            </a:extLst>
          </p:cNvPr>
          <p:cNvSpPr txBox="1"/>
          <p:nvPr userDrawn="1"/>
        </p:nvSpPr>
        <p:spPr>
          <a:xfrm>
            <a:off x="1562101" y="2800069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>
                <a:solidFill>
                  <a:schemeClr val="tx2"/>
                </a:solidFill>
                <a:latin typeface="+mj-lt"/>
              </a:rPr>
              <a:t>Vielen Dank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28604D0E-7150-EE42-8918-7CA71E67552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797426" y="4596540"/>
            <a:ext cx="2673350" cy="450850"/>
          </a:xfrm>
          <a:prstGeom prst="rect">
            <a:avLst/>
          </a:prstGeom>
        </p:spPr>
      </p:pic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029DA0D-76E2-8746-914B-DE4EA129A19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18773" y="4154295"/>
            <a:ext cx="5754453" cy="369888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 err="1"/>
              <a:t>www.wak-sh.de</a:t>
            </a:r>
            <a:endParaRPr lang="de-DE" dirty="0"/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BB45F0C4-9DB1-F94A-838B-73442C60B71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90077" y="3774098"/>
            <a:ext cx="3688047" cy="343376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de-DE" dirty="0"/>
              <a:t>Weitere Informationen finden Sie hier: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FA342329-06DC-4246-B27C-39F538692FAE}"/>
              </a:ext>
            </a:extLst>
          </p:cNvPr>
          <p:cNvSpPr txBox="1"/>
          <p:nvPr userDrawn="1"/>
        </p:nvSpPr>
        <p:spPr>
          <a:xfrm>
            <a:off x="105196" y="6635468"/>
            <a:ext cx="380326" cy="153750"/>
          </a:xfrm>
          <a:prstGeom prst="rect">
            <a:avLst/>
          </a:prstGeom>
          <a:solidFill>
            <a:srgbClr val="09437A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87082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verzeichni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7">
            <a:extLst>
              <a:ext uri="{FF2B5EF4-FFF2-40B4-BE49-F238E27FC236}">
                <a16:creationId xmlns:a16="http://schemas.microsoft.com/office/drawing/2014/main" id="{6111D265-DC74-0044-88E9-C5FF81554DB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09104" y="1652374"/>
            <a:ext cx="10800000" cy="3960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912F0E58-F203-F947-9123-011B12C752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104" y="365126"/>
            <a:ext cx="10800000" cy="48189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de-DE" dirty="0"/>
              <a:t>Inhaltsverzeichnis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AE120DBD-ED05-4B45-9EEC-949323B5C2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14933" y="6355007"/>
            <a:ext cx="1842606" cy="365125"/>
          </a:xfrm>
          <a:prstGeom prst="rect">
            <a:avLst/>
          </a:prstGeom>
        </p:spPr>
      </p:pic>
      <p:sp>
        <p:nvSpPr>
          <p:cNvPr id="17" name="Textplatzhalter 16">
            <a:extLst>
              <a:ext uri="{FF2B5EF4-FFF2-40B4-BE49-F238E27FC236}">
                <a16:creationId xmlns:a16="http://schemas.microsoft.com/office/drawing/2014/main" id="{66D62174-6F57-2741-8ED3-4A5B292CEA0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9104" y="876288"/>
            <a:ext cx="10800000" cy="49053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4pPr marL="1371600" indent="0">
              <a:buNone/>
              <a:defRPr/>
            </a:lvl4pPr>
          </a:lstStyle>
          <a:p>
            <a:pPr lvl="0"/>
            <a:r>
              <a:rPr lang="de-DE" dirty="0"/>
              <a:t>Zweite Überschrift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0CE12A5C-B7BB-9149-9395-DE1EFF7CB30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106518" y="6569765"/>
            <a:ext cx="3978965" cy="288235"/>
          </a:xfr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48381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B78D222-E7AB-9042-8A30-EAD24FDDC6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9104" y="1621016"/>
            <a:ext cx="10800000" cy="39600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3B9D7B0-B87B-6646-9174-AA31327DBA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14933" y="6355007"/>
            <a:ext cx="1842606" cy="365125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87E13983-FBF1-F84D-A507-49D72157A0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104" y="365126"/>
            <a:ext cx="10800000" cy="48189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de-DE" dirty="0"/>
              <a:t>Überschrift	</a:t>
            </a:r>
          </a:p>
        </p:txBody>
      </p:sp>
      <p:sp>
        <p:nvSpPr>
          <p:cNvPr id="8" name="Textplatzhalter 16">
            <a:extLst>
              <a:ext uri="{FF2B5EF4-FFF2-40B4-BE49-F238E27FC236}">
                <a16:creationId xmlns:a16="http://schemas.microsoft.com/office/drawing/2014/main" id="{706B852D-5C57-5940-A858-C45F7DE836D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9104" y="876288"/>
            <a:ext cx="10800000" cy="49053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4pPr marL="1371600" indent="0">
              <a:buNone/>
              <a:defRPr/>
            </a:lvl4pPr>
          </a:lstStyle>
          <a:p>
            <a:pPr lvl="0"/>
            <a:r>
              <a:rPr lang="de-DE" dirty="0"/>
              <a:t>Zweite Überschrift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D0E7D6E5-DF2E-CF4D-918C-090F4054B12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106518" y="6569765"/>
            <a:ext cx="3978965" cy="288235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6869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E4ACC5-53F5-2448-94D0-573B06B12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754" y="1709738"/>
            <a:ext cx="10800000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F666613-A40E-214D-89E6-342B125ED1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2754" y="4589464"/>
            <a:ext cx="10800000" cy="779706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3A673B5-4273-8C42-9478-B224CB51F36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14933" y="6355007"/>
            <a:ext cx="1842606" cy="365125"/>
          </a:xfrm>
          <a:prstGeom prst="rect">
            <a:avLst/>
          </a:prstGeom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3D722E4-A034-584E-9D88-4EA5F98D710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106518" y="6569765"/>
            <a:ext cx="3978965" cy="288235"/>
          </a:xfr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29332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EF3AB84-F6EC-1F49-A9A4-FDF71D3183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9104" y="1825625"/>
            <a:ext cx="5400000" cy="350837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8F17AE2-738F-534D-808E-D9BD6B8AFF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09104" y="1825624"/>
            <a:ext cx="5400000" cy="350837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A7389B44-4C16-E74E-BC82-0F6737A636D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14933" y="6355007"/>
            <a:ext cx="1842606" cy="365125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F94F69A0-7B64-0A4A-AAEB-F8D7E29999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104" y="365126"/>
            <a:ext cx="10800000" cy="48189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de-DE" dirty="0"/>
              <a:t>Überschrift	</a:t>
            </a:r>
          </a:p>
        </p:txBody>
      </p:sp>
      <p:sp>
        <p:nvSpPr>
          <p:cNvPr id="10" name="Textplatzhalter 16">
            <a:extLst>
              <a:ext uri="{FF2B5EF4-FFF2-40B4-BE49-F238E27FC236}">
                <a16:creationId xmlns:a16="http://schemas.microsoft.com/office/drawing/2014/main" id="{712069B4-C027-694A-A278-0726D744981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9104" y="876288"/>
            <a:ext cx="10800000" cy="49053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4pPr marL="1371600" indent="0">
              <a:buNone/>
              <a:defRPr/>
            </a:lvl4pPr>
          </a:lstStyle>
          <a:p>
            <a:pPr lvl="0"/>
            <a:r>
              <a:rPr lang="de-DE" dirty="0"/>
              <a:t>Zweite Überschrift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53100616-36B6-DC4B-A61E-93E25F25FA4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106518" y="6569765"/>
            <a:ext cx="3978965" cy="288235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8108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7001296A-FE35-894E-9716-9AF49F2EB41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14933" y="6355007"/>
            <a:ext cx="1842606" cy="365125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B017DE56-0550-534C-8B0C-FDCB35BD1C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104" y="365126"/>
            <a:ext cx="10800000" cy="48189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de-DE" dirty="0"/>
              <a:t>Überschrift	</a:t>
            </a:r>
          </a:p>
        </p:txBody>
      </p:sp>
      <p:sp>
        <p:nvSpPr>
          <p:cNvPr id="9" name="Textplatzhalter 16">
            <a:extLst>
              <a:ext uri="{FF2B5EF4-FFF2-40B4-BE49-F238E27FC236}">
                <a16:creationId xmlns:a16="http://schemas.microsoft.com/office/drawing/2014/main" id="{A73A8226-A865-C242-9625-D3869A84AD2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9104" y="876288"/>
            <a:ext cx="10800000" cy="49053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4pPr marL="1371600" indent="0">
              <a:buNone/>
              <a:defRPr/>
            </a:lvl4pPr>
          </a:lstStyle>
          <a:p>
            <a:pPr lvl="0"/>
            <a:r>
              <a:rPr lang="de-DE" dirty="0"/>
              <a:t>Zweite Überschrift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60104C10-107F-804B-AF83-B5B08C89F7D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106518" y="6569765"/>
            <a:ext cx="3978965" cy="288235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2757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FBCBBF55-649B-0F4E-A576-6679309B537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09104" y="1716155"/>
            <a:ext cx="10800000" cy="39600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E536CFD1-FCD2-2A49-8B73-CA08890D80B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14933" y="6355007"/>
            <a:ext cx="1842606" cy="365125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453ACC47-2A3F-1E45-BD43-ACBF8AF902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104" y="365126"/>
            <a:ext cx="10800000" cy="48189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de-DE" dirty="0"/>
              <a:t>Überschrift	</a:t>
            </a:r>
          </a:p>
        </p:txBody>
      </p:sp>
      <p:sp>
        <p:nvSpPr>
          <p:cNvPr id="10" name="Textplatzhalter 16">
            <a:extLst>
              <a:ext uri="{FF2B5EF4-FFF2-40B4-BE49-F238E27FC236}">
                <a16:creationId xmlns:a16="http://schemas.microsoft.com/office/drawing/2014/main" id="{4DD1FFA5-D9D2-9842-9899-3CE83DA32F2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9104" y="876288"/>
            <a:ext cx="10800000" cy="49053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4pPr marL="1371600" indent="0">
              <a:buNone/>
              <a:defRPr/>
            </a:lvl4pPr>
          </a:lstStyle>
          <a:p>
            <a:pPr lvl="0"/>
            <a:r>
              <a:rPr lang="de-DE" dirty="0"/>
              <a:t>Zweite Überschrift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B4F14996-771F-5B43-8470-350E0E82767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106518" y="6569765"/>
            <a:ext cx="3978965" cy="288235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8763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5AF406-E5DB-D14A-8992-6BD1E53E4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692" y="457200"/>
            <a:ext cx="3932237" cy="16002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401A57B-8747-2C42-89B8-BFEE88B369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4092" y="987425"/>
            <a:ext cx="6480000" cy="4393467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0BD7925-FAC5-A44B-8FE7-1DBD406E5A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0692" y="2057400"/>
            <a:ext cx="3932237" cy="3323492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accent6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1527C8A5-4E17-754C-A247-7A9A5471589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14933" y="6355007"/>
            <a:ext cx="1842606" cy="365125"/>
          </a:xfrm>
          <a:prstGeom prst="rect">
            <a:avLst/>
          </a:prstGeom>
        </p:spPr>
      </p:pic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8189754-81B8-834A-B556-3877A72E966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106518" y="6569765"/>
            <a:ext cx="3978965" cy="288235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7440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263226-0C34-F841-8CBE-5CE96CFBC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692" y="457200"/>
            <a:ext cx="3932237" cy="16002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1BD8F217-4731-1F46-BD38-6FA367FB9D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054092" y="987426"/>
            <a:ext cx="6480000" cy="4381744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D6432A7-CCC5-2944-9936-BBE738EF7F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0692" y="2057400"/>
            <a:ext cx="3932237" cy="331176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455A0024-9238-E449-A965-5F825A7A4B8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14933" y="6355007"/>
            <a:ext cx="1842606" cy="365125"/>
          </a:xfrm>
          <a:prstGeom prst="rect">
            <a:avLst/>
          </a:prstGeom>
        </p:spPr>
      </p:pic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081E1B8-E3D5-7B48-883A-55C9A2A2287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106518" y="6569765"/>
            <a:ext cx="3978965" cy="288235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166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00FC7DA-3E7E-5E47-961D-5A74D51E13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2" name="Foliennummernplatzhalter 5">
            <a:extLst>
              <a:ext uri="{FF2B5EF4-FFF2-40B4-BE49-F238E27FC236}">
                <a16:creationId xmlns:a16="http://schemas.microsoft.com/office/drawing/2014/main" id="{133F0921-DB0F-7848-9DBD-95C9F2C4F5B9}"/>
              </a:ext>
            </a:extLst>
          </p:cNvPr>
          <p:cNvSpPr txBox="1">
            <a:spLocks/>
          </p:cNvSpPr>
          <p:nvPr userDrawn="1"/>
        </p:nvSpPr>
        <p:spPr>
          <a:xfrm>
            <a:off x="-251745" y="6518319"/>
            <a:ext cx="741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F9CF283-0270-2445-BCFF-C4D024AD4DD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Titelplatzhalter 3">
            <a:extLst>
              <a:ext uri="{FF2B5EF4-FFF2-40B4-BE49-F238E27FC236}">
                <a16:creationId xmlns:a16="http://schemas.microsoft.com/office/drawing/2014/main" id="{0B5811D5-A53A-5D43-9231-5EF770999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FE0B2EC2-1FC5-8D41-9EBD-FD9DB045C6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74434" y="6492875"/>
            <a:ext cx="3978965" cy="2882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8827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50" r:id="rId3"/>
    <p:sldLayoutId id="2147483651" r:id="rId4"/>
    <p:sldLayoutId id="2147483652" r:id="rId5"/>
    <p:sldLayoutId id="2147483654" r:id="rId6"/>
    <p:sldLayoutId id="2147483658" r:id="rId7"/>
    <p:sldLayoutId id="2147483656" r:id="rId8"/>
    <p:sldLayoutId id="2147483657" r:id="rId9"/>
    <p:sldLayoutId id="2147483661" r:id="rId10"/>
    <p:sldLayoutId id="2147483662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wak-sh.de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71D3DE-A795-4545-B77F-61086642B5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11104"/>
            <a:ext cx="9144000" cy="1176951"/>
          </a:xfrm>
        </p:spPr>
        <p:txBody>
          <a:bodyPr>
            <a:normAutofit/>
          </a:bodyPr>
          <a:lstStyle/>
          <a:p>
            <a:r>
              <a:rPr lang="de-DE" altLang="de-DE" sz="2500" dirty="0"/>
              <a:t>Herzlich willkommen zur</a:t>
            </a:r>
            <a:br>
              <a:rPr lang="de-DE" altLang="de-DE" sz="2500" dirty="0"/>
            </a:br>
            <a:r>
              <a:rPr lang="de-DE" altLang="de-DE" sz="2500" dirty="0"/>
              <a:t>Informationsveranstaltung</a:t>
            </a:r>
            <a:endParaRPr lang="de-DE" sz="2500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B622F79-2452-4F40-8050-A72D18045E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132499"/>
            <a:ext cx="9144000" cy="3145837"/>
          </a:xfrm>
        </p:spPr>
        <p:txBody>
          <a:bodyPr>
            <a:normAutofit/>
          </a:bodyPr>
          <a:lstStyle/>
          <a:p>
            <a:endParaRPr lang="de-DE" altLang="de-DE" dirty="0"/>
          </a:p>
          <a:p>
            <a:endParaRPr lang="de-DE" altLang="de-DE" dirty="0"/>
          </a:p>
          <a:p>
            <a:r>
              <a:rPr lang="de-DE" altLang="de-DE" dirty="0"/>
              <a:t>Bildungsangebot Zertifikatslehrgang</a:t>
            </a:r>
          </a:p>
          <a:p>
            <a:r>
              <a:rPr lang="de-DE" dirty="0"/>
              <a:t>Fachkraft Personalwesen (IHK)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6C0715C-BF62-B331-B5F1-AAECC47476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121" y="2203662"/>
            <a:ext cx="2667000" cy="271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4403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51F4207F-6692-3644-AAFC-8FDBA1FBEA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de-DE" b="1" dirty="0"/>
              <a:t>Block A: Gestaltung von Personalarbeit</a:t>
            </a:r>
          </a:p>
          <a:p>
            <a:r>
              <a:rPr lang="de-DE" u="sng" dirty="0"/>
              <a:t>Modul 1: Grundlagen und Aufgabenbereiche im Personalwesen</a:t>
            </a:r>
          </a:p>
          <a:p>
            <a:pPr marL="285750" indent="-285750">
              <a:buFontTx/>
              <a:buChar char="-"/>
            </a:pPr>
            <a:r>
              <a:rPr lang="de-DE" dirty="0"/>
              <a:t>Grundlagen und Ziele der Personalwirtschaft</a:t>
            </a:r>
          </a:p>
          <a:p>
            <a:pPr marL="285750" indent="-285750">
              <a:buFontTx/>
              <a:buChar char="-"/>
            </a:pPr>
            <a:r>
              <a:rPr lang="de-DE" dirty="0"/>
              <a:t>Aufgabenbereiche des Personalwesens: Personalpolitik, Personalplanung, Personalbeschaffung/-marketing,  Personalführung, Personalentwicklung, Entgeltmanagement, Personalkommunikation, Personalcontrolling, Personalbetreuung, Personalverwaltung</a:t>
            </a:r>
          </a:p>
          <a:p>
            <a:pPr marL="285750" indent="-285750">
              <a:buFontTx/>
              <a:buChar char="-"/>
            </a:pPr>
            <a:r>
              <a:rPr lang="de-DE" dirty="0"/>
              <a:t>Gestaltung des betrieblichen personalwirtschaftlichen Dienstleistungsangebotes</a:t>
            </a:r>
          </a:p>
          <a:p>
            <a:pPr marL="285750" indent="-285750">
              <a:buFontTx/>
              <a:buChar char="-"/>
            </a:pPr>
            <a:r>
              <a:rPr lang="de-DE" dirty="0"/>
              <a:t>Zukünftige Herausforderungen für die Personalarbeit</a:t>
            </a:r>
          </a:p>
          <a:p>
            <a:pPr marL="285750" indent="-285750">
              <a:buFontTx/>
              <a:buChar char="-"/>
            </a:pPr>
            <a:r>
              <a:rPr lang="de-DE" dirty="0"/>
              <a:t>Lebensphasenorientierung/ </a:t>
            </a:r>
            <a:r>
              <a:rPr lang="de-DE" dirty="0" err="1"/>
              <a:t>Employee</a:t>
            </a:r>
            <a:r>
              <a:rPr lang="de-DE" dirty="0"/>
              <a:t> </a:t>
            </a:r>
            <a:r>
              <a:rPr lang="de-DE" dirty="0" err="1"/>
              <a:t>life</a:t>
            </a:r>
            <a:r>
              <a:rPr lang="de-DE" dirty="0"/>
              <a:t> </a:t>
            </a:r>
            <a:r>
              <a:rPr lang="de-DE" dirty="0" err="1"/>
              <a:t>cycle</a:t>
            </a:r>
            <a:endParaRPr lang="de-DE" dirty="0"/>
          </a:p>
          <a:p>
            <a:pPr marL="285750" indent="-285750">
              <a:buFontTx/>
              <a:buChar char="-"/>
            </a:pPr>
            <a:r>
              <a:rPr lang="de-DE" dirty="0"/>
              <a:t>Personaldatenverwaltung und –</a:t>
            </a:r>
            <a:r>
              <a:rPr lang="de-DE" dirty="0" err="1"/>
              <a:t>aktualisierung</a:t>
            </a:r>
            <a:endParaRPr lang="de-DE" dirty="0"/>
          </a:p>
          <a:p>
            <a:pPr marL="285750" indent="-285750">
              <a:buFontTx/>
              <a:buChar char="-"/>
            </a:pPr>
            <a:r>
              <a:rPr lang="de-DE" dirty="0"/>
              <a:t>Personalinformations-/</a:t>
            </a:r>
            <a:r>
              <a:rPr lang="de-DE" dirty="0" err="1"/>
              <a:t>managementsysteme</a:t>
            </a:r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8543FB2-66DA-5345-BEC7-5DC3E6426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Fachkraft Personalwesen (IHK)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385695C-0478-5E42-8B32-EBEA4A2E62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Lehrgangsinhalte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7EC8D4D-F465-8546-95B5-91F2F874969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58609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51F4207F-6692-3644-AAFC-8FDBA1FBEA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de-DE" b="1" dirty="0"/>
              <a:t>Block A: Gestaltung von Personalarbeit</a:t>
            </a:r>
          </a:p>
          <a:p>
            <a:r>
              <a:rPr lang="de-DE" u="sng" dirty="0"/>
              <a:t>Module 2: Personalbeschaffung und -marketing</a:t>
            </a:r>
          </a:p>
          <a:p>
            <a:pPr marL="285750" indent="-285750">
              <a:buFontTx/>
              <a:buChar char="-"/>
            </a:pPr>
            <a:r>
              <a:rPr lang="de-DE" dirty="0"/>
              <a:t>Externes Personalmarketing</a:t>
            </a:r>
          </a:p>
          <a:p>
            <a:pPr marL="285750" indent="-285750">
              <a:buFontTx/>
              <a:buChar char="-"/>
            </a:pPr>
            <a:r>
              <a:rPr lang="de-DE" dirty="0"/>
              <a:t>Aufbau und Implementierung der Arbeitgebermarke - Employer Branding</a:t>
            </a:r>
          </a:p>
          <a:p>
            <a:pPr marL="285750" indent="-285750">
              <a:buFontTx/>
              <a:buChar char="-"/>
            </a:pPr>
            <a:r>
              <a:rPr lang="de-DE" dirty="0"/>
              <a:t>Begrenzter Bewerbermarkt</a:t>
            </a:r>
          </a:p>
          <a:p>
            <a:pPr marL="285750" indent="-285750">
              <a:buFontTx/>
              <a:buChar char="-"/>
            </a:pPr>
            <a:r>
              <a:rPr lang="de-DE" dirty="0"/>
              <a:t>Zusammenarbeit mit externen Akteuren</a:t>
            </a:r>
          </a:p>
          <a:p>
            <a:pPr marL="285750" indent="-285750">
              <a:buFontTx/>
              <a:buChar char="-"/>
            </a:pPr>
            <a:r>
              <a:rPr lang="de-DE" dirty="0"/>
              <a:t>Mitwirkung beim Social Media Recruiting</a:t>
            </a:r>
          </a:p>
          <a:p>
            <a:pPr marL="285750" indent="-285750">
              <a:buFontTx/>
              <a:buChar char="-"/>
            </a:pPr>
            <a:r>
              <a:rPr lang="de-DE" dirty="0"/>
              <a:t>Korrespondenz und Terminkoordination mit Bewerbern</a:t>
            </a:r>
          </a:p>
          <a:p>
            <a:pPr marL="285750" indent="-285750">
              <a:buFontTx/>
              <a:buChar char="-"/>
            </a:pPr>
            <a:r>
              <a:rPr lang="de-DE" dirty="0"/>
              <a:t>Verwaltungsaufgaben bei der Personaleinstellung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8543FB2-66DA-5345-BEC7-5DC3E6426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Fachkraft Personalwesen (IHK)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385695C-0478-5E42-8B32-EBEA4A2E62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Lehrgangsinhalte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7EC8D4D-F465-8546-95B5-91F2F874969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79835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51F4207F-6692-3644-AAFC-8FDBA1FBEA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10000"/>
              </a:lnSpc>
            </a:pPr>
            <a:r>
              <a:rPr lang="de-DE" sz="2100" b="1" dirty="0"/>
              <a:t>Block A: Gestaltung von Personalarbeit</a:t>
            </a:r>
          </a:p>
          <a:p>
            <a:r>
              <a:rPr lang="de-DE" u="sng" dirty="0"/>
              <a:t>Modul 3: Personalentwicklung</a:t>
            </a:r>
          </a:p>
          <a:p>
            <a:pPr marL="285750" indent="-285750">
              <a:lnSpc>
                <a:spcPct val="110000"/>
              </a:lnSpc>
              <a:buFontTx/>
              <a:buChar char="-"/>
            </a:pPr>
            <a:r>
              <a:rPr lang="de-DE" sz="1700" dirty="0"/>
              <a:t>Bedeutung der Personalentwicklung</a:t>
            </a:r>
          </a:p>
          <a:p>
            <a:pPr marL="285750" indent="-285750">
              <a:lnSpc>
                <a:spcPct val="110000"/>
              </a:lnSpc>
              <a:buFontTx/>
              <a:buChar char="-"/>
            </a:pPr>
            <a:r>
              <a:rPr lang="de-DE" dirty="0"/>
              <a:t>Verwaltung, Koordinieren und Kommunikation in der Personalplanung und –entwicklung</a:t>
            </a:r>
          </a:p>
          <a:p>
            <a:pPr marL="285750" indent="-285750">
              <a:lnSpc>
                <a:spcPct val="110000"/>
              </a:lnSpc>
              <a:buFontTx/>
              <a:buChar char="-"/>
            </a:pPr>
            <a:r>
              <a:rPr lang="de-DE" dirty="0"/>
              <a:t>Unterstützung der Personalentwicklung</a:t>
            </a:r>
          </a:p>
          <a:p>
            <a:pPr marL="285750" indent="-285750">
              <a:lnSpc>
                <a:spcPct val="110000"/>
              </a:lnSpc>
              <a:buFontTx/>
              <a:buChar char="-"/>
            </a:pPr>
            <a:r>
              <a:rPr lang="de-DE" dirty="0"/>
              <a:t>Unterstützung und Mitwirkung in der Ausbildung</a:t>
            </a:r>
          </a:p>
          <a:p>
            <a:pPr marL="285750" indent="-285750">
              <a:lnSpc>
                <a:spcPct val="110000"/>
              </a:lnSpc>
              <a:buFontTx/>
              <a:buChar char="-"/>
            </a:pPr>
            <a:r>
              <a:rPr lang="de-DE" dirty="0"/>
              <a:t>Personalqualifizierung und Qualitätsmanagement</a:t>
            </a:r>
          </a:p>
          <a:p>
            <a:pPr marL="285750" indent="-285750">
              <a:lnSpc>
                <a:spcPct val="110000"/>
              </a:lnSpc>
              <a:buFontTx/>
              <a:buChar char="-"/>
            </a:pPr>
            <a:r>
              <a:rPr lang="de-DE" dirty="0"/>
              <a:t>Weiterbildungsplanung und –</a:t>
            </a:r>
            <a:r>
              <a:rPr lang="de-DE" dirty="0" err="1"/>
              <a:t>organisation</a:t>
            </a:r>
            <a:endParaRPr lang="de-DE" dirty="0"/>
          </a:p>
          <a:p>
            <a:pPr marL="285750" indent="-285750">
              <a:lnSpc>
                <a:spcPct val="110000"/>
              </a:lnSpc>
              <a:buFontTx/>
              <a:buChar char="-"/>
            </a:pPr>
            <a:r>
              <a:rPr lang="de-DE" dirty="0"/>
              <a:t>Mitwirken in der Einarbeitung neuer Mitarbeiter</a:t>
            </a:r>
          </a:p>
          <a:p>
            <a:pPr marL="285750" indent="-285750">
              <a:lnSpc>
                <a:spcPct val="110000"/>
              </a:lnSpc>
              <a:buFontTx/>
              <a:buChar char="-"/>
            </a:pPr>
            <a:r>
              <a:rPr lang="de-DE" dirty="0"/>
              <a:t>Personalentwicklungs- und Mitarbeitergespräche</a:t>
            </a:r>
          </a:p>
          <a:p>
            <a:pPr marL="285750" indent="-285750">
              <a:lnSpc>
                <a:spcPct val="110000"/>
              </a:lnSpc>
              <a:buFontTx/>
              <a:buChar char="-"/>
            </a:pPr>
            <a:r>
              <a:rPr lang="de-DE" dirty="0"/>
              <a:t>Potenzialeinschätzung</a:t>
            </a:r>
          </a:p>
          <a:p>
            <a:pPr marL="285750" indent="-285750">
              <a:lnSpc>
                <a:spcPct val="110000"/>
              </a:lnSpc>
              <a:buFontTx/>
              <a:buChar char="-"/>
            </a:pPr>
            <a:r>
              <a:rPr lang="de-DE" dirty="0"/>
              <a:t>Kontakte zu externen Bildungsdienstleistern</a:t>
            </a:r>
          </a:p>
          <a:p>
            <a:pPr marL="285750" indent="-285750">
              <a:lnSpc>
                <a:spcPct val="110000"/>
              </a:lnSpc>
              <a:buFontTx/>
              <a:buChar char="-"/>
            </a:pPr>
            <a:r>
              <a:rPr lang="de-DE" dirty="0"/>
              <a:t>Abrechnung von Weiterbildungsveranstaltungen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8543FB2-66DA-5345-BEC7-5DC3E6426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Fachkraft Personalwesen (IHK)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385695C-0478-5E42-8B32-EBEA4A2E62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Lehrgangsinhalte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7EC8D4D-F465-8546-95B5-91F2F874969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49160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51F4207F-6692-3644-AAFC-8FDBA1FBEA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de-DE" b="1" dirty="0"/>
              <a:t>Block A: Gestaltung von Personalarbeit</a:t>
            </a:r>
          </a:p>
          <a:p>
            <a:r>
              <a:rPr lang="de-DE" u="sng" dirty="0"/>
              <a:t>Modul 4: Kommunikation</a:t>
            </a:r>
          </a:p>
          <a:p>
            <a:pPr marL="285750" indent="-285750">
              <a:buFontTx/>
              <a:buChar char="-"/>
            </a:pPr>
            <a:r>
              <a:rPr lang="de-DE" dirty="0"/>
              <a:t>Grundlagen der Kommunikation mit Bewerbern und Mitarbeitenden</a:t>
            </a:r>
          </a:p>
          <a:p>
            <a:pPr marL="285750" indent="-285750">
              <a:buFontTx/>
              <a:buChar char="-"/>
            </a:pPr>
            <a:r>
              <a:rPr lang="de-DE" dirty="0"/>
              <a:t>Innerbetriebliches Informations- und Wissensmanagement</a:t>
            </a:r>
          </a:p>
          <a:p>
            <a:pPr marL="285750" indent="-285750">
              <a:buFontTx/>
              <a:buChar char="-"/>
            </a:pPr>
            <a:r>
              <a:rPr lang="de-DE" dirty="0"/>
              <a:t>Auskunftserteilung in Personalbelangen</a:t>
            </a:r>
          </a:p>
          <a:p>
            <a:pPr marL="285750" indent="-285750">
              <a:buFontTx/>
              <a:buChar char="-"/>
            </a:pPr>
            <a:r>
              <a:rPr lang="de-DE" dirty="0"/>
              <a:t>Präsentation von Informationen</a:t>
            </a:r>
          </a:p>
          <a:p>
            <a:pPr marL="285750" indent="-285750">
              <a:buFontTx/>
              <a:buChar char="-"/>
            </a:pPr>
            <a:r>
              <a:rPr lang="de-DE" dirty="0"/>
              <a:t>Informieren und Beraten - Lebensphasenorientiert: Mutterschutz, Elternzeit, Familien-/Pflegezeit, Arbeitszeitmodelle, Altersteilzeit, betriebliche Gesundheitsangebote, vermögenswirksame Leistungen, Firmendarlehen, etc.</a:t>
            </a:r>
          </a:p>
          <a:p>
            <a:pPr marL="285750" indent="-285750">
              <a:buFontTx/>
              <a:buChar char="-"/>
            </a:pPr>
            <a:r>
              <a:rPr lang="de-DE" dirty="0"/>
              <a:t>Gesprächsführung und Umgang mit schwierigen Kommunikationssituationen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8543FB2-66DA-5345-BEC7-5DC3E6426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Fachkraft Personalwesen (IHK)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385695C-0478-5E42-8B32-EBEA4A2E62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Lehrgangsinhalte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7EC8D4D-F465-8546-95B5-91F2F874969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21504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51F4207F-6692-3644-AAFC-8FDBA1FBEA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55000" lnSpcReduction="20000"/>
          </a:bodyPr>
          <a:lstStyle/>
          <a:p>
            <a:pPr>
              <a:lnSpc>
                <a:spcPct val="110000"/>
              </a:lnSpc>
            </a:pPr>
            <a:r>
              <a:rPr lang="de-DE" sz="2600" b="1" dirty="0"/>
              <a:t>Block B: Arbeitsrecht, Vergütung und Personalcontrolling</a:t>
            </a:r>
          </a:p>
          <a:p>
            <a:r>
              <a:rPr lang="de-DE" u="sng" dirty="0"/>
              <a:t>Modul 5: Individuelles Arbeitsrecht</a:t>
            </a:r>
          </a:p>
          <a:p>
            <a:pPr marL="285750" indent="-285750">
              <a:lnSpc>
                <a:spcPct val="110000"/>
              </a:lnSpc>
              <a:buFontTx/>
              <a:buChar char="-"/>
            </a:pPr>
            <a:r>
              <a:rPr lang="de-DE" dirty="0"/>
              <a:t>Grundlagen des individuellen Arbeitsrechtes</a:t>
            </a:r>
          </a:p>
          <a:p>
            <a:pPr marL="285750" indent="-285750">
              <a:lnSpc>
                <a:spcPct val="110000"/>
              </a:lnSpc>
              <a:buFontTx/>
              <a:buChar char="-"/>
            </a:pPr>
            <a:r>
              <a:rPr lang="de-DE" dirty="0"/>
              <a:t>Rechte und Pflichten des Arbeitgebers und –</a:t>
            </a:r>
            <a:r>
              <a:rPr lang="de-DE" dirty="0" err="1"/>
              <a:t>nehmers</a:t>
            </a:r>
            <a:endParaRPr lang="de-DE" dirty="0"/>
          </a:p>
          <a:p>
            <a:pPr marL="285750" indent="-285750">
              <a:lnSpc>
                <a:spcPct val="110000"/>
              </a:lnSpc>
              <a:buFontTx/>
              <a:buChar char="-"/>
            </a:pPr>
            <a:r>
              <a:rPr lang="de-DE" dirty="0"/>
              <a:t>Zustandekommen, Inhalte und Abschluss von Arbeitsverträgen</a:t>
            </a:r>
          </a:p>
          <a:p>
            <a:pPr marL="285750" indent="-285750">
              <a:lnSpc>
                <a:spcPct val="110000"/>
              </a:lnSpc>
              <a:buFontTx/>
              <a:buChar char="-"/>
            </a:pPr>
            <a:r>
              <a:rPr lang="de-DE" dirty="0"/>
              <a:t>Entgeltzahlungspflicht</a:t>
            </a:r>
          </a:p>
          <a:p>
            <a:pPr marL="285750" indent="-285750">
              <a:lnSpc>
                <a:spcPct val="110000"/>
              </a:lnSpc>
              <a:buFontTx/>
              <a:buChar char="-"/>
            </a:pPr>
            <a:r>
              <a:rPr lang="de-DE" dirty="0"/>
              <a:t>Recht auf Erholung- und Erziehungsurlaub</a:t>
            </a:r>
          </a:p>
          <a:p>
            <a:pPr marL="285750" indent="-285750">
              <a:lnSpc>
                <a:spcPct val="110000"/>
              </a:lnSpc>
              <a:buFontTx/>
              <a:buChar char="-"/>
            </a:pPr>
            <a:r>
              <a:rPr lang="de-DE" dirty="0"/>
              <a:t>neue Arbeitszeitmodelle: Teilzeit, mobiles Arbeiten etc.</a:t>
            </a:r>
          </a:p>
          <a:p>
            <a:pPr marL="285750" indent="-285750">
              <a:lnSpc>
                <a:spcPct val="110000"/>
              </a:lnSpc>
              <a:buFontTx/>
              <a:buChar char="-"/>
            </a:pPr>
            <a:r>
              <a:rPr lang="de-DE" dirty="0"/>
              <a:t>Gleichbehandlungsgrundsatz</a:t>
            </a:r>
          </a:p>
          <a:p>
            <a:pPr marL="285750" indent="-285750">
              <a:lnSpc>
                <a:spcPct val="110000"/>
              </a:lnSpc>
              <a:buFontTx/>
              <a:buChar char="-"/>
            </a:pPr>
            <a:r>
              <a:rPr lang="de-DE" dirty="0"/>
              <a:t>Vereinbarkeit von Pflege und Beruf, Bildungsurlaub</a:t>
            </a:r>
          </a:p>
          <a:p>
            <a:pPr marL="285750" indent="-285750">
              <a:lnSpc>
                <a:spcPct val="110000"/>
              </a:lnSpc>
              <a:buFontTx/>
              <a:buChar char="-"/>
            </a:pPr>
            <a:r>
              <a:rPr lang="de-DE" dirty="0"/>
              <a:t>Allgemeiner Kündigungsschutz</a:t>
            </a:r>
          </a:p>
          <a:p>
            <a:pPr marL="285750" indent="-285750">
              <a:lnSpc>
                <a:spcPct val="110000"/>
              </a:lnSpc>
              <a:buFontTx/>
              <a:buChar char="-"/>
            </a:pPr>
            <a:r>
              <a:rPr lang="de-DE" dirty="0"/>
              <a:t>Gesetzliche Kündigungsfristen</a:t>
            </a:r>
          </a:p>
          <a:p>
            <a:pPr marL="285750" indent="-285750">
              <a:lnSpc>
                <a:spcPct val="110000"/>
              </a:lnSpc>
              <a:buFontTx/>
              <a:buChar char="-"/>
            </a:pPr>
            <a:r>
              <a:rPr lang="de-DE" dirty="0"/>
              <a:t>Beendigungsarten von Arbeitsverhältnissen: Änderungskündigung, ordentliche, fristlose Kündigung, besonderer Kündigungsschutz</a:t>
            </a:r>
          </a:p>
          <a:p>
            <a:pPr marL="285750" indent="-285750">
              <a:lnSpc>
                <a:spcPct val="110000"/>
              </a:lnSpc>
              <a:buFontTx/>
              <a:buChar char="-"/>
            </a:pPr>
            <a:r>
              <a:rPr lang="de-DE" dirty="0"/>
              <a:t>Pflichten bei Beendigung des Arbeitsverhältnisses: Arbeitszeugnis, Herausgabe der ausgefüllten Arbeitspapiere</a:t>
            </a:r>
          </a:p>
          <a:p>
            <a:pPr marL="285750" indent="-285750">
              <a:lnSpc>
                <a:spcPct val="110000"/>
              </a:lnSpc>
              <a:buFontTx/>
              <a:buChar char="-"/>
            </a:pPr>
            <a:r>
              <a:rPr lang="de-DE" dirty="0"/>
              <a:t>Sozialleistungen im Betrieb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8543FB2-66DA-5345-BEC7-5DC3E6426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Fachkraft Personalwesen (IHK)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385695C-0478-5E42-8B32-EBEA4A2E62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Lehrgangsinhalte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7EC8D4D-F465-8546-95B5-91F2F874969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57916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51F4207F-6692-3644-AAFC-8FDBA1FBEA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de-DE" b="1" dirty="0"/>
              <a:t>Block B: Arbeitsrecht, Vergütung und Personalcontrolling</a:t>
            </a:r>
            <a:endParaRPr lang="de-DE" u="sng" dirty="0"/>
          </a:p>
          <a:p>
            <a:r>
              <a:rPr lang="de-DE" u="sng" dirty="0"/>
              <a:t>Modul 6: Kollektives Arbeitsrecht</a:t>
            </a:r>
          </a:p>
          <a:p>
            <a:pPr marL="285750" indent="-285750">
              <a:buFontTx/>
              <a:buChar char="-"/>
            </a:pPr>
            <a:r>
              <a:rPr lang="de-DE" dirty="0"/>
              <a:t>Grundlagen des kollektiven Arbeitsrechtes</a:t>
            </a:r>
          </a:p>
          <a:p>
            <a:pPr marL="285750" indent="-285750">
              <a:buFontTx/>
              <a:buChar char="-"/>
            </a:pPr>
            <a:r>
              <a:rPr lang="de-DE" dirty="0"/>
              <a:t>Grundzüge des Betriebsverfassungsrechts</a:t>
            </a:r>
          </a:p>
          <a:p>
            <a:pPr marL="285750" indent="-285750">
              <a:buFontTx/>
              <a:buChar char="-"/>
            </a:pPr>
            <a:r>
              <a:rPr lang="de-DE" dirty="0"/>
              <a:t>Koalitionsfreiheit und Tarifautonomie, Tariffähigkeit/ -bindung</a:t>
            </a:r>
          </a:p>
          <a:p>
            <a:pPr marL="285750" indent="-285750">
              <a:buFontTx/>
              <a:buChar char="-"/>
            </a:pPr>
            <a:r>
              <a:rPr lang="de-DE" dirty="0"/>
              <a:t>Geltungsbereich von Tarifverträgen</a:t>
            </a:r>
          </a:p>
          <a:p>
            <a:pPr marL="285750" indent="-285750">
              <a:buFontTx/>
              <a:buChar char="-"/>
            </a:pPr>
            <a:r>
              <a:rPr lang="de-DE" dirty="0"/>
              <a:t>Allgemeine Aufgaben des Betriebsrats</a:t>
            </a:r>
          </a:p>
          <a:p>
            <a:r>
              <a:rPr lang="de-DE" u="sng" dirty="0"/>
              <a:t>Modul 7: Personalcontrolling</a:t>
            </a:r>
          </a:p>
          <a:p>
            <a:pPr marL="285750" indent="-285750">
              <a:buFontTx/>
              <a:buChar char="-"/>
            </a:pPr>
            <a:r>
              <a:rPr lang="de-DE" dirty="0"/>
              <a:t>Grundlagen des Personalcontrolling</a:t>
            </a:r>
          </a:p>
          <a:p>
            <a:pPr marL="285750" indent="-285750">
              <a:buFontTx/>
              <a:buChar char="-"/>
            </a:pPr>
            <a:r>
              <a:rPr lang="de-DE" dirty="0"/>
              <a:t>Aufgabenfelder des Personalcontrollings</a:t>
            </a:r>
          </a:p>
          <a:p>
            <a:pPr marL="285750" indent="-285750">
              <a:buFontTx/>
              <a:buChar char="-"/>
            </a:pPr>
            <a:r>
              <a:rPr lang="de-DE" dirty="0"/>
              <a:t>Personalstatistiken und Kennzahlensysteme</a:t>
            </a:r>
          </a:p>
          <a:p>
            <a:pPr marL="285750" indent="-285750">
              <a:buFontTx/>
              <a:buChar char="-"/>
            </a:pPr>
            <a:r>
              <a:rPr lang="de-DE" dirty="0"/>
              <a:t>Mitwirken im Personalcontrolling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8543FB2-66DA-5345-BEC7-5DC3E6426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Fachkraft Personalwesen (IHK)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385695C-0478-5E42-8B32-EBEA4A2E62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Lehrgangsinhalte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7EC8D4D-F465-8546-95B5-91F2F874969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42355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51F4207F-6692-3644-AAFC-8FDBA1FBEA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de-DE" b="1" dirty="0"/>
              <a:t>Block B: Arbeitsrecht, Vergütung und Personalcontrolling</a:t>
            </a:r>
            <a:endParaRPr lang="de-DE" u="sng" dirty="0"/>
          </a:p>
          <a:p>
            <a:r>
              <a:rPr lang="de-DE" u="sng" dirty="0"/>
              <a:t>Modul 8: Einkommens- und Vergütungssysteme</a:t>
            </a:r>
          </a:p>
          <a:p>
            <a:pPr marL="285750" indent="-285750">
              <a:buFontTx/>
              <a:buChar char="-"/>
            </a:pPr>
            <a:r>
              <a:rPr lang="de-DE" dirty="0"/>
              <a:t>Rechtliche Grundlagen der Entgeltbemessung</a:t>
            </a:r>
          </a:p>
          <a:p>
            <a:pPr marL="285750" indent="-285750">
              <a:buFontTx/>
              <a:buChar char="-"/>
            </a:pPr>
            <a:r>
              <a:rPr lang="de-DE" dirty="0"/>
              <a:t>Entgeltformen – feste und variable Entgeltbestandteile</a:t>
            </a:r>
          </a:p>
          <a:p>
            <a:pPr marL="285750" indent="-285750">
              <a:buFontTx/>
              <a:buChar char="-"/>
            </a:pPr>
            <a:r>
              <a:rPr lang="de-DE" dirty="0"/>
              <a:t>Unterstützung der Führungskräfte bei der Gehaltskostenplanung</a:t>
            </a:r>
          </a:p>
          <a:p>
            <a:r>
              <a:rPr lang="de-DE" u="sng" dirty="0"/>
              <a:t>Modul 9: Grundlagen Lohn- und Gehaltsabrechnung</a:t>
            </a:r>
          </a:p>
          <a:p>
            <a:pPr marL="285750" indent="-285750">
              <a:buFontTx/>
              <a:buChar char="-"/>
            </a:pPr>
            <a:r>
              <a:rPr lang="de-DE" dirty="0"/>
              <a:t>Grundlagen des Sozialversicherungsrecht: Überblick über die soziale Sicherung: Kranken-, Pflege-, Renten-, Arbeitslosen-, gesetzliche Unfallversicherung, Kindergeld, Altersvorsorge, etc.</a:t>
            </a:r>
          </a:p>
          <a:p>
            <a:pPr marL="285750" indent="-285750">
              <a:buFontTx/>
              <a:buChar char="-"/>
            </a:pPr>
            <a:r>
              <a:rPr lang="de-DE" dirty="0"/>
              <a:t>Lohn- und Gehaltabrechnung vorbereiten/ nach extern vergeben</a:t>
            </a:r>
          </a:p>
          <a:p>
            <a:r>
              <a:rPr lang="de-DE" u="sng" dirty="0"/>
              <a:t>Modul 10: Schriftlicher Test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8543FB2-66DA-5345-BEC7-5DC3E6426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Fachkraft Personalwesen (IHK)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385695C-0478-5E42-8B32-EBEA4A2E62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Lehrgangsinhalte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7EC8D4D-F465-8546-95B5-91F2F874969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05602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51F4207F-6692-3644-AAFC-8FDBA1FBEA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br>
              <a:rPr lang="de-DE" dirty="0"/>
            </a:br>
            <a:r>
              <a:rPr lang="de-DE" dirty="0"/>
              <a:t>Das Zertifikat „Fachkraft Personalwesen" (IHK) erhalten Sie durch</a:t>
            </a:r>
            <a:br>
              <a:rPr lang="de-DE" dirty="0"/>
            </a:b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die Teilnahme an den Seminaren (80% Anwesenheit)</a:t>
            </a:r>
          </a:p>
          <a:p>
            <a:r>
              <a:rPr lang="de-DE" dirty="0"/>
              <a:t>und</a:t>
            </a:r>
          </a:p>
          <a:p>
            <a:r>
              <a:rPr lang="de-DE" dirty="0"/>
              <a:t>die erfolgreiche Teilnahme am IHK- Zertifikatstest.</a:t>
            </a:r>
          </a:p>
          <a:p>
            <a:endParaRPr lang="de-DE" dirty="0"/>
          </a:p>
          <a:p>
            <a:r>
              <a:rPr lang="de-DE" dirty="0"/>
              <a:t>Sind alle Kriterien erfüllt, beantragen wir für Sie das Zertifikat bei der IHK und senden es Ihnen zu.</a:t>
            </a:r>
          </a:p>
          <a:p>
            <a:r>
              <a:rPr lang="de-DE" u="sng" dirty="0"/>
              <a:t>Hinweis</a:t>
            </a:r>
            <a:r>
              <a:rPr lang="de-DE" dirty="0"/>
              <a:t>: Alternativ besteht die Option auf eine Teilnahmebescheinigung ohne Abschlussprüfung.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8543FB2-66DA-5345-BEC7-5DC3E6426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Fachkraft Personalwesen (IHK)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385695C-0478-5E42-8B32-EBEA4A2E62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Abschluss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7EC8D4D-F465-8546-95B5-91F2F874969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66541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51F4207F-6692-3644-AAFC-8FDBA1FBEA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endParaRPr lang="de-DE" b="1" dirty="0">
              <a:solidFill>
                <a:srgbClr val="FFFF00"/>
              </a:solidFill>
            </a:endParaRPr>
          </a:p>
          <a:p>
            <a:r>
              <a:rPr lang="de-DE" b="1" dirty="0">
                <a:solidFill>
                  <a:schemeClr val="tx1"/>
                </a:solidFill>
              </a:rPr>
              <a:t>Umfang			93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b="1" dirty="0">
                <a:solidFill>
                  <a:schemeClr val="tx1"/>
                </a:solidFill>
              </a:rPr>
              <a:t>Unterrichtseinheiten</a:t>
            </a:r>
            <a:r>
              <a:rPr lang="de-DE" dirty="0">
                <a:solidFill>
                  <a:schemeClr val="tx1"/>
                </a:solidFill>
              </a:rPr>
              <a:t> à 45 Min. plus </a:t>
            </a:r>
            <a:r>
              <a:rPr lang="de-DE" b="1" dirty="0">
                <a:solidFill>
                  <a:schemeClr val="tx1"/>
                </a:solidFill>
              </a:rPr>
              <a:t>4 UE lehrgangsinterner Test</a:t>
            </a:r>
          </a:p>
          <a:p>
            <a:r>
              <a:rPr lang="de-DE" dirty="0">
                <a:solidFill>
                  <a:schemeClr val="tx1"/>
                </a:solidFill>
              </a:rPr>
              <a:t>			</a:t>
            </a:r>
            <a:r>
              <a:rPr lang="de-DE" u="sng" dirty="0">
                <a:solidFill>
                  <a:schemeClr val="tx1"/>
                </a:solidFill>
              </a:rPr>
              <a:t>Empfehlung</a:t>
            </a:r>
            <a:r>
              <a:rPr lang="de-DE" dirty="0">
                <a:solidFill>
                  <a:schemeClr val="tx1"/>
                </a:solidFill>
              </a:rPr>
              <a:t>:</a:t>
            </a:r>
            <a:br>
              <a:rPr lang="de-DE" dirty="0">
                <a:solidFill>
                  <a:schemeClr val="tx1"/>
                </a:solidFill>
              </a:rPr>
            </a:br>
            <a:r>
              <a:rPr lang="de-DE" dirty="0">
                <a:solidFill>
                  <a:schemeClr val="tx1"/>
                </a:solidFill>
              </a:rPr>
              <a:t>			zusätzlich </a:t>
            </a:r>
            <a:r>
              <a:rPr lang="de-DE" b="1" dirty="0">
                <a:solidFill>
                  <a:schemeClr val="tx1"/>
                </a:solidFill>
              </a:rPr>
              <a:t>40 UE </a:t>
            </a:r>
            <a:r>
              <a:rPr lang="de-DE" b="1" dirty="0"/>
              <a:t>Selbstlerneinheiten </a:t>
            </a:r>
            <a:r>
              <a:rPr lang="de-DE" dirty="0"/>
              <a:t>Nachbereitung, Vertiefung des Lehrstoffs,</a:t>
            </a:r>
            <a:br>
              <a:rPr lang="de-DE" dirty="0"/>
            </a:br>
            <a:r>
              <a:rPr lang="de-DE" dirty="0"/>
              <a:t>			Lesen von Fachliteratur, Testatvorbereitung </a:t>
            </a:r>
            <a:endParaRPr lang="de-DE" dirty="0">
              <a:solidFill>
                <a:schemeClr val="tx1"/>
              </a:solidFill>
            </a:endParaRPr>
          </a:p>
          <a:p>
            <a:r>
              <a:rPr lang="de-DE" b="1" dirty="0">
                <a:solidFill>
                  <a:schemeClr val="tx1"/>
                </a:solidFill>
              </a:rPr>
              <a:t>Durchführungsart		</a:t>
            </a:r>
            <a:r>
              <a:rPr lang="de-DE" dirty="0">
                <a:solidFill>
                  <a:schemeClr val="tx1"/>
                </a:solidFill>
              </a:rPr>
              <a:t>Präsenz / online</a:t>
            </a:r>
          </a:p>
          <a:p>
            <a:r>
              <a:rPr lang="de-DE" b="1" dirty="0">
                <a:solidFill>
                  <a:schemeClr val="tx1"/>
                </a:solidFill>
              </a:rPr>
              <a:t>Unterrichtsform		</a:t>
            </a:r>
            <a:r>
              <a:rPr lang="de-DE" dirty="0">
                <a:solidFill>
                  <a:schemeClr val="tx1"/>
                </a:solidFill>
              </a:rPr>
              <a:t>berufsbegleitend </a:t>
            </a:r>
          </a:p>
          <a:p>
            <a:r>
              <a:rPr lang="de-DE" b="1" dirty="0">
                <a:solidFill>
                  <a:schemeClr val="tx1"/>
                </a:solidFill>
              </a:rPr>
              <a:t>Abschluss		</a:t>
            </a:r>
            <a:r>
              <a:rPr lang="de-DE" dirty="0">
                <a:solidFill>
                  <a:schemeClr val="tx1"/>
                </a:solidFill>
              </a:rPr>
              <a:t>IHK-Zertifikat</a:t>
            </a:r>
            <a:br>
              <a:rPr lang="de-DE" dirty="0">
                <a:solidFill>
                  <a:schemeClr val="tx1"/>
                </a:solidFill>
              </a:rPr>
            </a:br>
            <a:r>
              <a:rPr lang="de-DE" dirty="0">
                <a:solidFill>
                  <a:schemeClr val="tx1"/>
                </a:solidFill>
              </a:rPr>
              <a:t>			(bei min. 80% Anwesenheit plus Bestehen des lehrgangsinternen schriftlichen Tests)</a:t>
            </a:r>
            <a:br>
              <a:rPr lang="de-DE" dirty="0">
                <a:solidFill>
                  <a:schemeClr val="tx1"/>
                </a:solidFill>
              </a:rPr>
            </a:br>
            <a:br>
              <a:rPr lang="de-DE" dirty="0">
                <a:solidFill>
                  <a:schemeClr val="tx1"/>
                </a:solidFill>
              </a:rPr>
            </a:br>
            <a:r>
              <a:rPr lang="de-DE" b="1" dirty="0">
                <a:solidFill>
                  <a:schemeClr val="tx1"/>
                </a:solidFill>
              </a:rPr>
              <a:t>Preis			</a:t>
            </a:r>
            <a:r>
              <a:rPr lang="de-DE" dirty="0">
                <a:solidFill>
                  <a:schemeClr val="tx1"/>
                </a:solidFill>
              </a:rPr>
              <a:t>EUR 2.475,00 (inkl. Zertifikatsgebühr)</a:t>
            </a:r>
          </a:p>
          <a:p>
            <a:r>
              <a:rPr lang="de-DE" b="1" dirty="0">
                <a:solidFill>
                  <a:schemeClr val="tx1"/>
                </a:solidFill>
              </a:rPr>
              <a:t>Gruppengröße		</a:t>
            </a:r>
            <a:r>
              <a:rPr lang="de-DE" dirty="0">
                <a:solidFill>
                  <a:schemeClr val="tx1"/>
                </a:solidFill>
              </a:rPr>
              <a:t>min. 6 max. 20 Teilnehmende</a:t>
            </a:r>
          </a:p>
          <a:p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8543FB2-66DA-5345-BEC7-5DC3E6426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Fachkraft Personalwesen (IHK)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385695C-0478-5E42-8B32-EBEA4A2E62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Bundeseinheitliches Konzept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7EC8D4D-F465-8546-95B5-91F2F874969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36791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51F4207F-6692-3644-AAFC-8FDBA1FBEA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8543FB2-66DA-5345-BEC7-5DC3E6426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Weitergehende Informationen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385695C-0478-5E42-8B32-EBEA4A2E62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kern="0" dirty="0">
                <a:solidFill>
                  <a:schemeClr val="bg1">
                    <a:lumMod val="65000"/>
                  </a:schemeClr>
                </a:solidFill>
              </a:rPr>
              <a:t>Landesportal</a:t>
            </a:r>
            <a:r>
              <a:rPr lang="de-DE" dirty="0">
                <a:solidFill>
                  <a:srgbClr val="0070C0"/>
                </a:solidFill>
              </a:rPr>
              <a:t> 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Schleswig-Holstein</a:t>
            </a:r>
            <a:r>
              <a:rPr lang="de-DE" kern="0" dirty="0">
                <a:solidFill>
                  <a:schemeClr val="bg1">
                    <a:lumMod val="65000"/>
                  </a:schemeClr>
                </a:solidFill>
              </a:rPr>
              <a:t>: </a:t>
            </a:r>
            <a:r>
              <a:rPr lang="de-DE" kern="0" dirty="0">
                <a:solidFill>
                  <a:srgbClr val="0070C0"/>
                </a:solidFill>
                <a:hlinkClick r:id="rId2"/>
              </a:rPr>
              <a:t>https://</a:t>
            </a:r>
            <a:r>
              <a:rPr lang="de-DE" kern="0" dirty="0">
                <a:solidFill>
                  <a:srgbClr val="0070C0"/>
                </a:solidFill>
              </a:rPr>
              <a:t>www.schleswig-holstein.de</a:t>
            </a:r>
            <a:endParaRPr lang="de-DE" dirty="0">
              <a:solidFill>
                <a:srgbClr val="0070C0"/>
              </a:solidFill>
            </a:endParaRPr>
          </a:p>
          <a:p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7EC8D4D-F465-8546-95B5-91F2F874969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2693" y="1366825"/>
            <a:ext cx="5691924" cy="4431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2340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Dürfen wir uns vorstellen?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Höhere Berufsbildung</a:t>
            </a:r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0996" y="3521647"/>
            <a:ext cx="2282621" cy="21600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4480F4A6-4A2B-7D2D-924B-45351AFBFB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4258" y="1087145"/>
            <a:ext cx="2318049" cy="21600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8588B65C-03FD-ADB2-59CD-F3672154F3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478" y="1087146"/>
            <a:ext cx="2282182" cy="21600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B2E68F60-B4EA-2F48-93EC-D84994F35E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6637" y="1066800"/>
            <a:ext cx="2303710" cy="2160000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D80D181B-9925-7043-775C-4433B56A94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37945" y="1066800"/>
            <a:ext cx="2272771" cy="2160000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9650655B-A44B-7F30-0270-CBF8396901B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1139" y="3610855"/>
            <a:ext cx="2345521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8097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51F4207F-6692-3644-AAFC-8FDBA1FBEA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09104" y="1396089"/>
            <a:ext cx="10800000" cy="4280066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114300" lvl="1" indent="0">
              <a:buNone/>
            </a:pPr>
            <a:r>
              <a:rPr lang="de-DE" sz="1800" b="1" dirty="0"/>
              <a:t>Mit dem Weiterbildungsbonus Schleswig-Holstein werden Seminarkosten der beruflichen Weiterbildung für Erwerbstätige gefördert.</a:t>
            </a:r>
          </a:p>
          <a:p>
            <a:pPr marL="114300" lvl="1" indent="0">
              <a:buNone/>
            </a:pPr>
            <a:endParaRPr lang="de-DE" sz="1700" b="1" dirty="0">
              <a:cs typeface="Arial"/>
            </a:endParaRPr>
          </a:p>
          <a:p>
            <a:pPr marL="742950" lvl="2">
              <a:buFont typeface="Wingdings" panose="05000000000000000000" pitchFamily="2" charset="2"/>
              <a:buChar char="§"/>
            </a:pPr>
            <a:r>
              <a:rPr lang="de-DE" sz="1800" dirty="0"/>
              <a:t>Der Zuschuss zur beruflichen Weiterbildungsmaßnahme umfasst bis zu 40 Prozent der zuwendungsfähigen Seminarkosten, höchstens jedoch 1.500 Euro pro Antragstellenden und Kalenderjahr.</a:t>
            </a:r>
            <a:br>
              <a:rPr lang="de-DE" sz="1800" dirty="0"/>
            </a:br>
            <a:br>
              <a:rPr lang="de-DE" sz="1800" dirty="0"/>
            </a:br>
            <a:r>
              <a:rPr lang="de-DE" sz="1800" dirty="0"/>
              <a:t>Die verbleibenden 60 Prozent der Seminarkosten sind von der Arbeitgeberin/dem Arbeitgeber oder der/dem selbstständig Erwerbstätigen zu übernehmen.</a:t>
            </a:r>
            <a:br>
              <a:rPr lang="de-DE" sz="1800" dirty="0"/>
            </a:br>
            <a:br>
              <a:rPr lang="de-DE" sz="1800" dirty="0"/>
            </a:br>
            <a:r>
              <a:rPr lang="de-DE" sz="1800" dirty="0"/>
              <a:t>Kosten für Weiterbildungsmaßnahmen unter 16 Zeitstunden sind nicht zuwendungsfähig.</a:t>
            </a:r>
            <a:endParaRPr lang="de-DE" sz="1700" b="1" dirty="0">
              <a:solidFill>
                <a:srgbClr val="FF0000"/>
              </a:solidFill>
              <a:cs typeface="Arial"/>
            </a:endParaRPr>
          </a:p>
          <a:p>
            <a:pPr marL="742950" lvl="2">
              <a:buFont typeface="Wingdings" panose="05000000000000000000" pitchFamily="2" charset="2"/>
              <a:buChar char="§"/>
            </a:pPr>
            <a:endParaRPr lang="de-DE" sz="17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8543FB2-66DA-5345-BEC7-5DC3E6426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Förderung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385695C-0478-5E42-8B32-EBEA4A2E62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55000" lnSpcReduction="20000"/>
          </a:bodyPr>
          <a:lstStyle/>
          <a:p>
            <a:endParaRPr lang="de-DE" dirty="0"/>
          </a:p>
          <a:p>
            <a:r>
              <a:rPr lang="de-DE" dirty="0"/>
              <a:t>Weiterbildungsbonus </a:t>
            </a:r>
            <a:r>
              <a:rPr lang="de-DE" sz="2100" dirty="0"/>
              <a:t>Schleswig-Holstein (Aktion A3 im Landesprogramm Arbeit 2021 - 2027)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7EC8D4D-F465-8546-95B5-91F2F874969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003710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51F4207F-6692-3644-AAFC-8FDBA1FBEA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de-DE" sz="1400" dirty="0"/>
          </a:p>
          <a:p>
            <a:pPr marL="114300" lvl="1" indent="0">
              <a:buNone/>
            </a:pPr>
            <a:endParaRPr lang="de-DE" b="1" u="sng" dirty="0">
              <a:cs typeface="Arial"/>
            </a:endParaRPr>
          </a:p>
          <a:p>
            <a:pPr marL="114300" lvl="1" indent="0">
              <a:buNone/>
            </a:pPr>
            <a:r>
              <a:rPr lang="de-DE" b="1" u="sng" dirty="0">
                <a:cs typeface="Arial"/>
              </a:rPr>
              <a:t>Berechnungsbeispiel</a:t>
            </a:r>
          </a:p>
          <a:p>
            <a:pPr marL="114300" lvl="1" indent="0">
              <a:buNone/>
            </a:pPr>
            <a:endParaRPr lang="de-DE" b="1" dirty="0">
              <a:cs typeface="Arial"/>
            </a:endParaRPr>
          </a:p>
          <a:p>
            <a:pPr marL="114300" lvl="1" indent="0">
              <a:buNone/>
            </a:pPr>
            <a:r>
              <a:rPr lang="de-DE" b="1" dirty="0">
                <a:cs typeface="Arial"/>
              </a:rPr>
              <a:t>Veranstaltungspreis				</a:t>
            </a:r>
            <a:r>
              <a:rPr lang="de-DE" b="1" dirty="0"/>
              <a:t>EUR   2.475,00 </a:t>
            </a:r>
          </a:p>
          <a:p>
            <a:pPr marL="114300" lvl="1" indent="0">
              <a:buNone/>
            </a:pPr>
            <a:r>
              <a:rPr lang="de-DE" dirty="0"/>
              <a:t>Förderung bei 40% AN-Anteil (max. EUR 1.500,00)	</a:t>
            </a:r>
            <a:r>
              <a:rPr lang="de-DE" b="1" dirty="0">
                <a:solidFill>
                  <a:srgbClr val="FF0000"/>
                </a:solidFill>
              </a:rPr>
              <a:t>EUR  -   990,00</a:t>
            </a:r>
          </a:p>
          <a:p>
            <a:pPr marL="114300" lvl="1" indent="0">
              <a:buNone/>
            </a:pPr>
            <a:r>
              <a:rPr lang="de-DE" dirty="0"/>
              <a:t>Zuschuss bei 60%  AG-Anteil			</a:t>
            </a:r>
            <a:r>
              <a:rPr lang="de-DE" b="1" dirty="0">
                <a:solidFill>
                  <a:srgbClr val="FF0000"/>
                </a:solidFill>
              </a:rPr>
              <a:t>EUR  -1.485,00</a:t>
            </a:r>
          </a:p>
          <a:p>
            <a:pPr marL="114300" lvl="1" indent="0">
              <a:buNone/>
            </a:pPr>
            <a:r>
              <a:rPr lang="de-DE" b="1" dirty="0"/>
              <a:t>Eigenanteil nach Erhalt Förderung			EUR          0,00</a:t>
            </a:r>
          </a:p>
          <a:p>
            <a:pPr marL="114300" lvl="1" indent="0">
              <a:buNone/>
            </a:pPr>
            <a:endParaRPr lang="de-DE" sz="1400" b="1" dirty="0">
              <a:cs typeface="Arial"/>
            </a:endParaRPr>
          </a:p>
          <a:p>
            <a:pPr marL="114300" lvl="1" indent="0">
              <a:buNone/>
            </a:pPr>
            <a:endParaRPr lang="de-DE" sz="1400" b="1" dirty="0">
              <a:cs typeface="Arial"/>
            </a:endParaRPr>
          </a:p>
          <a:p>
            <a:pPr marL="114300" lvl="1" indent="0">
              <a:buNone/>
            </a:pPr>
            <a:endParaRPr lang="de-D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8543FB2-66DA-5345-BEC7-5DC3E6426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Förderung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385695C-0478-5E42-8B32-EBEA4A2E62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de-DE" dirty="0"/>
              <a:t>Weiterbildungsbonus Schleswig-Holstein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7EC8D4D-F465-8546-95B5-91F2F874969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72598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53B30CFB-7325-D140-809F-6FFB0949601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de-DE" b="1" dirty="0"/>
          </a:p>
          <a:p>
            <a:pPr>
              <a:defRPr/>
            </a:pPr>
            <a:endParaRPr lang="de-DE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76012C7-EF87-F543-B79C-78EBEDB407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 flipH="1" flipV="1">
            <a:off x="11509103" y="5333999"/>
            <a:ext cx="45719" cy="45719"/>
          </a:xfrm>
        </p:spPr>
        <p:txBody>
          <a:bodyPr>
            <a:normAutofit fontScale="25000" lnSpcReduction="20000"/>
          </a:bodyPr>
          <a:lstStyle/>
          <a:p>
            <a:pPr marL="971550" lvl="1" indent="-285750">
              <a:buFont typeface="Wingdings" panose="05000000000000000000" pitchFamily="2" charset="2"/>
              <a:buChar char="Ø"/>
            </a:pPr>
            <a:endParaRPr lang="de-D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B3CABCE0-1563-7C4C-BCCB-FE7A0701B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Ansprechpartner:in</a:t>
            </a:r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FCFAA83-8A8A-A845-A3B1-4DF4A8D4407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Wirtschaftsakademie Schleswig-Holstein GmbH				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678C350-25EC-2442-99D5-C663E656C56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20E9204A-03C3-6572-012C-940EAD8DA2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9287" y="1909762"/>
            <a:ext cx="8353425" cy="303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0622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206C21-D41B-654A-B1B4-AAC0F1D883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Weitere Fragen?</a:t>
            </a:r>
          </a:p>
        </p:txBody>
      </p:sp>
    </p:spTree>
    <p:extLst>
      <p:ext uri="{BB962C8B-B14F-4D97-AF65-F5344CB8AC3E}">
        <p14:creationId xmlns:p14="http://schemas.microsoft.com/office/powerpoint/2010/main" val="10311604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E0513948-218C-2D48-80AF-58985E7000D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8C57634-9F58-094F-8562-D12853FF325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83049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B6EAF966-FB5C-D149-8D6F-21FF3D3B9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Unternehmensverbund der Wirtschaftsakademie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1F1B518-D05E-8948-A755-A83F49D4843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Ein starker Verbund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FEC0B48F-3B87-3B45-B7B6-03EEE56860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2305" y="4061384"/>
            <a:ext cx="1687504" cy="4320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CD580B90-88F7-2647-BF40-4F951438AB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3112" y="3269963"/>
            <a:ext cx="2334858" cy="43200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B53CB4BC-4C23-D849-ADD6-49C7BA7C94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3319" y="2246368"/>
            <a:ext cx="4565476" cy="576000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7D3AECDC-D998-E34D-A1CE-ED22D2973C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5293" y="3283373"/>
            <a:ext cx="2201143" cy="43200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8904C91B-CF6B-C449-B45D-5C0AC49B5C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81804" y="3269963"/>
            <a:ext cx="2355429" cy="432000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0E6B7DF2-1E6D-6D4B-AB2F-7CA9A008923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48451" y="4061384"/>
            <a:ext cx="1993611" cy="432000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5CEDA28D-FF64-C34A-B6F8-75AE20E75CC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52601" y="3269963"/>
            <a:ext cx="2345143" cy="432000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4E6E2FB8-BFCF-7E41-9F32-727BBEB0E38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25172" y="4040118"/>
            <a:ext cx="1580488" cy="432000"/>
          </a:xfrm>
          <a:prstGeom prst="rect">
            <a:avLst/>
          </a:prstGeom>
        </p:spPr>
      </p:pic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F75DDB3E-E0EC-E842-AD58-1D42E71C860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514258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B23F0D5C-C5F2-A7AE-5F64-BE4E0BCCF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Über die Wirtschaftsakademie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923B8CE-37EB-F8CE-757B-F6E9503213F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Vielfältige Bildungsangebote für Beschäftigte und Unternehmen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FC69E29-31CE-E78C-6413-C328FFABEB0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Höhere Berufsbildung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2E985B34-E781-3F3A-23B3-062FFAA7BA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104" y="1716155"/>
            <a:ext cx="443661" cy="347655"/>
          </a:xfrm>
          <a:prstGeom prst="rect">
            <a:avLst/>
          </a:prstGeom>
        </p:spPr>
      </p:pic>
      <p:sp>
        <p:nvSpPr>
          <p:cNvPr id="11" name="AutoShape 2">
            <a:extLst>
              <a:ext uri="{FF2B5EF4-FFF2-40B4-BE49-F238E27FC236}">
                <a16:creationId xmlns:a16="http://schemas.microsoft.com/office/drawing/2014/main" id="{49B40138-2DF8-7070-C4BA-39C2CA5046E7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1223359" y="1974922"/>
            <a:ext cx="10154437" cy="620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400" dirty="0"/>
              <a:t>In Zusammenarbeit mit den drei schleswig-holsteinischen Industrie- und Handelskammern sind wir der Bildungspartner der schleswig-holsteinischen Unternehmen und Beschäftigten.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80908DC4-A6D8-D1AE-AD54-BEB2FB84781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49565" y="1650827"/>
            <a:ext cx="10154438" cy="412983"/>
          </a:xfrm>
        </p:spPr>
        <p:txBody>
          <a:bodyPr/>
          <a:lstStyle/>
          <a:p>
            <a:r>
              <a:rPr lang="de-DE" b="1" dirty="0"/>
              <a:t>Bildungspartner vor Ort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4838E092-9DDD-2C16-AB13-2815CE7148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103" y="2777103"/>
            <a:ext cx="443661" cy="347655"/>
          </a:xfrm>
          <a:prstGeom prst="rect">
            <a:avLst/>
          </a:prstGeom>
        </p:spPr>
      </p:pic>
      <p:sp>
        <p:nvSpPr>
          <p:cNvPr id="14" name="AutoShape 2">
            <a:extLst>
              <a:ext uri="{FF2B5EF4-FFF2-40B4-BE49-F238E27FC236}">
                <a16:creationId xmlns:a16="http://schemas.microsoft.com/office/drawing/2014/main" id="{1DE1D512-60A5-EE3D-DBEE-4B9BA6E1303A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1249566" y="3003210"/>
            <a:ext cx="10154437" cy="412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400" dirty="0"/>
              <a:t>Wir gewinnen, qualifizieren und entwickeln Fach- und Führungskräfte.</a:t>
            </a:r>
          </a:p>
        </p:txBody>
      </p:sp>
      <p:sp>
        <p:nvSpPr>
          <p:cNvPr id="15" name="Textplatzhalter 11">
            <a:extLst>
              <a:ext uri="{FF2B5EF4-FFF2-40B4-BE49-F238E27FC236}">
                <a16:creationId xmlns:a16="http://schemas.microsoft.com/office/drawing/2014/main" id="{532B9C47-2A7A-6B2A-16C0-C0FE2E74A715}"/>
              </a:ext>
            </a:extLst>
          </p:cNvPr>
          <p:cNvSpPr txBox="1">
            <a:spLocks/>
          </p:cNvSpPr>
          <p:nvPr/>
        </p:nvSpPr>
        <p:spPr>
          <a:xfrm>
            <a:off x="1249565" y="2703137"/>
            <a:ext cx="10154438" cy="412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/>
              <a:t>Fach- und Führungskräfte im Fokus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B480C6EB-F8B1-6AB4-3FBB-F435F59299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29" y="3859432"/>
            <a:ext cx="443661" cy="347655"/>
          </a:xfrm>
          <a:prstGeom prst="rect">
            <a:avLst/>
          </a:prstGeom>
        </p:spPr>
      </p:pic>
      <p:sp>
        <p:nvSpPr>
          <p:cNvPr id="17" name="Textplatzhalter 11">
            <a:extLst>
              <a:ext uri="{FF2B5EF4-FFF2-40B4-BE49-F238E27FC236}">
                <a16:creationId xmlns:a16="http://schemas.microsoft.com/office/drawing/2014/main" id="{62ED48C3-66C1-D528-E3CC-12AB4E320060}"/>
              </a:ext>
            </a:extLst>
          </p:cNvPr>
          <p:cNvSpPr txBox="1">
            <a:spLocks/>
          </p:cNvSpPr>
          <p:nvPr/>
        </p:nvSpPr>
        <p:spPr>
          <a:xfrm>
            <a:off x="1243491" y="3795930"/>
            <a:ext cx="2000253" cy="3607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/>
              <a:t>189 Mitarbeitende</a:t>
            </a: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5646E366-DE80-075F-E3F4-4A3527DD22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3917" y="3859432"/>
            <a:ext cx="443661" cy="347655"/>
          </a:xfrm>
          <a:prstGeom prst="rect">
            <a:avLst/>
          </a:prstGeom>
        </p:spPr>
      </p:pic>
      <p:sp>
        <p:nvSpPr>
          <p:cNvPr id="19" name="Textplatzhalter 11">
            <a:extLst>
              <a:ext uri="{FF2B5EF4-FFF2-40B4-BE49-F238E27FC236}">
                <a16:creationId xmlns:a16="http://schemas.microsoft.com/office/drawing/2014/main" id="{2AC4FDA3-6064-08BB-B130-A1A486F84D4F}"/>
              </a:ext>
            </a:extLst>
          </p:cNvPr>
          <p:cNvSpPr txBox="1">
            <a:spLocks/>
          </p:cNvSpPr>
          <p:nvPr/>
        </p:nvSpPr>
        <p:spPr>
          <a:xfrm>
            <a:off x="4496929" y="3757231"/>
            <a:ext cx="2156124" cy="3607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/>
              <a:t>ca. 600 freiberufliche Dozierende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C7212538-1979-35B3-4228-F7AE8A9E0A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3626" y="3859432"/>
            <a:ext cx="443661" cy="347655"/>
          </a:xfrm>
          <a:prstGeom prst="rect">
            <a:avLst/>
          </a:prstGeom>
        </p:spPr>
      </p:pic>
      <p:sp>
        <p:nvSpPr>
          <p:cNvPr id="21" name="Textplatzhalter 11">
            <a:extLst>
              <a:ext uri="{FF2B5EF4-FFF2-40B4-BE49-F238E27FC236}">
                <a16:creationId xmlns:a16="http://schemas.microsoft.com/office/drawing/2014/main" id="{8879F8B7-28A7-A9AB-C7FC-B0781767C288}"/>
              </a:ext>
            </a:extLst>
          </p:cNvPr>
          <p:cNvSpPr txBox="1">
            <a:spLocks/>
          </p:cNvSpPr>
          <p:nvPr/>
        </p:nvSpPr>
        <p:spPr>
          <a:xfrm>
            <a:off x="7845617" y="3767867"/>
            <a:ext cx="2000253" cy="3607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/>
              <a:t>9 Standorte</a:t>
            </a:r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765F1A91-8484-513C-604C-5E51D25ED0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29" y="4887909"/>
            <a:ext cx="443661" cy="347655"/>
          </a:xfrm>
          <a:prstGeom prst="rect">
            <a:avLst/>
          </a:prstGeom>
        </p:spPr>
      </p:pic>
      <p:sp>
        <p:nvSpPr>
          <p:cNvPr id="23" name="Textplatzhalter 11">
            <a:extLst>
              <a:ext uri="{FF2B5EF4-FFF2-40B4-BE49-F238E27FC236}">
                <a16:creationId xmlns:a16="http://schemas.microsoft.com/office/drawing/2014/main" id="{6AEAD4CA-AF3A-B685-9FE7-523B6F902F09}"/>
              </a:ext>
            </a:extLst>
          </p:cNvPr>
          <p:cNvSpPr txBox="1">
            <a:spLocks/>
          </p:cNvSpPr>
          <p:nvPr/>
        </p:nvSpPr>
        <p:spPr>
          <a:xfrm>
            <a:off x="1243491" y="4874806"/>
            <a:ext cx="2000253" cy="3607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/>
              <a:t>5 Gästehäuser</a:t>
            </a:r>
          </a:p>
        </p:txBody>
      </p:sp>
      <p:pic>
        <p:nvPicPr>
          <p:cNvPr id="24" name="Grafik 23">
            <a:extLst>
              <a:ext uri="{FF2B5EF4-FFF2-40B4-BE49-F238E27FC236}">
                <a16:creationId xmlns:a16="http://schemas.microsoft.com/office/drawing/2014/main" id="{85EB4473-CB80-1438-66FE-69D7590AFD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3917" y="4926816"/>
            <a:ext cx="443661" cy="347655"/>
          </a:xfrm>
          <a:prstGeom prst="rect">
            <a:avLst/>
          </a:prstGeom>
        </p:spPr>
      </p:pic>
      <p:sp>
        <p:nvSpPr>
          <p:cNvPr id="25" name="Textplatzhalter 11">
            <a:extLst>
              <a:ext uri="{FF2B5EF4-FFF2-40B4-BE49-F238E27FC236}">
                <a16:creationId xmlns:a16="http://schemas.microsoft.com/office/drawing/2014/main" id="{5D5B63BD-5D98-3AEB-91A6-AA4DE559F4EA}"/>
              </a:ext>
            </a:extLst>
          </p:cNvPr>
          <p:cNvSpPr txBox="1">
            <a:spLocks/>
          </p:cNvSpPr>
          <p:nvPr/>
        </p:nvSpPr>
        <p:spPr>
          <a:xfrm>
            <a:off x="4496929" y="4874807"/>
            <a:ext cx="2000253" cy="3607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/>
              <a:t>15.452 Teilnehmende in 2022</a:t>
            </a:r>
          </a:p>
        </p:txBody>
      </p:sp>
      <p:pic>
        <p:nvPicPr>
          <p:cNvPr id="26" name="Grafik 25">
            <a:extLst>
              <a:ext uri="{FF2B5EF4-FFF2-40B4-BE49-F238E27FC236}">
                <a16:creationId xmlns:a16="http://schemas.microsoft.com/office/drawing/2014/main" id="{FC1D460D-F678-AE46-6604-3BC1A54334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3625" y="4926815"/>
            <a:ext cx="443661" cy="347655"/>
          </a:xfrm>
          <a:prstGeom prst="rect">
            <a:avLst/>
          </a:prstGeom>
        </p:spPr>
      </p:pic>
      <p:sp>
        <p:nvSpPr>
          <p:cNvPr id="27" name="Textplatzhalter 11">
            <a:extLst>
              <a:ext uri="{FF2B5EF4-FFF2-40B4-BE49-F238E27FC236}">
                <a16:creationId xmlns:a16="http://schemas.microsoft.com/office/drawing/2014/main" id="{9623EE5A-1D8C-260D-599C-67EEB495C459}"/>
              </a:ext>
            </a:extLst>
          </p:cNvPr>
          <p:cNvSpPr txBox="1">
            <a:spLocks/>
          </p:cNvSpPr>
          <p:nvPr/>
        </p:nvSpPr>
        <p:spPr>
          <a:xfrm>
            <a:off x="7927833" y="4887909"/>
            <a:ext cx="2000253" cy="3607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/>
              <a:t>5 Tochter-gesellschaften</a:t>
            </a:r>
          </a:p>
        </p:txBody>
      </p:sp>
    </p:spTree>
    <p:extLst>
      <p:ext uri="{BB962C8B-B14F-4D97-AF65-F5344CB8AC3E}">
        <p14:creationId xmlns:p14="http://schemas.microsoft.com/office/powerpoint/2010/main" val="18473072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E3B55E-6BEF-FF42-9754-8C0D6B741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Bildungszentren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E562051-49DD-4F4C-996B-0D7AC07E952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Schleswig-Holstein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0B8E43F-4546-5146-9F20-E13CF48D40C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926" y="1396089"/>
            <a:ext cx="5299401" cy="4270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6729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		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IHK Zertifikatslehrgänge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Lehrgangsart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4050" y="1833562"/>
            <a:ext cx="8343900" cy="319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947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51F4207F-6692-3644-AAFC-8FDBA1FBEA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endParaRPr lang="de-DE" dirty="0"/>
          </a:p>
          <a:p>
            <a:r>
              <a:rPr lang="de-DE" dirty="0"/>
              <a:t>Die Arbeitsweise und die Aufgabenbereiche im Personalwesen haben sich in den letzten Jahren stark</a:t>
            </a:r>
          </a:p>
          <a:p>
            <a:r>
              <a:rPr lang="de-DE" dirty="0"/>
              <a:t>verändert: Themen wie </a:t>
            </a:r>
            <a:r>
              <a:rPr lang="de-DE" b="1" dirty="0"/>
              <a:t>Fachkräftemangel und -sicherung </a:t>
            </a:r>
            <a:r>
              <a:rPr lang="de-DE" dirty="0"/>
              <a:t>sowie die </a:t>
            </a:r>
            <a:r>
              <a:rPr lang="de-DE" b="1" dirty="0"/>
              <a:t>Digitalisierung</a:t>
            </a:r>
            <a:r>
              <a:rPr lang="de-DE" dirty="0"/>
              <a:t> stellen die Abteilungen</a:t>
            </a:r>
          </a:p>
          <a:p>
            <a:r>
              <a:rPr lang="de-DE" dirty="0"/>
              <a:t>vor Herausforderungen und bieten gleichzeitig neue Chancen. Wer heute im Personalwesen eines</a:t>
            </a:r>
          </a:p>
          <a:p>
            <a:r>
              <a:rPr lang="de-DE" dirty="0"/>
              <a:t>Betriebes als </a:t>
            </a:r>
            <a:r>
              <a:rPr lang="de-DE" b="1" dirty="0"/>
              <a:t>kaufmännisch ausgebildete Fachkraft </a:t>
            </a:r>
            <a:r>
              <a:rPr lang="de-DE" dirty="0"/>
              <a:t>oder als auch </a:t>
            </a:r>
            <a:r>
              <a:rPr lang="de-DE" b="1" dirty="0"/>
              <a:t>Neueinsteiger/in</a:t>
            </a:r>
            <a:r>
              <a:rPr lang="de-DE" dirty="0"/>
              <a:t> arbeiten möchte,</a:t>
            </a:r>
          </a:p>
          <a:p>
            <a:r>
              <a:rPr lang="de-DE" dirty="0"/>
              <a:t>benötigt ein umfassendes Verständnis über </a:t>
            </a:r>
            <a:r>
              <a:rPr lang="de-DE" b="1" dirty="0"/>
              <a:t>Ziele, Aufgaben und Methoden der Personalarbeit</a:t>
            </a:r>
            <a:r>
              <a:rPr lang="de-DE" dirty="0"/>
              <a:t>. Die</a:t>
            </a:r>
          </a:p>
          <a:p>
            <a:r>
              <a:rPr lang="de-DE" dirty="0"/>
              <a:t>Fachkräfte übernehmen dabei </a:t>
            </a:r>
            <a:r>
              <a:rPr lang="de-DE" b="1" dirty="0"/>
              <a:t>verwaltende, fachliche und koordinierende Aufgaben im Personalwesen </a:t>
            </a:r>
            <a:r>
              <a:rPr lang="de-DE" dirty="0"/>
              <a:t>in</a:t>
            </a:r>
          </a:p>
          <a:p>
            <a:r>
              <a:rPr lang="de-DE" dirty="0"/>
              <a:t>den Bereichen </a:t>
            </a:r>
            <a:r>
              <a:rPr lang="de-DE" b="1" dirty="0"/>
              <a:t>Planung, Beschaffung, Verwaltung, Entwicklung und Bindung</a:t>
            </a:r>
            <a:r>
              <a:rPr lang="de-DE" dirty="0"/>
              <a:t>. Ebenso unterstützen sie in</a:t>
            </a:r>
          </a:p>
          <a:p>
            <a:r>
              <a:rPr lang="de-DE" dirty="0"/>
              <a:t>den Entgeltsystemen und bei der </a:t>
            </a:r>
            <a:r>
              <a:rPr lang="de-DE" b="1" dirty="0"/>
              <a:t>Lohn- und Gehaltsabrechnung</a:t>
            </a:r>
            <a:r>
              <a:rPr lang="de-DE" dirty="0"/>
              <a:t>. Sie informieren und beraten</a:t>
            </a:r>
          </a:p>
          <a:p>
            <a:r>
              <a:rPr lang="de-DE" dirty="0"/>
              <a:t>Mitarbeitende zu deren Anliegen beispielsweise im Rahmen der </a:t>
            </a:r>
            <a:r>
              <a:rPr lang="de-DE" b="1" dirty="0"/>
              <a:t>Personalentwicklung</a:t>
            </a:r>
            <a:r>
              <a:rPr lang="de-DE" dirty="0"/>
              <a:t>. Hierbei leisten Sie</a:t>
            </a:r>
          </a:p>
          <a:p>
            <a:r>
              <a:rPr lang="de-DE" dirty="0"/>
              <a:t>einen wichtigen Beitrag zur Betreuung und Bindung der Mitarbeitenden.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8543FB2-66DA-5345-BEC7-5DC3E6426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Fachkraft Personalwesen (IHK)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385695C-0478-5E42-8B32-EBEA4A2E62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Ausgangslage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7EC8D4D-F465-8546-95B5-91F2F874969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17245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51F4207F-6692-3644-AAFC-8FDBA1FBEA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de-DE" dirty="0"/>
              <a:t> </a:t>
            </a:r>
            <a:r>
              <a:rPr lang="de-DE" u="sng" dirty="0"/>
              <a:t>Nutzen für Teilnehmende</a:t>
            </a:r>
            <a:r>
              <a:rPr lang="de-DE" dirty="0"/>
              <a:t> </a:t>
            </a:r>
          </a:p>
          <a:p>
            <a:endParaRPr lang="de-DE" dirty="0"/>
          </a:p>
          <a:p>
            <a:pPr marL="285750" indent="-285750">
              <a:lnSpc>
                <a:spcPct val="110000"/>
              </a:lnSpc>
              <a:buFontTx/>
              <a:buChar char="-"/>
            </a:pPr>
            <a:r>
              <a:rPr lang="de-DE" sz="1700" dirty="0"/>
              <a:t>Der Lehrgang qualifiziert für die Neuorientierung und den Einstieg in das moderne Personalwesen.</a:t>
            </a:r>
          </a:p>
          <a:p>
            <a:pPr marL="285750" indent="-285750">
              <a:lnSpc>
                <a:spcPct val="110000"/>
              </a:lnSpc>
              <a:buFontTx/>
              <a:buChar char="-"/>
            </a:pPr>
            <a:r>
              <a:rPr lang="de-DE" dirty="0"/>
              <a:t>Der Lehrgang vermittelt personalwirtschaftliches Fachwissen, das für die Sachbearbeitung im betrieblichen Mitarbeitermanagement, für die Personalverwaltung und für informative und kommunikative Tätigkeiten qualifiziert.</a:t>
            </a:r>
          </a:p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de-DE" sz="1700" dirty="0"/>
              <a:t>Sie erhalten einen praxisorientierten Überblick. Fallbeispiele aus der Personalpraxis helfen dabei, das erlernte Wissen gezielt umzusetzen.</a:t>
            </a:r>
          </a:p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de-DE" dirty="0"/>
              <a:t>Sie haben optimale berufliche Aussichten auf umfassende Tätigkeitsbereiche im Personalwesen in Unternehmen aller Branchen und auch in der öffentlichen Verwaltung.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8543FB2-66DA-5345-BEC7-5DC3E6426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Fachkraft Personalwesen (IHK)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385695C-0478-5E42-8B32-EBEA4A2E62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Nutzen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7EC8D4D-F465-8546-95B5-91F2F874969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71891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51F4207F-6692-3644-AAFC-8FDBA1FBEA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de-DE" u="sng" dirty="0"/>
              <a:t>Nutzen für Unternehmen </a:t>
            </a:r>
          </a:p>
          <a:p>
            <a:endParaRPr lang="de-DE" dirty="0"/>
          </a:p>
          <a:p>
            <a:pPr marL="285750" indent="-285750">
              <a:buFontTx/>
              <a:buChar char="-"/>
            </a:pPr>
            <a:r>
              <a:rPr lang="de-DE" dirty="0"/>
              <a:t>Sie gewinnen Fachpersonal für unterschiedliche Bereiche im Personalwesen und im betrieblichen Mitarbeitermanagement für organisierende, verwaltende, koordinierende, kommunikative Aufgaben. </a:t>
            </a:r>
          </a:p>
          <a:p>
            <a:pPr marL="285750" indent="-285750">
              <a:buFontTx/>
              <a:buChar char="-"/>
            </a:pPr>
            <a:r>
              <a:rPr lang="de-DE" dirty="0"/>
              <a:t>Sie qualifizieren vorhandenes kaufmännisches Personal für die zukünftig stärker wettbewerbsbestimmenden strategischen Personalbereiche wie Personalbeschaffung, Personalbetreuung, Personalentwicklung und Personalbindung. </a:t>
            </a:r>
          </a:p>
          <a:p>
            <a:pPr marL="285750" indent="-285750">
              <a:buFontTx/>
              <a:buChar char="-"/>
            </a:pPr>
            <a:r>
              <a:rPr lang="de-DE" dirty="0"/>
              <a:t>Die Fachkraft für Personalwesen entlastet die Personalleitung/Personalreferenten vor allem bei Aufgaben der Personalsachbearbeitung in der Personalbeschaffung, -betreuung, -entwicklung, -information bzw. -beratung und -verwaltung. </a:t>
            </a:r>
          </a:p>
          <a:p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8543FB2-66DA-5345-BEC7-5DC3E6426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Fachkraft Personalwesen (IHK)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385695C-0478-5E42-8B32-EBEA4A2E62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Nutzen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7EC8D4D-F465-8546-95B5-91F2F874969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68308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51F4207F-6692-3644-AAFC-8FDBA1FBEA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endParaRPr lang="de-DE" dirty="0"/>
          </a:p>
          <a:p>
            <a:pPr marL="285750" indent="-285750">
              <a:buFontTx/>
              <a:buChar char="-"/>
            </a:pPr>
            <a:r>
              <a:rPr lang="de-DE" dirty="0"/>
              <a:t>Der Lehrgang richtet sich an kaufmännische Mitarbeiter/innen, die über geringe bis keine fachlichen Kenntnisse und Erfahrungen in der Personalarbeit verfügen und eine Zusatzqualifikation für Fachaufgaben im Personalwesen erlangen möchten.</a:t>
            </a:r>
          </a:p>
          <a:p>
            <a:pPr marL="285750" indent="-285750">
              <a:buFontTx/>
              <a:buChar char="-"/>
            </a:pPr>
            <a:r>
              <a:rPr lang="de-DE" dirty="0"/>
              <a:t>Angesprochen sind zudem Personen, die im Personalwesen für die Lohn und Gehaltsabrechnung zuständig sind und sich umfassender zu weiteren Personalthemen qualifizieren möchten.</a:t>
            </a:r>
          </a:p>
          <a:p>
            <a:pPr marL="285750" indent="-285750">
              <a:buFontTx/>
              <a:buChar char="-"/>
            </a:pPr>
            <a:r>
              <a:rPr lang="de-DE" dirty="0"/>
              <a:t>Angesprochen sind diejenigen Interessierten, die keine Fortbildung zum/zur Geprüften Personalfachkaufmann/frau (IHK) oder Geprüften Fachwirt/in für Büro- und Projektorganisation (IHK) anstreben und sich für die umfassenden</a:t>
            </a:r>
            <a:br>
              <a:rPr lang="de-DE" dirty="0"/>
            </a:br>
            <a:r>
              <a:rPr lang="de-DE" dirty="0"/>
              <a:t> organisierenden, verwaltenden und kommunikativen Aufgaben im Personalwesen interessieren. </a:t>
            </a:r>
          </a:p>
          <a:p>
            <a:r>
              <a:rPr lang="de-DE" dirty="0"/>
              <a:t>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8543FB2-66DA-5345-BEC7-5DC3E6426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Fachkraft Personalwesen (IHK)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385695C-0478-5E42-8B32-EBEA4A2E62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Zielgruppen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7EC8D4D-F465-8546-95B5-91F2F874969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69756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3c3c3c">
      <a:dk1>
        <a:srgbClr val="000000"/>
      </a:dk1>
      <a:lt1>
        <a:srgbClr val="FFFFFF"/>
      </a:lt1>
      <a:dk2>
        <a:srgbClr val="1A456D"/>
      </a:dk2>
      <a:lt2>
        <a:srgbClr val="E7E6E6"/>
      </a:lt2>
      <a:accent1>
        <a:srgbClr val="1A456D"/>
      </a:accent1>
      <a:accent2>
        <a:srgbClr val="DC071A"/>
      </a:accent2>
      <a:accent3>
        <a:srgbClr val="D3DDEA"/>
      </a:accent3>
      <a:accent4>
        <a:srgbClr val="97C0E0"/>
      </a:accent4>
      <a:accent5>
        <a:srgbClr val="5B9BD5"/>
      </a:accent5>
      <a:accent6>
        <a:srgbClr val="000000"/>
      </a:accent6>
      <a:hlink>
        <a:srgbClr val="0A4479"/>
      </a:hlink>
      <a:folHlink>
        <a:srgbClr val="97C0E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noAutofit/>
      </a:bodyPr>
      <a:lstStyle>
        <a:defPPr algn="l">
          <a:defRPr sz="16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1348</Words>
  <Application>Microsoft Office PowerPoint</Application>
  <PresentationFormat>Breitbild</PresentationFormat>
  <Paragraphs>202</Paragraphs>
  <Slides>25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25</vt:i4>
      </vt:variant>
    </vt:vector>
  </HeadingPairs>
  <TitlesOfParts>
    <vt:vector size="29" baseType="lpstr">
      <vt:lpstr>Arial</vt:lpstr>
      <vt:lpstr>Calibri</vt:lpstr>
      <vt:lpstr>Wingdings</vt:lpstr>
      <vt:lpstr>Office</vt:lpstr>
      <vt:lpstr>Herzlich willkommen zur Informationsveranstaltung</vt:lpstr>
      <vt:lpstr>Dürfen wir uns vorstellen?</vt:lpstr>
      <vt:lpstr>Über die Wirtschaftsakademie</vt:lpstr>
      <vt:lpstr>Bildungszentren</vt:lpstr>
      <vt:lpstr>IHK Zertifikatslehrgänge</vt:lpstr>
      <vt:lpstr>Fachkraft Personalwesen (IHK)</vt:lpstr>
      <vt:lpstr>Fachkraft Personalwesen (IHK)</vt:lpstr>
      <vt:lpstr>Fachkraft Personalwesen (IHK)</vt:lpstr>
      <vt:lpstr>Fachkraft Personalwesen (IHK)</vt:lpstr>
      <vt:lpstr>Fachkraft Personalwesen (IHK)</vt:lpstr>
      <vt:lpstr>Fachkraft Personalwesen (IHK)</vt:lpstr>
      <vt:lpstr>Fachkraft Personalwesen (IHK)</vt:lpstr>
      <vt:lpstr>Fachkraft Personalwesen (IHK)</vt:lpstr>
      <vt:lpstr>Fachkraft Personalwesen (IHK)</vt:lpstr>
      <vt:lpstr>Fachkraft Personalwesen (IHK)</vt:lpstr>
      <vt:lpstr>Fachkraft Personalwesen (IHK)</vt:lpstr>
      <vt:lpstr>Fachkraft Personalwesen (IHK)</vt:lpstr>
      <vt:lpstr>Fachkraft Personalwesen (IHK)</vt:lpstr>
      <vt:lpstr>Weitergehende Informationen</vt:lpstr>
      <vt:lpstr>Förderung</vt:lpstr>
      <vt:lpstr>Förderung</vt:lpstr>
      <vt:lpstr>Ansprechpartner:in</vt:lpstr>
      <vt:lpstr>Weitere Fragen?</vt:lpstr>
      <vt:lpstr>PowerPoint-Präsentation</vt:lpstr>
      <vt:lpstr>Unternehmensverbund der Wirtschaftsakademie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Microsoft Office User</dc:creator>
  <cp:lastModifiedBy>Neumann, Bettina</cp:lastModifiedBy>
  <cp:revision>161</cp:revision>
  <cp:lastPrinted>2022-03-10T16:41:35Z</cp:lastPrinted>
  <dcterms:created xsi:type="dcterms:W3CDTF">2021-07-08T05:50:53Z</dcterms:created>
  <dcterms:modified xsi:type="dcterms:W3CDTF">2023-11-13T17:06:50Z</dcterms:modified>
</cp:coreProperties>
</file>