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7"/>
  </p:notesMasterIdLst>
  <p:sldIdLst>
    <p:sldId id="283" r:id="rId2"/>
    <p:sldId id="356" r:id="rId3"/>
    <p:sldId id="294" r:id="rId4"/>
    <p:sldId id="360" r:id="rId5"/>
    <p:sldId id="288" r:id="rId6"/>
    <p:sldId id="331" r:id="rId7"/>
    <p:sldId id="309" r:id="rId8"/>
    <p:sldId id="310" r:id="rId9"/>
    <p:sldId id="312" r:id="rId10"/>
    <p:sldId id="374" r:id="rId11"/>
    <p:sldId id="376" r:id="rId12"/>
    <p:sldId id="377" r:id="rId13"/>
    <p:sldId id="332" r:id="rId14"/>
    <p:sldId id="378" r:id="rId15"/>
    <p:sldId id="375" r:id="rId16"/>
    <p:sldId id="337" r:id="rId17"/>
    <p:sldId id="380" r:id="rId18"/>
    <p:sldId id="326" r:id="rId19"/>
    <p:sldId id="363" r:id="rId20"/>
    <p:sldId id="350" r:id="rId21"/>
    <p:sldId id="351" r:id="rId22"/>
    <p:sldId id="352" r:id="rId23"/>
    <p:sldId id="353" r:id="rId24"/>
    <p:sldId id="373" r:id="rId25"/>
    <p:sldId id="293" r:id="rId26"/>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467A"/>
    <a:srgbClr val="094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1" autoAdjust="0"/>
    <p:restoredTop sz="94707" autoAdjust="0"/>
  </p:normalViewPr>
  <p:slideViewPr>
    <p:cSldViewPr snapToGrid="0" snapToObjects="1">
      <p:cViewPr varScale="1">
        <p:scale>
          <a:sx n="108" d="100"/>
          <a:sy n="108" d="100"/>
        </p:scale>
        <p:origin x="852" y="96"/>
      </p:cViewPr>
      <p:guideLst/>
    </p:cSldViewPr>
  </p:slideViewPr>
  <p:outlineViewPr>
    <p:cViewPr>
      <p:scale>
        <a:sx n="33" d="100"/>
        <a:sy n="33" d="100"/>
      </p:scale>
      <p:origin x="0" y="-2940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de-DE"/>
          </a:p>
        </p:txBody>
      </p:sp>
      <p:sp>
        <p:nvSpPr>
          <p:cNvPr id="3" name="Datumsplatzhalt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35DEB54E-542A-7642-BF2C-60D9533084F0}" type="datetimeFigureOut">
              <a:rPr lang="de-DE" smtClean="0"/>
              <a:t>25.01.2024</a:t>
            </a:fld>
            <a:endParaRPr lang="de-DE"/>
          </a:p>
        </p:txBody>
      </p:sp>
      <p:sp>
        <p:nvSpPr>
          <p:cNvPr id="4" name="Folienbildplatzhalt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de-DE"/>
          </a:p>
        </p:txBody>
      </p:sp>
      <p:sp>
        <p:nvSpPr>
          <p:cNvPr id="7" name="Foliennummernplatzhalt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75A1EBD4-338A-8042-8C09-29D3BA975429}" type="slidenum">
              <a:rPr lang="de-DE" smtClean="0"/>
              <a:t>‹Nr.›</a:t>
            </a:fld>
            <a:endParaRPr lang="de-DE"/>
          </a:p>
        </p:txBody>
      </p:sp>
    </p:spTree>
    <p:extLst>
      <p:ext uri="{BB962C8B-B14F-4D97-AF65-F5344CB8AC3E}">
        <p14:creationId xmlns:p14="http://schemas.microsoft.com/office/powerpoint/2010/main" val="148188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Persönliche Vorstellung nicht vergessen!</a:t>
            </a:r>
          </a:p>
        </p:txBody>
      </p:sp>
      <p:sp>
        <p:nvSpPr>
          <p:cNvPr id="4" name="Foliennummernplatzhalter 3"/>
          <p:cNvSpPr>
            <a:spLocks noGrp="1"/>
          </p:cNvSpPr>
          <p:nvPr>
            <p:ph type="sldNum" sz="quarter" idx="10"/>
          </p:nvPr>
        </p:nvSpPr>
        <p:spPr/>
        <p:txBody>
          <a:bodyPr/>
          <a:lstStyle/>
          <a:p>
            <a:fld id="{75A1EBD4-338A-8042-8C09-29D3BA975429}" type="slidenum">
              <a:rPr lang="de-DE" smtClean="0"/>
              <a:t>0</a:t>
            </a:fld>
            <a:endParaRPr lang="de-DE"/>
          </a:p>
        </p:txBody>
      </p:sp>
    </p:spTree>
    <p:extLst>
      <p:ext uri="{BB962C8B-B14F-4D97-AF65-F5344CB8AC3E}">
        <p14:creationId xmlns:p14="http://schemas.microsoft.com/office/powerpoint/2010/main" val="384115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24</a:t>
            </a:fld>
            <a:endParaRPr lang="de-DE"/>
          </a:p>
        </p:txBody>
      </p:sp>
    </p:spTree>
    <p:extLst>
      <p:ext uri="{BB962C8B-B14F-4D97-AF65-F5344CB8AC3E}">
        <p14:creationId xmlns:p14="http://schemas.microsoft.com/office/powerpoint/2010/main" val="339539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Textfeld 7">
            <a:extLst>
              <a:ext uri="{FF2B5EF4-FFF2-40B4-BE49-F238E27FC236}">
                <a16:creationId xmlns:a16="http://schemas.microsoft.com/office/drawing/2014/main" id="{8401116F-4B3A-C147-BDFC-F90E5AE79217}"/>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07990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_S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5" name="Textfeld 4">
            <a:extLst>
              <a:ext uri="{FF2B5EF4-FFF2-40B4-BE49-F238E27FC236}">
                <a16:creationId xmlns:a16="http://schemas.microsoft.com/office/drawing/2014/main" id="{A1EE94C5-FDD1-EA4D-B537-2BE9321CB36E}"/>
              </a:ext>
            </a:extLst>
          </p:cNvPr>
          <p:cNvSpPr txBox="1"/>
          <p:nvPr userDrawn="1"/>
        </p:nvSpPr>
        <p:spPr>
          <a:xfrm>
            <a:off x="7548897" y="6328086"/>
            <a:ext cx="7479323" cy="369332"/>
          </a:xfrm>
          <a:prstGeom prst="rect">
            <a:avLst/>
          </a:prstGeom>
          <a:noFill/>
        </p:spPr>
        <p:txBody>
          <a:bodyPr wrap="square" rtlCol="0">
            <a:spAutoFit/>
          </a:bodyPr>
          <a:lstStyle/>
          <a:p>
            <a:r>
              <a:rPr lang="de-DE" dirty="0" err="1">
                <a:solidFill>
                  <a:schemeClr val="bg1"/>
                </a:solidFill>
              </a:rPr>
              <a:t>www.wak-sh.de</a:t>
            </a:r>
            <a:endParaRPr lang="de-DE" dirty="0">
              <a:solidFill>
                <a:schemeClr val="bg1"/>
              </a:solidFill>
            </a:endParaRPr>
          </a:p>
        </p:txBody>
      </p:sp>
      <p:pic>
        <p:nvPicPr>
          <p:cNvPr id="6" name="Grafik 5">
            <a:extLst>
              <a:ext uri="{FF2B5EF4-FFF2-40B4-BE49-F238E27FC236}">
                <a16:creationId xmlns:a16="http://schemas.microsoft.com/office/drawing/2014/main" id="{D6494E80-6B1B-DD43-ACF5-A69433BBA4A2}"/>
              </a:ext>
            </a:extLst>
          </p:cNvPr>
          <p:cNvPicPr>
            <a:picLocks noChangeAspect="1"/>
          </p:cNvPicPr>
          <p:nvPr userDrawn="1"/>
        </p:nvPicPr>
        <p:blipFill>
          <a:blip r:embed="rId3"/>
          <a:stretch>
            <a:fillRect/>
          </a:stretch>
        </p:blipFill>
        <p:spPr>
          <a:xfrm>
            <a:off x="9724294" y="6329239"/>
            <a:ext cx="1963614" cy="327269"/>
          </a:xfrm>
          <a:prstGeom prst="rect">
            <a:avLst/>
          </a:prstGeom>
        </p:spPr>
      </p:pic>
      <p:sp>
        <p:nvSpPr>
          <p:cNvPr id="7" name="Textfeld 6">
            <a:extLst>
              <a:ext uri="{FF2B5EF4-FFF2-40B4-BE49-F238E27FC236}">
                <a16:creationId xmlns:a16="http://schemas.microsoft.com/office/drawing/2014/main" id="{64CBC8A1-3F22-9E44-AFFD-5EBBE2018338}"/>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3461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4F330A8-068E-B642-9E19-47014C175F62}"/>
              </a:ext>
            </a:extLst>
          </p:cNvPr>
          <p:cNvSpPr txBox="1"/>
          <p:nvPr userDrawn="1"/>
        </p:nvSpPr>
        <p:spPr>
          <a:xfrm>
            <a:off x="1562101" y="2800069"/>
            <a:ext cx="9144000" cy="523220"/>
          </a:xfrm>
          <a:prstGeom prst="rect">
            <a:avLst/>
          </a:prstGeom>
          <a:noFill/>
        </p:spPr>
        <p:txBody>
          <a:bodyPr wrap="square" rtlCol="0">
            <a:spAutoFit/>
          </a:bodyPr>
          <a:lstStyle/>
          <a:p>
            <a:pPr algn="ctr"/>
            <a:r>
              <a:rPr lang="de-DE" sz="2800" dirty="0">
                <a:solidFill>
                  <a:schemeClr val="tx2"/>
                </a:solidFill>
                <a:latin typeface="+mj-lt"/>
              </a:rPr>
              <a:t>Vielen Dank</a:t>
            </a:r>
          </a:p>
        </p:txBody>
      </p:sp>
      <p:pic>
        <p:nvPicPr>
          <p:cNvPr id="9" name="Grafik 8">
            <a:extLst>
              <a:ext uri="{FF2B5EF4-FFF2-40B4-BE49-F238E27FC236}">
                <a16:creationId xmlns:a16="http://schemas.microsoft.com/office/drawing/2014/main" id="{28604D0E-7150-EE42-8918-7CA71E675521}"/>
              </a:ext>
            </a:extLst>
          </p:cNvPr>
          <p:cNvPicPr>
            <a:picLocks noChangeAspect="1"/>
          </p:cNvPicPr>
          <p:nvPr userDrawn="1"/>
        </p:nvPicPr>
        <p:blipFill>
          <a:blip r:embed="rId3"/>
          <a:stretch>
            <a:fillRect/>
          </a:stretch>
        </p:blipFill>
        <p:spPr>
          <a:xfrm>
            <a:off x="4797426" y="4596540"/>
            <a:ext cx="2673350" cy="450850"/>
          </a:xfrm>
          <a:prstGeom prst="rect">
            <a:avLst/>
          </a:prstGeom>
        </p:spPr>
      </p:pic>
      <p:sp>
        <p:nvSpPr>
          <p:cNvPr id="3" name="Textplatzhalter 2">
            <a:extLst>
              <a:ext uri="{FF2B5EF4-FFF2-40B4-BE49-F238E27FC236}">
                <a16:creationId xmlns:a16="http://schemas.microsoft.com/office/drawing/2014/main" id="{0029DA0D-76E2-8746-914B-DE4EA129A19A}"/>
              </a:ext>
            </a:extLst>
          </p:cNvPr>
          <p:cNvSpPr>
            <a:spLocks noGrp="1"/>
          </p:cNvSpPr>
          <p:nvPr>
            <p:ph type="body" sz="quarter" idx="11" hasCustomPrompt="1"/>
          </p:nvPr>
        </p:nvSpPr>
        <p:spPr>
          <a:xfrm>
            <a:off x="3218773" y="4154295"/>
            <a:ext cx="5754453" cy="369888"/>
          </a:xfrm>
        </p:spPr>
        <p:txBody>
          <a:bodyPr>
            <a:normAutofit/>
          </a:bodyPr>
          <a:lstStyle>
            <a:lvl1pPr marL="0" indent="0" algn="ctr">
              <a:buNone/>
              <a:defRPr sz="1600">
                <a:solidFill>
                  <a:schemeClr val="accent1"/>
                </a:solidFill>
              </a:defRPr>
            </a:lvl1pPr>
          </a:lstStyle>
          <a:p>
            <a:pPr lvl="0"/>
            <a:r>
              <a:rPr lang="de-DE" dirty="0" err="1"/>
              <a:t>www.wak-sh.de</a:t>
            </a:r>
            <a:endParaRPr lang="de-DE" dirty="0"/>
          </a:p>
        </p:txBody>
      </p:sp>
      <p:sp>
        <p:nvSpPr>
          <p:cNvPr id="11" name="Textplatzhalter 5">
            <a:extLst>
              <a:ext uri="{FF2B5EF4-FFF2-40B4-BE49-F238E27FC236}">
                <a16:creationId xmlns:a16="http://schemas.microsoft.com/office/drawing/2014/main" id="{BB45F0C4-9DB1-F94A-838B-73442C60B71D}"/>
              </a:ext>
            </a:extLst>
          </p:cNvPr>
          <p:cNvSpPr>
            <a:spLocks noGrp="1"/>
          </p:cNvSpPr>
          <p:nvPr>
            <p:ph type="body" sz="quarter" idx="12" hasCustomPrompt="1"/>
          </p:nvPr>
        </p:nvSpPr>
        <p:spPr>
          <a:xfrm>
            <a:off x="4290077" y="3774098"/>
            <a:ext cx="3688047" cy="343376"/>
          </a:xfrm>
        </p:spPr>
        <p:txBody>
          <a:bodyPr>
            <a:noAutofit/>
          </a:bodyPr>
          <a:lstStyle>
            <a:lvl1pPr marL="0" indent="0">
              <a:buNone/>
              <a:defRPr sz="1600"/>
            </a:lvl1pPr>
          </a:lstStyle>
          <a:p>
            <a:pPr lvl="0"/>
            <a:r>
              <a:rPr lang="de-DE" dirty="0"/>
              <a:t>Weitere Informationen finden Sie hier:</a:t>
            </a:r>
          </a:p>
        </p:txBody>
      </p:sp>
      <p:sp>
        <p:nvSpPr>
          <p:cNvPr id="7" name="Textfeld 6">
            <a:extLst>
              <a:ext uri="{FF2B5EF4-FFF2-40B4-BE49-F238E27FC236}">
                <a16:creationId xmlns:a16="http://schemas.microsoft.com/office/drawing/2014/main" id="{FA342329-06DC-4246-B27C-39F538692FAE}"/>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358708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7">
            <a:extLst>
              <a:ext uri="{FF2B5EF4-FFF2-40B4-BE49-F238E27FC236}">
                <a16:creationId xmlns:a16="http://schemas.microsoft.com/office/drawing/2014/main" id="{6111D265-DC74-0044-88E9-C5FF81554DB2}"/>
              </a:ext>
            </a:extLst>
          </p:cNvPr>
          <p:cNvSpPr>
            <a:spLocks noGrp="1"/>
          </p:cNvSpPr>
          <p:nvPr>
            <p:ph type="body" sz="quarter" idx="13"/>
          </p:nvPr>
        </p:nvSpPr>
        <p:spPr>
          <a:xfrm>
            <a:off x="709104" y="1652374"/>
            <a:ext cx="10800000" cy="3960000"/>
          </a:xfrm>
        </p:spPr>
        <p:txBody>
          <a:bodyPr/>
          <a:lstStyle>
            <a:lvl1pPr>
              <a:defRPr sz="1600"/>
            </a:lvl1pPr>
            <a:lvl2pPr>
              <a:defRPr sz="1600"/>
            </a:lvl2pPr>
            <a:lvl3pPr>
              <a:defRPr sz="1600"/>
            </a:lvl3pPr>
            <a:lvl4pPr>
              <a:defRPr sz="1600"/>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912F0E58-F203-F947-9123-011B12C75211}"/>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Inhaltsverzeichnis</a:t>
            </a:r>
          </a:p>
        </p:txBody>
      </p:sp>
      <p:pic>
        <p:nvPicPr>
          <p:cNvPr id="9" name="Grafik 8">
            <a:extLst>
              <a:ext uri="{FF2B5EF4-FFF2-40B4-BE49-F238E27FC236}">
                <a16:creationId xmlns:a16="http://schemas.microsoft.com/office/drawing/2014/main" id="{AE120DBD-ED05-4B45-9EEC-949323B5C2A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17" name="Textplatzhalter 16">
            <a:extLst>
              <a:ext uri="{FF2B5EF4-FFF2-40B4-BE49-F238E27FC236}">
                <a16:creationId xmlns:a16="http://schemas.microsoft.com/office/drawing/2014/main" id="{66D62174-6F57-2741-8ED3-4A5B292CEA0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0CE12A5C-B7BB-9149-9395-DE1EFF7CB304}"/>
              </a:ext>
            </a:extLst>
          </p:cNvPr>
          <p:cNvSpPr>
            <a:spLocks noGrp="1"/>
          </p:cNvSpPr>
          <p:nvPr>
            <p:ph type="ftr" sz="quarter" idx="15"/>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344838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B78D222-E7AB-9042-8A30-EAD24FDDC60F}"/>
              </a:ext>
            </a:extLst>
          </p:cNvPr>
          <p:cNvSpPr>
            <a:spLocks noGrp="1"/>
          </p:cNvSpPr>
          <p:nvPr>
            <p:ph idx="1"/>
          </p:nvPr>
        </p:nvSpPr>
        <p:spPr>
          <a:xfrm>
            <a:off x="709104" y="1621016"/>
            <a:ext cx="10800000" cy="3960000"/>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83B9D7B0-B87B-6646-9174-AA31327DBAB5}"/>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7" name="Titel 1">
            <a:extLst>
              <a:ext uri="{FF2B5EF4-FFF2-40B4-BE49-F238E27FC236}">
                <a16:creationId xmlns:a16="http://schemas.microsoft.com/office/drawing/2014/main" id="{87E13983-FBF1-F84D-A507-49D72157A029}"/>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8" name="Textplatzhalter 16">
            <a:extLst>
              <a:ext uri="{FF2B5EF4-FFF2-40B4-BE49-F238E27FC236}">
                <a16:creationId xmlns:a16="http://schemas.microsoft.com/office/drawing/2014/main" id="{706B852D-5C57-5940-A858-C45F7DE836D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D0E7D6E5-DF2E-CF4D-918C-090F4054B12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53686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4ACC5-53F5-2448-94D0-573B06B12FE2}"/>
              </a:ext>
            </a:extLst>
          </p:cNvPr>
          <p:cNvSpPr>
            <a:spLocks noGrp="1"/>
          </p:cNvSpPr>
          <p:nvPr>
            <p:ph type="title"/>
          </p:nvPr>
        </p:nvSpPr>
        <p:spPr>
          <a:xfrm>
            <a:off x="702754" y="1709738"/>
            <a:ext cx="10800000" cy="2852737"/>
          </a:xfrm>
          <a:prstGeom prst="rect">
            <a:avLst/>
          </a:prstGeom>
        </p:spPr>
        <p:txBody>
          <a:bodyPr anchor="b">
            <a:normAutofit/>
          </a:bodyPr>
          <a:lstStyle>
            <a:lvl1pPr>
              <a:defRPr sz="2800"/>
            </a:lvl1pPr>
          </a:lstStyle>
          <a:p>
            <a:r>
              <a:rPr lang="de-DE" dirty="0"/>
              <a:t>Mastertitelformat bearbeiten</a:t>
            </a:r>
          </a:p>
        </p:txBody>
      </p:sp>
      <p:sp>
        <p:nvSpPr>
          <p:cNvPr id="3" name="Textplatzhalter 2">
            <a:extLst>
              <a:ext uri="{FF2B5EF4-FFF2-40B4-BE49-F238E27FC236}">
                <a16:creationId xmlns:a16="http://schemas.microsoft.com/office/drawing/2014/main" id="{DF666613-A40E-214D-89E6-342B125ED14A}"/>
              </a:ext>
            </a:extLst>
          </p:cNvPr>
          <p:cNvSpPr>
            <a:spLocks noGrp="1"/>
          </p:cNvSpPr>
          <p:nvPr>
            <p:ph type="body" idx="1"/>
          </p:nvPr>
        </p:nvSpPr>
        <p:spPr>
          <a:xfrm>
            <a:off x="702754" y="4589464"/>
            <a:ext cx="10800000" cy="77970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5" name="Grafik 4">
            <a:extLst>
              <a:ext uri="{FF2B5EF4-FFF2-40B4-BE49-F238E27FC236}">
                <a16:creationId xmlns:a16="http://schemas.microsoft.com/office/drawing/2014/main" id="{B3A673B5-4273-8C42-9478-B224CB51F36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4" name="Fußzeilenplatzhalter 3">
            <a:extLst>
              <a:ext uri="{FF2B5EF4-FFF2-40B4-BE49-F238E27FC236}">
                <a16:creationId xmlns:a16="http://schemas.microsoft.com/office/drawing/2014/main" id="{23D722E4-A034-584E-9D88-4EA5F98D7100}"/>
              </a:ext>
            </a:extLst>
          </p:cNvPr>
          <p:cNvSpPr>
            <a:spLocks noGrp="1"/>
          </p:cNvSpPr>
          <p:nvPr>
            <p:ph type="ftr" sz="quarter" idx="10"/>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23293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F3AB84-F6EC-1F49-A9A4-FDF71D3183E8}"/>
              </a:ext>
            </a:extLst>
          </p:cNvPr>
          <p:cNvSpPr>
            <a:spLocks noGrp="1"/>
          </p:cNvSpPr>
          <p:nvPr>
            <p:ph sz="half" idx="1"/>
          </p:nvPr>
        </p:nvSpPr>
        <p:spPr>
          <a:xfrm>
            <a:off x="709104" y="1825625"/>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B8F17AE2-738F-534D-808E-D9BD6B8AFF8C}"/>
              </a:ext>
            </a:extLst>
          </p:cNvPr>
          <p:cNvSpPr>
            <a:spLocks noGrp="1"/>
          </p:cNvSpPr>
          <p:nvPr>
            <p:ph sz="half" idx="2"/>
          </p:nvPr>
        </p:nvSpPr>
        <p:spPr>
          <a:xfrm>
            <a:off x="6109104" y="1825624"/>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A7389B44-4C16-E74E-BC82-0F6737A636D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F94F69A0-7B64-0A4A-AAEB-F8D7E2999928}"/>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712069B4-C027-694A-A278-0726D744981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53100616-36B6-DC4B-A61E-93E25F25FA4F}"/>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76810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001296A-FE35-894E-9716-9AF49F2EB418}"/>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8" name="Titel 1">
            <a:extLst>
              <a:ext uri="{FF2B5EF4-FFF2-40B4-BE49-F238E27FC236}">
                <a16:creationId xmlns:a16="http://schemas.microsoft.com/office/drawing/2014/main" id="{B017DE56-0550-534C-8B0C-FDCB35BD1C2F}"/>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9" name="Textplatzhalter 16">
            <a:extLst>
              <a:ext uri="{FF2B5EF4-FFF2-40B4-BE49-F238E27FC236}">
                <a16:creationId xmlns:a16="http://schemas.microsoft.com/office/drawing/2014/main" id="{A73A8226-A865-C242-9625-D3869A84AD25}"/>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60104C10-107F-804B-AF83-B5B08C89F7D2}"/>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52275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FBCBBF55-649B-0F4E-A576-6679309B537E}"/>
              </a:ext>
            </a:extLst>
          </p:cNvPr>
          <p:cNvSpPr>
            <a:spLocks noGrp="1"/>
          </p:cNvSpPr>
          <p:nvPr>
            <p:ph type="body" sz="quarter" idx="13"/>
          </p:nvPr>
        </p:nvSpPr>
        <p:spPr>
          <a:xfrm>
            <a:off x="709104" y="1716155"/>
            <a:ext cx="10800000" cy="3960000"/>
          </a:xfrm>
        </p:spPr>
        <p:txBody>
          <a:bodyPr>
            <a:normAutofit/>
          </a:bodyPr>
          <a:lstStyle>
            <a:lvl1pPr marL="0" indent="0">
              <a:buNone/>
              <a:defRPr sz="1600"/>
            </a:lvl1pPr>
          </a:lstStyle>
          <a:p>
            <a:pPr lvl="0"/>
            <a:r>
              <a:rPr lang="de-DE" dirty="0"/>
              <a:t>Mastertextformat bearbeiten</a:t>
            </a:r>
          </a:p>
        </p:txBody>
      </p:sp>
      <p:pic>
        <p:nvPicPr>
          <p:cNvPr id="6" name="Grafik 5">
            <a:extLst>
              <a:ext uri="{FF2B5EF4-FFF2-40B4-BE49-F238E27FC236}">
                <a16:creationId xmlns:a16="http://schemas.microsoft.com/office/drawing/2014/main" id="{E536CFD1-FCD2-2A49-8B73-CA08890D80B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453ACC47-2A3F-1E45-BD43-ACBF8AF902EE}"/>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4DD1FFA5-D9D2-9842-9899-3CE83DA32F22}"/>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B4F14996-771F-5B43-8470-350E0E82767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12876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AF406-E5DB-D14A-8992-6BD1E53E4B2B}"/>
              </a:ext>
            </a:extLst>
          </p:cNvPr>
          <p:cNvSpPr>
            <a:spLocks noGrp="1"/>
          </p:cNvSpPr>
          <p:nvPr>
            <p:ph type="title"/>
          </p:nvPr>
        </p:nvSpPr>
        <p:spPr>
          <a:xfrm>
            <a:off x="710692" y="457200"/>
            <a:ext cx="3932237" cy="1600200"/>
          </a:xfrm>
          <a:prstGeom prst="rect">
            <a:avLst/>
          </a:prstGeom>
        </p:spPr>
        <p:txBody>
          <a:bodyPr anchor="b">
            <a:normAutofit/>
          </a:bodyPr>
          <a:lstStyle>
            <a:lvl1pPr>
              <a:defRPr sz="2000"/>
            </a:lvl1pPr>
          </a:lstStyle>
          <a:p>
            <a:r>
              <a:rPr lang="de-DE" dirty="0"/>
              <a:t>Mastertitelformat bearbeiten</a:t>
            </a:r>
          </a:p>
        </p:txBody>
      </p:sp>
      <p:sp>
        <p:nvSpPr>
          <p:cNvPr id="3" name="Inhaltsplatzhalter 2">
            <a:extLst>
              <a:ext uri="{FF2B5EF4-FFF2-40B4-BE49-F238E27FC236}">
                <a16:creationId xmlns:a16="http://schemas.microsoft.com/office/drawing/2014/main" id="{D401A57B-8747-2C42-89B8-BFEE88B369A1}"/>
              </a:ext>
            </a:extLst>
          </p:cNvPr>
          <p:cNvSpPr>
            <a:spLocks noGrp="1"/>
          </p:cNvSpPr>
          <p:nvPr>
            <p:ph idx="1"/>
          </p:nvPr>
        </p:nvSpPr>
        <p:spPr>
          <a:xfrm>
            <a:off x="5054092" y="987425"/>
            <a:ext cx="6480000" cy="4393467"/>
          </a:xfrm>
        </p:spPr>
        <p:txBody>
          <a:bodyPr>
            <a:normAutofit/>
          </a:bodyPr>
          <a:lstStyle>
            <a:lvl1pPr marL="0" indent="0">
              <a:buNone/>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60BD7925-FAC5-A44B-8FE7-1DBD406E5AD4}"/>
              </a:ext>
            </a:extLst>
          </p:cNvPr>
          <p:cNvSpPr>
            <a:spLocks noGrp="1"/>
          </p:cNvSpPr>
          <p:nvPr>
            <p:ph type="body" sz="half" idx="2"/>
          </p:nvPr>
        </p:nvSpPr>
        <p:spPr>
          <a:xfrm>
            <a:off x="710692" y="2057400"/>
            <a:ext cx="3932237" cy="3323492"/>
          </a:xfrm>
        </p:spPr>
        <p:txBody>
          <a:bodyPr>
            <a:normAutofit/>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id="{1527C8A5-4E17-754C-A247-7A9A54715890}"/>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08189754-81B8-834A-B556-3877A72E966A}"/>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26374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63226-0C34-F841-8CBE-5CE96CFBC427}"/>
              </a:ext>
            </a:extLst>
          </p:cNvPr>
          <p:cNvSpPr>
            <a:spLocks noGrp="1"/>
          </p:cNvSpPr>
          <p:nvPr>
            <p:ph type="title"/>
          </p:nvPr>
        </p:nvSpPr>
        <p:spPr>
          <a:xfrm>
            <a:off x="710692" y="457200"/>
            <a:ext cx="3932237" cy="1600200"/>
          </a:xfrm>
          <a:prstGeom prst="rect">
            <a:avLst/>
          </a:prstGeom>
        </p:spPr>
        <p:txBody>
          <a:bodyPr anchor="b">
            <a:normAutofit/>
          </a:bodyPr>
          <a:lstStyle>
            <a:lvl1pPr>
              <a:defRPr sz="2800"/>
            </a:lvl1pPr>
          </a:lstStyle>
          <a:p>
            <a:r>
              <a:rPr lang="de-DE" dirty="0"/>
              <a:t>Mastertitelformat bearbeiten</a:t>
            </a:r>
          </a:p>
        </p:txBody>
      </p:sp>
      <p:sp>
        <p:nvSpPr>
          <p:cNvPr id="3" name="Bildplatzhalter 2">
            <a:extLst>
              <a:ext uri="{FF2B5EF4-FFF2-40B4-BE49-F238E27FC236}">
                <a16:creationId xmlns:a16="http://schemas.microsoft.com/office/drawing/2014/main" id="{1BD8F217-4731-1F46-BD38-6FA367FB9D96}"/>
              </a:ext>
            </a:extLst>
          </p:cNvPr>
          <p:cNvSpPr>
            <a:spLocks noGrp="1"/>
          </p:cNvSpPr>
          <p:nvPr>
            <p:ph type="pic" idx="1"/>
          </p:nvPr>
        </p:nvSpPr>
        <p:spPr>
          <a:xfrm>
            <a:off x="5054092" y="987426"/>
            <a:ext cx="6480000" cy="4381744"/>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5D6432A7-CCC5-2944-9936-BBE738EF7F7A}"/>
              </a:ext>
            </a:extLst>
          </p:cNvPr>
          <p:cNvSpPr>
            <a:spLocks noGrp="1"/>
          </p:cNvSpPr>
          <p:nvPr>
            <p:ph type="body" sz="half" idx="2"/>
          </p:nvPr>
        </p:nvSpPr>
        <p:spPr>
          <a:xfrm>
            <a:off x="710692" y="2057400"/>
            <a:ext cx="3932237" cy="331176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id="{455A0024-9238-E449-A965-5F825A7A4B89}"/>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9081E1B8-E3D5-7B48-883A-55C9A2A22873}"/>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9216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00FC7DA-3E7E-5E47-961D-5A74D51E1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5">
            <a:extLst>
              <a:ext uri="{FF2B5EF4-FFF2-40B4-BE49-F238E27FC236}">
                <a16:creationId xmlns:a16="http://schemas.microsoft.com/office/drawing/2014/main" id="{133F0921-DB0F-7848-9DBD-95C9F2C4F5B9}"/>
              </a:ext>
            </a:extLst>
          </p:cNvPr>
          <p:cNvSpPr txBox="1">
            <a:spLocks/>
          </p:cNvSpPr>
          <p:nvPr userDrawn="1"/>
        </p:nvSpPr>
        <p:spPr>
          <a:xfrm>
            <a:off x="-251745" y="6518319"/>
            <a:ext cx="74140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9CF283-0270-2445-BCFF-C4D024AD4DDE}" type="slidenum">
              <a:rPr lang="de-DE" smtClean="0"/>
              <a:pPr/>
              <a:t>‹Nr.›</a:t>
            </a:fld>
            <a:endParaRPr lang="de-DE" dirty="0"/>
          </a:p>
        </p:txBody>
      </p:sp>
      <p:sp>
        <p:nvSpPr>
          <p:cNvPr id="4" name="Titelplatzhalter 3">
            <a:extLst>
              <a:ext uri="{FF2B5EF4-FFF2-40B4-BE49-F238E27FC236}">
                <a16:creationId xmlns:a16="http://schemas.microsoft.com/office/drawing/2014/main" id="{0B5811D5-A53A-5D43-9231-5EF770999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2" name="Fußzeilenplatzhalter 1">
            <a:extLst>
              <a:ext uri="{FF2B5EF4-FFF2-40B4-BE49-F238E27FC236}">
                <a16:creationId xmlns:a16="http://schemas.microsoft.com/office/drawing/2014/main" id="{FE0B2EC2-1FC5-8D41-9EBD-FD9DB045C600}"/>
              </a:ext>
            </a:extLst>
          </p:cNvPr>
          <p:cNvSpPr>
            <a:spLocks noGrp="1"/>
          </p:cNvSpPr>
          <p:nvPr>
            <p:ph type="ftr" sz="quarter" idx="3"/>
          </p:nvPr>
        </p:nvSpPr>
        <p:spPr>
          <a:xfrm>
            <a:off x="4174434" y="6492875"/>
            <a:ext cx="3978965" cy="288235"/>
          </a:xfrm>
          <a:prstGeom prst="rect">
            <a:avLst/>
          </a:prstGeom>
        </p:spPr>
        <p:txBody>
          <a:bodyPr vert="horz" lIns="91440" tIns="45720" rIns="91440" bIns="45720" rtlCol="0" anchor="ctr"/>
          <a:lstStyle>
            <a:lvl1pPr algn="ctr">
              <a:defRPr sz="1200">
                <a:solidFill>
                  <a:schemeClr val="bg1"/>
                </a:solidFill>
              </a:defRPr>
            </a:lvl1pPr>
          </a:lstStyle>
          <a:p>
            <a:endParaRPr lang="de-DE"/>
          </a:p>
        </p:txBody>
      </p:sp>
    </p:spTree>
    <p:extLst>
      <p:ext uri="{BB962C8B-B14F-4D97-AF65-F5344CB8AC3E}">
        <p14:creationId xmlns:p14="http://schemas.microsoft.com/office/powerpoint/2010/main" val="107882712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4" r:id="rId6"/>
    <p:sldLayoutId id="2147483658" r:id="rId7"/>
    <p:sldLayoutId id="2147483656" r:id="rId8"/>
    <p:sldLayoutId id="2147483657" r:id="rId9"/>
    <p:sldLayoutId id="2147483661" r:id="rId10"/>
    <p:sldLayoutId id="2147483662" r:id="rId11"/>
  </p:sldLayoutIdLst>
  <p:hf sldNum="0"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wak-sh.d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g"/></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1D3DE-A795-4545-B77F-61086642B529}"/>
              </a:ext>
            </a:extLst>
          </p:cNvPr>
          <p:cNvSpPr>
            <a:spLocks noGrp="1"/>
          </p:cNvSpPr>
          <p:nvPr>
            <p:ph type="ctrTitle"/>
          </p:nvPr>
        </p:nvSpPr>
        <p:spPr>
          <a:xfrm>
            <a:off x="1524000" y="1711104"/>
            <a:ext cx="9144000" cy="1176951"/>
          </a:xfrm>
        </p:spPr>
        <p:txBody>
          <a:bodyPr>
            <a:normAutofit/>
          </a:bodyPr>
          <a:lstStyle/>
          <a:p>
            <a:r>
              <a:rPr lang="de-DE" altLang="de-DE" sz="2500" dirty="0"/>
              <a:t>Herzlich willkommen zur</a:t>
            </a:r>
            <a:br>
              <a:rPr lang="de-DE" altLang="de-DE" sz="2500" dirty="0"/>
            </a:br>
            <a:r>
              <a:rPr lang="de-DE" altLang="de-DE" sz="2500" dirty="0"/>
              <a:t>Informationsveranstaltung</a:t>
            </a:r>
            <a:endParaRPr lang="de-DE" sz="2500" dirty="0"/>
          </a:p>
        </p:txBody>
      </p:sp>
      <p:sp>
        <p:nvSpPr>
          <p:cNvPr id="3" name="Untertitel 2">
            <a:extLst>
              <a:ext uri="{FF2B5EF4-FFF2-40B4-BE49-F238E27FC236}">
                <a16:creationId xmlns:a16="http://schemas.microsoft.com/office/drawing/2014/main" id="{BB622F79-2452-4F40-8050-A72D18045EE5}"/>
              </a:ext>
            </a:extLst>
          </p:cNvPr>
          <p:cNvSpPr>
            <a:spLocks noGrp="1"/>
          </p:cNvSpPr>
          <p:nvPr>
            <p:ph type="subTitle" idx="1"/>
          </p:nvPr>
        </p:nvSpPr>
        <p:spPr>
          <a:xfrm>
            <a:off x="1524000" y="3132499"/>
            <a:ext cx="9144000" cy="3145837"/>
          </a:xfrm>
        </p:spPr>
        <p:txBody>
          <a:bodyPr>
            <a:normAutofit/>
          </a:bodyPr>
          <a:lstStyle/>
          <a:p>
            <a:endParaRPr lang="de-DE" altLang="de-DE" dirty="0"/>
          </a:p>
          <a:p>
            <a:endParaRPr lang="de-DE" altLang="de-DE" dirty="0"/>
          </a:p>
          <a:p>
            <a:r>
              <a:rPr lang="de-DE" altLang="de-DE" dirty="0"/>
              <a:t>Bildungsangebot Zertifikatslehrgang</a:t>
            </a:r>
          </a:p>
          <a:p>
            <a:r>
              <a:rPr lang="de-DE" dirty="0" err="1"/>
              <a:t>Recruiter</a:t>
            </a:r>
            <a:r>
              <a:rPr lang="de-DE" dirty="0"/>
              <a:t>/-in (IHK)</a:t>
            </a:r>
          </a:p>
        </p:txBody>
      </p:sp>
      <p:pic>
        <p:nvPicPr>
          <p:cNvPr id="6" name="Grafik 5">
            <a:extLst>
              <a:ext uri="{FF2B5EF4-FFF2-40B4-BE49-F238E27FC236}">
                <a16:creationId xmlns:a16="http://schemas.microsoft.com/office/drawing/2014/main" id="{CEDDD738-95F9-DD75-22F8-533F934ED390}"/>
              </a:ext>
            </a:extLst>
          </p:cNvPr>
          <p:cNvPicPr>
            <a:picLocks noChangeAspect="1"/>
          </p:cNvPicPr>
          <p:nvPr/>
        </p:nvPicPr>
        <p:blipFill>
          <a:blip r:embed="rId3"/>
          <a:stretch>
            <a:fillRect/>
          </a:stretch>
        </p:blipFill>
        <p:spPr>
          <a:xfrm>
            <a:off x="1855433" y="2874145"/>
            <a:ext cx="1340528" cy="1334919"/>
          </a:xfrm>
          <a:prstGeom prst="rect">
            <a:avLst/>
          </a:prstGeom>
        </p:spPr>
      </p:pic>
    </p:spTree>
    <p:extLst>
      <p:ext uri="{BB962C8B-B14F-4D97-AF65-F5344CB8AC3E}">
        <p14:creationId xmlns:p14="http://schemas.microsoft.com/office/powerpoint/2010/main" val="46144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r>
              <a:rPr lang="de-DE" u="sng" dirty="0"/>
              <a:t>Modul 1: Recruiting in der Arbeitswelt der 2020er Jahre</a:t>
            </a:r>
          </a:p>
          <a:p>
            <a:pPr>
              <a:buFont typeface="Arial" panose="020B0604020202020204" pitchFamily="34" charset="0"/>
              <a:buChar char="•"/>
            </a:pPr>
            <a:r>
              <a:rPr lang="de-DE" dirty="0"/>
              <a:t>vom Arbeitgeber- zum Arbeitnehmermarkt: der Mentalitätswechsel auf dem Arbeitsmarkt</a:t>
            </a:r>
          </a:p>
          <a:p>
            <a:pPr>
              <a:buFont typeface="Arial" panose="020B0604020202020204" pitchFamily="34" charset="0"/>
              <a:buChar char="•"/>
            </a:pPr>
            <a:r>
              <a:rPr lang="de-DE" dirty="0"/>
              <a:t>das digitale </a:t>
            </a:r>
            <a:r>
              <a:rPr lang="de-DE" dirty="0" err="1"/>
              <a:t>MindSet</a:t>
            </a:r>
            <a:r>
              <a:rPr lang="de-DE" dirty="0"/>
              <a:t> im Recruiting</a:t>
            </a:r>
          </a:p>
          <a:p>
            <a:pPr>
              <a:buFont typeface="Arial" panose="020B0604020202020204" pitchFamily="34" charset="0"/>
              <a:buChar char="•"/>
            </a:pPr>
            <a:r>
              <a:rPr lang="de-DE" dirty="0"/>
              <a:t>die Generationenvielfalt </a:t>
            </a:r>
          </a:p>
          <a:p>
            <a:pPr>
              <a:buFont typeface="Arial" panose="020B0604020202020204" pitchFamily="34" charset="0"/>
              <a:buChar char="•"/>
            </a:pPr>
            <a:r>
              <a:rPr lang="de-DE" dirty="0"/>
              <a:t>der kandidatenzentrierte Ansatz: </a:t>
            </a:r>
            <a:r>
              <a:rPr lang="de-DE" dirty="0" err="1"/>
              <a:t>Candidate</a:t>
            </a:r>
            <a:r>
              <a:rPr lang="de-DE" dirty="0"/>
              <a:t> Journey und </a:t>
            </a:r>
            <a:r>
              <a:rPr lang="de-DE" dirty="0" err="1"/>
              <a:t>Candidate</a:t>
            </a:r>
            <a:r>
              <a:rPr lang="de-DE" dirty="0"/>
              <a:t> Experience</a:t>
            </a:r>
          </a:p>
          <a:p>
            <a:pPr>
              <a:buFont typeface="Arial" panose="020B0604020202020204" pitchFamily="34" charset="0"/>
              <a:buChar char="•"/>
            </a:pPr>
            <a:r>
              <a:rPr lang="de-DE" dirty="0"/>
              <a:t>die </a:t>
            </a:r>
            <a:r>
              <a:rPr lang="de-DE" dirty="0" err="1"/>
              <a:t>Candidate</a:t>
            </a:r>
            <a:r>
              <a:rPr lang="de-DE" dirty="0"/>
              <a:t> </a:t>
            </a:r>
            <a:r>
              <a:rPr lang="de-DE" dirty="0" err="1"/>
              <a:t>Personae</a:t>
            </a:r>
            <a:endParaRPr lang="de-DE" dirty="0"/>
          </a:p>
          <a:p>
            <a:endParaRPr lang="de-DE" u="sng" dirty="0"/>
          </a:p>
          <a:p>
            <a:pPr marL="285750" indent="-285750">
              <a:buFontTx/>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Lehrgangsinhalte I</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44354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r>
              <a:rPr lang="de-DE" u="sng" dirty="0"/>
              <a:t>Modul 2: Marketing im Recruiting – die Stellen „bewerben“</a:t>
            </a:r>
          </a:p>
          <a:p>
            <a:pPr>
              <a:buFont typeface="Arial" panose="020B0604020202020204" pitchFamily="34" charset="0"/>
              <a:buChar char="•"/>
            </a:pPr>
            <a:r>
              <a:rPr lang="de-DE" dirty="0"/>
              <a:t>Performance Job Marketing</a:t>
            </a:r>
          </a:p>
          <a:p>
            <a:pPr>
              <a:buFont typeface="Arial" panose="020B0604020202020204" pitchFamily="34" charset="0"/>
              <a:buChar char="•"/>
            </a:pPr>
            <a:r>
              <a:rPr lang="de-DE" dirty="0"/>
              <a:t>die Stellenanzeigen</a:t>
            </a:r>
          </a:p>
          <a:p>
            <a:pPr>
              <a:buFont typeface="Arial" panose="020B0604020202020204" pitchFamily="34" charset="0"/>
              <a:buChar char="•"/>
            </a:pPr>
            <a:r>
              <a:rPr lang="de-DE" dirty="0"/>
              <a:t>die Karrierepage: Die Online-Visitenkarte</a:t>
            </a:r>
          </a:p>
          <a:p>
            <a:pPr marL="285750" indent="-285750">
              <a:buFontTx/>
              <a:buChar char="-"/>
            </a:pPr>
            <a:endParaRPr lang="de-DE" dirty="0"/>
          </a:p>
          <a:p>
            <a:pPr marL="285750" indent="-285750">
              <a:buFontTx/>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Lehrgangsinhalte II</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6630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r>
              <a:rPr lang="de-DE" u="sng" dirty="0"/>
              <a:t>Modul 3: </a:t>
            </a:r>
            <a:r>
              <a:rPr lang="de-DE" u="sng" dirty="0" err="1"/>
              <a:t>Recruitininstrumente</a:t>
            </a:r>
            <a:endParaRPr lang="de-DE" u="sng" dirty="0"/>
          </a:p>
          <a:p>
            <a:pPr>
              <a:buFont typeface="Arial" panose="020B0604020202020204" pitchFamily="34" charset="0"/>
              <a:buChar char="•"/>
            </a:pPr>
            <a:r>
              <a:rPr lang="de-DE" dirty="0"/>
              <a:t>E-Recruiting: Online-Portale, Apps und </a:t>
            </a:r>
            <a:r>
              <a:rPr lang="de-DE" dirty="0" err="1"/>
              <a:t>Social</a:t>
            </a:r>
            <a:r>
              <a:rPr lang="de-DE" dirty="0"/>
              <a:t> Recruiting</a:t>
            </a:r>
          </a:p>
          <a:p>
            <a:pPr>
              <a:buFont typeface="Arial" panose="020B0604020202020204" pitchFamily="34" charset="0"/>
              <a:buChar char="•"/>
            </a:pPr>
            <a:r>
              <a:rPr lang="de-DE" dirty="0" err="1"/>
              <a:t>Active</a:t>
            </a:r>
            <a:r>
              <a:rPr lang="de-DE" dirty="0"/>
              <a:t> Sourcing</a:t>
            </a:r>
          </a:p>
          <a:p>
            <a:pPr>
              <a:buFont typeface="Arial" panose="020B0604020202020204" pitchFamily="34" charset="0"/>
              <a:buChar char="•"/>
            </a:pPr>
            <a:r>
              <a:rPr lang="de-DE" dirty="0"/>
              <a:t>Talentmanagement und Talentpools</a:t>
            </a:r>
          </a:p>
          <a:p>
            <a:pPr>
              <a:buFont typeface="Arial" panose="020B0604020202020204" pitchFamily="34" charset="0"/>
              <a:buChar char="•"/>
            </a:pPr>
            <a:r>
              <a:rPr lang="de-DE" dirty="0"/>
              <a:t>Controlling im Recruiting</a:t>
            </a:r>
          </a:p>
          <a:p>
            <a:pPr marL="285750" indent="-285750">
              <a:buFontTx/>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Lehrgangsinhalte III</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37475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r>
              <a:rPr lang="de-DE" u="sng" dirty="0"/>
              <a:t>Modul 4: Die Bewerberauswahl</a:t>
            </a:r>
          </a:p>
          <a:p>
            <a:pPr>
              <a:buFont typeface="Arial" panose="020B0604020202020204" pitchFamily="34" charset="0"/>
              <a:buChar char="•"/>
            </a:pPr>
            <a:r>
              <a:rPr lang="de-DE" dirty="0"/>
              <a:t>strukturierte Interviews führen</a:t>
            </a:r>
          </a:p>
          <a:p>
            <a:pPr>
              <a:buFont typeface="Arial" panose="020B0604020202020204" pitchFamily="34" charset="0"/>
              <a:buChar char="•"/>
            </a:pPr>
            <a:r>
              <a:rPr lang="de-DE" dirty="0"/>
              <a:t>zu zweit Gespräche führen</a:t>
            </a:r>
          </a:p>
          <a:p>
            <a:pPr>
              <a:buFont typeface="Arial" panose="020B0604020202020204" pitchFamily="34" charset="0"/>
              <a:buChar char="•"/>
            </a:pPr>
            <a:r>
              <a:rPr lang="de-DE" dirty="0"/>
              <a:t>Körpersprache deuten</a:t>
            </a:r>
          </a:p>
          <a:p>
            <a:pPr>
              <a:buFont typeface="Arial" panose="020B0604020202020204" pitchFamily="34" charset="0"/>
              <a:buChar char="•"/>
            </a:pPr>
            <a:r>
              <a:rPr lang="de-DE" dirty="0"/>
              <a:t>das Problem 'Bias'</a:t>
            </a:r>
          </a:p>
          <a:p>
            <a:pPr>
              <a:buFont typeface="Arial" panose="020B0604020202020204" pitchFamily="34" charset="0"/>
              <a:buChar char="•"/>
            </a:pPr>
            <a:r>
              <a:rPr lang="de-DE" dirty="0"/>
              <a:t>Interviews korrekt dokumentieren</a:t>
            </a:r>
            <a:br>
              <a:rPr lang="de-DE" dirty="0"/>
            </a:br>
            <a:endParaRPr lang="de-DE" dirty="0"/>
          </a:p>
          <a:p>
            <a:endParaRPr lang="de-DE" u="sng" dirty="0"/>
          </a:p>
          <a:p>
            <a:endParaRPr lang="de-DE" u="sng" dirty="0"/>
          </a:p>
          <a:p>
            <a:pPr marL="285750" indent="-285750">
              <a:buFontTx/>
              <a:buChar char="-"/>
            </a:pPr>
            <a:endParaRPr lang="de-DE" dirty="0"/>
          </a:p>
          <a:p>
            <a:pPr marL="285750" indent="-285750">
              <a:buFontTx/>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Lehrgangsinhalte IV</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55586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pPr>
              <a:buFont typeface="Arial" panose="020B0604020202020204" pitchFamily="34" charset="0"/>
              <a:buChar char="•"/>
            </a:pPr>
            <a:r>
              <a:rPr lang="de-DE" u="sng" dirty="0"/>
              <a:t>Modul 5: Grundlagen der Eignungsdiagnostik</a:t>
            </a:r>
          </a:p>
          <a:p>
            <a:pPr>
              <a:buFont typeface="Arial" panose="020B0604020202020204" pitchFamily="34" charset="0"/>
              <a:buChar char="•"/>
            </a:pPr>
            <a:r>
              <a:rPr lang="de-DE" dirty="0"/>
              <a:t>Grundlagen eignungsdiagnostischer Verfahren (wie die DIN 33430)</a:t>
            </a:r>
          </a:p>
          <a:p>
            <a:pPr>
              <a:buFont typeface="Arial" panose="020B0604020202020204" pitchFamily="34" charset="0"/>
              <a:buChar char="•"/>
            </a:pPr>
            <a:r>
              <a:rPr lang="de-DE" dirty="0"/>
              <a:t>Gütekriterien und Instrumente eignungsdiagnostischer Verfahren</a:t>
            </a:r>
          </a:p>
          <a:p>
            <a:pPr>
              <a:buFont typeface="Arial" panose="020B0604020202020204" pitchFamily="34" charset="0"/>
              <a:buChar char="•"/>
            </a:pPr>
            <a:r>
              <a:rPr lang="de-DE" dirty="0"/>
              <a:t>rechtliche Aspekte</a:t>
            </a:r>
          </a:p>
          <a:p>
            <a:pPr>
              <a:buFont typeface="Arial" panose="020B0604020202020204" pitchFamily="34" charset="0"/>
              <a:buChar char="•"/>
            </a:pPr>
            <a:r>
              <a:rPr lang="de-DE" dirty="0"/>
              <a:t>Nutzung digitaler Anwendungen wie CV-</a:t>
            </a:r>
            <a:r>
              <a:rPr lang="de-DE" dirty="0" err="1"/>
              <a:t>Parsing</a:t>
            </a:r>
            <a:endParaRPr lang="de-DE" dirty="0"/>
          </a:p>
          <a:p>
            <a:endParaRPr lang="de-DE" u="sng" dirty="0"/>
          </a:p>
          <a:p>
            <a:endParaRPr lang="de-DE" u="sng" dirty="0"/>
          </a:p>
          <a:p>
            <a:pPr marL="285750" indent="-285750">
              <a:buFontTx/>
              <a:buChar char="-"/>
            </a:pPr>
            <a:endParaRPr lang="de-DE" dirty="0"/>
          </a:p>
          <a:p>
            <a:pPr marL="285750" indent="-285750">
              <a:buFontTx/>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Lehrgangsinhalte V</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702569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endParaRPr lang="de-DE" u="sng" dirty="0"/>
          </a:p>
          <a:p>
            <a:r>
              <a:rPr lang="de-DE" u="sng" dirty="0"/>
              <a:t>Modul 6: Abschluss mit Projektarbeit und Präsentation</a:t>
            </a:r>
            <a:endParaRPr lang="de-DE" dirty="0"/>
          </a:p>
          <a:p>
            <a:pPr>
              <a:buFont typeface="Arial" panose="020B0604020202020204" pitchFamily="34" charset="0"/>
              <a:buChar char="•"/>
            </a:pPr>
            <a:r>
              <a:rPr lang="de-DE" dirty="0"/>
              <a:t>5 Wochen nach Abschluss von Modul 5</a:t>
            </a:r>
          </a:p>
          <a:p>
            <a:pPr>
              <a:buFont typeface="Arial" panose="020B0604020202020204" pitchFamily="34" charset="0"/>
              <a:buChar char="•"/>
            </a:pPr>
            <a:r>
              <a:rPr lang="de-DE" dirty="0"/>
              <a:t>Präsentation der Projektergebnisse</a:t>
            </a:r>
          </a:p>
          <a:p>
            <a:pPr>
              <a:buFont typeface="Arial" panose="020B0604020202020204" pitchFamily="34" charset="0"/>
              <a:buChar char="•"/>
            </a:pPr>
            <a:r>
              <a:rPr lang="de-DE" dirty="0"/>
              <a:t>Abschlussdiskussion und Klärung offener Fragen</a:t>
            </a:r>
          </a:p>
          <a:p>
            <a:pPr>
              <a:buFont typeface="Arial" panose="020B0604020202020204" pitchFamily="34" charset="0"/>
              <a:buChar char="•"/>
            </a:pPr>
            <a:r>
              <a:rPr lang="de-DE" dirty="0"/>
              <a:t>Reflexion und Evaluation</a:t>
            </a:r>
          </a:p>
          <a:p>
            <a:endParaRPr lang="de-DE" u="sng" dirty="0"/>
          </a:p>
          <a:p>
            <a:pPr marL="285750" indent="-285750">
              <a:buFontTx/>
              <a:buChar char="-"/>
            </a:pPr>
            <a:endParaRPr lang="de-DE" dirty="0"/>
          </a:p>
          <a:p>
            <a:pPr marL="285750" indent="-285750">
              <a:buFontTx/>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Lehrgangsinhalte VI</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65607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br>
              <a:rPr lang="de-DE" dirty="0"/>
            </a:br>
            <a:r>
              <a:rPr lang="de-DE" dirty="0"/>
              <a:t>Das Zertifikat „</a:t>
            </a:r>
            <a:r>
              <a:rPr lang="de-DE" dirty="0" err="1"/>
              <a:t>Recruiter</a:t>
            </a:r>
            <a:r>
              <a:rPr lang="de-DE" dirty="0"/>
              <a:t> (IHK)“ erhalten Sie durch</a:t>
            </a:r>
            <a:br>
              <a:rPr lang="de-DE" dirty="0"/>
            </a:br>
            <a:r>
              <a:rPr lang="de-DE" dirty="0"/>
              <a:t> </a:t>
            </a:r>
            <a:br>
              <a:rPr lang="de-DE" dirty="0"/>
            </a:br>
            <a:r>
              <a:rPr lang="de-DE" dirty="0"/>
              <a:t>die Teilnahme an den Seminaren (</a:t>
            </a:r>
            <a:r>
              <a:rPr lang="de-DE" dirty="0">
                <a:highlight>
                  <a:srgbClr val="C0C0C0"/>
                </a:highlight>
              </a:rPr>
              <a:t>80% Anwesenheit</a:t>
            </a:r>
            <a:r>
              <a:rPr lang="de-DE" dirty="0"/>
              <a:t>)</a:t>
            </a:r>
          </a:p>
          <a:p>
            <a:r>
              <a:rPr lang="de-DE" dirty="0"/>
              <a:t>und</a:t>
            </a:r>
          </a:p>
          <a:p>
            <a:r>
              <a:rPr lang="de-DE" dirty="0"/>
              <a:t>die erfolgreiche Teilnahme am </a:t>
            </a:r>
            <a:r>
              <a:rPr lang="de-DE" dirty="0">
                <a:highlight>
                  <a:srgbClr val="C0C0C0"/>
                </a:highlight>
              </a:rPr>
              <a:t>IHK- Zertifikatstest.</a:t>
            </a:r>
          </a:p>
          <a:p>
            <a:endParaRPr lang="de-DE" dirty="0">
              <a:highlight>
                <a:srgbClr val="C0C0C0"/>
              </a:highlight>
            </a:endParaRPr>
          </a:p>
          <a:p>
            <a:endParaRPr lang="de-DE" dirty="0"/>
          </a:p>
          <a:p>
            <a:r>
              <a:rPr lang="de-DE" dirty="0"/>
              <a:t>Sind alle Kriterien erfüllt, beantragen wir für Sie das Zertifikat bei der IHK und senden es Ihnen zu.</a:t>
            </a:r>
          </a:p>
          <a:p>
            <a:r>
              <a:rPr lang="de-DE" u="sng" dirty="0"/>
              <a:t>Hinweis</a:t>
            </a:r>
            <a:r>
              <a:rPr lang="de-DE" dirty="0"/>
              <a:t>: Alternativ besteht die Option auf eine Teilnahmebescheinigung ohne Abschlussprüfung.</a:t>
            </a:r>
          </a:p>
          <a:p>
            <a:pPr>
              <a:lnSpc>
                <a:spcPct val="110000"/>
              </a:lnSpc>
              <a:spcBef>
                <a:spcPts val="900"/>
              </a:spcBef>
              <a:spcAft>
                <a:spcPts val="900"/>
              </a:spcAft>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Abschluss I</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67665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br>
              <a:rPr lang="de-DE" dirty="0"/>
            </a:br>
            <a:r>
              <a:rPr lang="de-DE" u="sng" dirty="0"/>
              <a:t>Details zum Testverfahren:</a:t>
            </a:r>
          </a:p>
          <a:p>
            <a:pPr>
              <a:lnSpc>
                <a:spcPct val="110000"/>
              </a:lnSpc>
              <a:spcBef>
                <a:spcPts val="900"/>
              </a:spcBef>
              <a:spcAft>
                <a:spcPts val="900"/>
              </a:spcAft>
            </a:pPr>
            <a:r>
              <a:rPr lang="de-DE" dirty="0"/>
              <a:t>Nach Absolvieren aller fünf Module soll der/die Teilnehmende in einem letzten Modul anhand eines lehrgangsinternen Tests in Form einer Projektarbeit und einer sich anschließenden kurzen Präsentation mit Evaluationsgespräch nachweisen, dass er/sie die geforderten </a:t>
            </a:r>
            <a:r>
              <a:rPr lang="de-DE" dirty="0" err="1"/>
              <a:t>Recruitingfähigkeiten</a:t>
            </a:r>
            <a:r>
              <a:rPr lang="de-DE" dirty="0"/>
              <a:t> erworben hat und anwenden kann.</a:t>
            </a:r>
          </a:p>
          <a:p>
            <a:pPr>
              <a:lnSpc>
                <a:spcPct val="110000"/>
              </a:lnSpc>
              <a:spcBef>
                <a:spcPts val="900"/>
              </a:spcBef>
              <a:spcAft>
                <a:spcPts val="900"/>
              </a:spcAft>
            </a:pPr>
            <a:r>
              <a:rPr lang="de-DE" dirty="0"/>
              <a:t>Es soll eine alle fünf Module übergreifende Projektarbeit </a:t>
            </a:r>
            <a:r>
              <a:rPr lang="de-DE" u="sng" dirty="0"/>
              <a:t>mit Blick auf die eigene betriebliche Praxis </a:t>
            </a:r>
            <a:r>
              <a:rPr lang="de-DE" dirty="0"/>
              <a:t>handlungs-orientiert angefertigt werden, die sowohl als eine </a:t>
            </a:r>
            <a:r>
              <a:rPr lang="de-DE" u="sng" dirty="0"/>
              <a:t>Reflexion</a:t>
            </a:r>
            <a:r>
              <a:rPr lang="de-DE" dirty="0"/>
              <a:t> zu verstehen als auch im Sinn einer </a:t>
            </a:r>
            <a:r>
              <a:rPr lang="de-DE" u="sng" dirty="0"/>
              <a:t>Handlungsanleitung für den eigenen Betrieb</a:t>
            </a:r>
            <a:r>
              <a:rPr lang="de-DE" dirty="0"/>
              <a:t> zu verfassen ist. </a:t>
            </a:r>
            <a:br>
              <a:rPr lang="de-DE" dirty="0"/>
            </a:br>
            <a:r>
              <a:rPr lang="de-DE" dirty="0"/>
              <a:t>Der </a:t>
            </a:r>
            <a:r>
              <a:rPr lang="de-DE" u="sng" dirty="0"/>
              <a:t>Umfang soll ca. 20 Seiten </a:t>
            </a:r>
            <a:r>
              <a:rPr lang="de-DE" dirty="0"/>
              <a:t>betragen und der </a:t>
            </a:r>
            <a:r>
              <a:rPr lang="de-DE" u="sng" dirty="0"/>
              <a:t>Bearbeitungszeitraum beträgt drei Wochen </a:t>
            </a:r>
            <a:r>
              <a:rPr lang="de-DE" dirty="0"/>
              <a:t>nach Abschluss des fünften Moduls.</a:t>
            </a:r>
            <a:br>
              <a:rPr lang="de-DE" dirty="0"/>
            </a:br>
            <a:r>
              <a:rPr lang="de-DE" dirty="0"/>
              <a:t>Im Anschluss an diese Bearbeitungszeit hat der/die </a:t>
            </a:r>
            <a:r>
              <a:rPr lang="de-DE" u="sng" dirty="0"/>
              <a:t>Dozierende weitere zwei Wochen Zeit</a:t>
            </a:r>
            <a:r>
              <a:rPr lang="de-DE" dirty="0"/>
              <a:t>, um die Arbeiten durchzulesen und zu bewerten.</a:t>
            </a:r>
          </a:p>
          <a:p>
            <a:pPr>
              <a:lnSpc>
                <a:spcPct val="110000"/>
              </a:lnSpc>
              <a:spcBef>
                <a:spcPts val="900"/>
              </a:spcBef>
              <a:spcAft>
                <a:spcPts val="900"/>
              </a:spcAft>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Abschluss II</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88516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endParaRPr lang="de-DE" b="1" dirty="0">
              <a:solidFill>
                <a:srgbClr val="FFFF00"/>
              </a:solidFill>
            </a:endParaRPr>
          </a:p>
          <a:p>
            <a:r>
              <a:rPr lang="de-DE" b="1" dirty="0">
                <a:solidFill>
                  <a:schemeClr val="tx1"/>
                </a:solidFill>
              </a:rPr>
              <a:t>Umfang			85</a:t>
            </a:r>
            <a:r>
              <a:rPr lang="de-DE" dirty="0">
                <a:solidFill>
                  <a:schemeClr val="tx1"/>
                </a:solidFill>
              </a:rPr>
              <a:t> </a:t>
            </a:r>
            <a:r>
              <a:rPr lang="de-DE" b="1" dirty="0">
                <a:solidFill>
                  <a:schemeClr val="tx1"/>
                </a:solidFill>
              </a:rPr>
              <a:t>Live-Online-Unterrichtseinheiten</a:t>
            </a:r>
            <a:r>
              <a:rPr lang="de-DE" dirty="0">
                <a:solidFill>
                  <a:schemeClr val="tx1"/>
                </a:solidFill>
              </a:rPr>
              <a:t> à 45 Min.</a:t>
            </a:r>
            <a:br>
              <a:rPr lang="de-DE" dirty="0">
                <a:solidFill>
                  <a:schemeClr val="tx1"/>
                </a:solidFill>
              </a:rPr>
            </a:br>
            <a:r>
              <a:rPr lang="de-DE" dirty="0">
                <a:solidFill>
                  <a:schemeClr val="tx1"/>
                </a:solidFill>
              </a:rPr>
              <a:t>			+ individuelle Bearbeitungszeit für die Projektarbeit</a:t>
            </a:r>
            <a:br>
              <a:rPr lang="de-DE" dirty="0">
                <a:solidFill>
                  <a:schemeClr val="tx1"/>
                </a:solidFill>
                <a:highlight>
                  <a:srgbClr val="FFFF00"/>
                </a:highlight>
              </a:rPr>
            </a:br>
            <a:br>
              <a:rPr lang="de-DE" dirty="0">
                <a:solidFill>
                  <a:schemeClr val="tx1"/>
                </a:solidFill>
                <a:highlight>
                  <a:srgbClr val="FFFF00"/>
                </a:highlight>
              </a:rPr>
            </a:br>
            <a:r>
              <a:rPr lang="de-DE" b="1" dirty="0">
                <a:solidFill>
                  <a:schemeClr val="tx1"/>
                </a:solidFill>
              </a:rPr>
              <a:t>Durchführungsart		</a:t>
            </a:r>
            <a:r>
              <a:rPr lang="de-DE" dirty="0">
                <a:solidFill>
                  <a:schemeClr val="tx1"/>
                </a:solidFill>
              </a:rPr>
              <a:t>online</a:t>
            </a:r>
          </a:p>
          <a:p>
            <a:r>
              <a:rPr lang="de-DE" b="1" dirty="0">
                <a:solidFill>
                  <a:schemeClr val="tx1"/>
                </a:solidFill>
              </a:rPr>
              <a:t>Unterrichtsform		berufsbegleitend freitags 16:00 - 19:00 Uhr, sonnabends 10:00 - 15:00 Uhr</a:t>
            </a:r>
          </a:p>
          <a:p>
            <a:r>
              <a:rPr lang="de-DE" b="1" dirty="0">
                <a:solidFill>
                  <a:schemeClr val="tx1"/>
                </a:solidFill>
              </a:rPr>
              <a:t>Abschluss		</a:t>
            </a:r>
            <a:r>
              <a:rPr lang="de-DE" dirty="0">
                <a:solidFill>
                  <a:schemeClr val="tx1"/>
                </a:solidFill>
              </a:rPr>
              <a:t>IHK-Zertifikat</a:t>
            </a:r>
            <a:br>
              <a:rPr lang="de-DE" dirty="0">
                <a:solidFill>
                  <a:schemeClr val="tx1"/>
                </a:solidFill>
              </a:rPr>
            </a:br>
            <a:r>
              <a:rPr lang="de-DE" dirty="0">
                <a:solidFill>
                  <a:schemeClr val="tx1"/>
                </a:solidFill>
              </a:rPr>
              <a:t>			(bei min. 80% Anwesenheit plus Bestehen des lehrgangsinternen schriftlichen Tests)</a:t>
            </a:r>
            <a:br>
              <a:rPr lang="de-DE" dirty="0">
                <a:solidFill>
                  <a:schemeClr val="tx1"/>
                </a:solidFill>
              </a:rPr>
            </a:br>
            <a:br>
              <a:rPr lang="de-DE" dirty="0">
                <a:solidFill>
                  <a:schemeClr val="tx1"/>
                </a:solidFill>
              </a:rPr>
            </a:br>
            <a:r>
              <a:rPr lang="de-DE" b="1" dirty="0">
                <a:solidFill>
                  <a:schemeClr val="tx1"/>
                </a:solidFill>
              </a:rPr>
              <a:t>Preis			</a:t>
            </a:r>
            <a:r>
              <a:rPr lang="de-DE" dirty="0">
                <a:solidFill>
                  <a:schemeClr val="tx1"/>
                </a:solidFill>
              </a:rPr>
              <a:t>EUR 3.225,00 (inkl. Zertifikatsgebühr)</a:t>
            </a:r>
          </a:p>
          <a:p>
            <a:r>
              <a:rPr lang="de-DE" b="1" dirty="0">
                <a:solidFill>
                  <a:schemeClr val="tx1"/>
                </a:solidFill>
              </a:rPr>
              <a:t>Gruppengröße		</a:t>
            </a:r>
            <a:r>
              <a:rPr lang="de-DE" dirty="0">
                <a:solidFill>
                  <a:schemeClr val="tx1"/>
                </a:solidFill>
              </a:rPr>
              <a:t>min. 4 max. 10 Teilnehmende</a:t>
            </a:r>
          </a:p>
          <a:p>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Bundeseinheitliches Konzept</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063679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Terminplan</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pic>
        <p:nvPicPr>
          <p:cNvPr id="8" name="Grafik 7">
            <a:extLst>
              <a:ext uri="{FF2B5EF4-FFF2-40B4-BE49-F238E27FC236}">
                <a16:creationId xmlns:a16="http://schemas.microsoft.com/office/drawing/2014/main" id="{35C47D24-D28B-8D6F-680C-49C70FED6B98}"/>
              </a:ext>
            </a:extLst>
          </p:cNvPr>
          <p:cNvPicPr>
            <a:picLocks noChangeAspect="1"/>
          </p:cNvPicPr>
          <p:nvPr/>
        </p:nvPicPr>
        <p:blipFill>
          <a:blip r:embed="rId2"/>
          <a:stretch>
            <a:fillRect/>
          </a:stretch>
        </p:blipFill>
        <p:spPr>
          <a:xfrm>
            <a:off x="812332" y="1396089"/>
            <a:ext cx="6360826" cy="4085641"/>
          </a:xfrm>
          <a:prstGeom prst="rect">
            <a:avLst/>
          </a:prstGeom>
        </p:spPr>
      </p:pic>
    </p:spTree>
    <p:extLst>
      <p:ext uri="{BB962C8B-B14F-4D97-AF65-F5344CB8AC3E}">
        <p14:creationId xmlns:p14="http://schemas.microsoft.com/office/powerpoint/2010/main" val="420364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Dürfen wir uns vorstellen?</a:t>
            </a:r>
          </a:p>
        </p:txBody>
      </p:sp>
      <p:sp>
        <p:nvSpPr>
          <p:cNvPr id="4" name="Fußzeilenplatzhalter 3"/>
          <p:cNvSpPr>
            <a:spLocks noGrp="1"/>
          </p:cNvSpPr>
          <p:nvPr>
            <p:ph type="ftr" sz="quarter" idx="15"/>
          </p:nvPr>
        </p:nvSpPr>
        <p:spPr/>
        <p:txBody>
          <a:bodyPr/>
          <a:lstStyle/>
          <a:p>
            <a:endParaRPr lang="de-DE" dirty="0"/>
          </a:p>
        </p:txBody>
      </p:sp>
      <p:pic>
        <p:nvPicPr>
          <p:cNvPr id="13" name="Grafik 12"/>
          <p:cNvPicPr>
            <a:picLocks noChangeAspect="1"/>
          </p:cNvPicPr>
          <p:nvPr/>
        </p:nvPicPr>
        <p:blipFill>
          <a:blip r:embed="rId2"/>
          <a:stretch>
            <a:fillRect/>
          </a:stretch>
        </p:blipFill>
        <p:spPr>
          <a:xfrm>
            <a:off x="9180996" y="3521647"/>
            <a:ext cx="2282621" cy="2160000"/>
          </a:xfrm>
          <a:prstGeom prst="rect">
            <a:avLst/>
          </a:prstGeom>
        </p:spPr>
      </p:pic>
      <p:pic>
        <p:nvPicPr>
          <p:cNvPr id="5" name="Grafik 4">
            <a:extLst>
              <a:ext uri="{FF2B5EF4-FFF2-40B4-BE49-F238E27FC236}">
                <a16:creationId xmlns:a16="http://schemas.microsoft.com/office/drawing/2014/main" id="{4480F4A6-4A2B-7D2D-924B-45351AFBFBF9}"/>
              </a:ext>
            </a:extLst>
          </p:cNvPr>
          <p:cNvPicPr>
            <a:picLocks noChangeAspect="1"/>
          </p:cNvPicPr>
          <p:nvPr/>
        </p:nvPicPr>
        <p:blipFill>
          <a:blip r:embed="rId3"/>
          <a:stretch>
            <a:fillRect/>
          </a:stretch>
        </p:blipFill>
        <p:spPr>
          <a:xfrm>
            <a:off x="6284258" y="1087145"/>
            <a:ext cx="2318049" cy="2160000"/>
          </a:xfrm>
          <a:prstGeom prst="rect">
            <a:avLst/>
          </a:prstGeom>
        </p:spPr>
      </p:pic>
      <p:pic>
        <p:nvPicPr>
          <p:cNvPr id="8" name="Grafik 7">
            <a:extLst>
              <a:ext uri="{FF2B5EF4-FFF2-40B4-BE49-F238E27FC236}">
                <a16:creationId xmlns:a16="http://schemas.microsoft.com/office/drawing/2014/main" id="{8588B65C-03FD-ADB2-59CD-F3672154F344}"/>
              </a:ext>
            </a:extLst>
          </p:cNvPr>
          <p:cNvPicPr>
            <a:picLocks noChangeAspect="1"/>
          </p:cNvPicPr>
          <p:nvPr/>
        </p:nvPicPr>
        <p:blipFill>
          <a:blip r:embed="rId4"/>
          <a:stretch>
            <a:fillRect/>
          </a:stretch>
        </p:blipFill>
        <p:spPr>
          <a:xfrm>
            <a:off x="744478" y="1087146"/>
            <a:ext cx="2282182" cy="2160000"/>
          </a:xfrm>
          <a:prstGeom prst="rect">
            <a:avLst/>
          </a:prstGeom>
        </p:spPr>
      </p:pic>
      <p:pic>
        <p:nvPicPr>
          <p:cNvPr id="12" name="Grafik 11">
            <a:extLst>
              <a:ext uri="{FF2B5EF4-FFF2-40B4-BE49-F238E27FC236}">
                <a16:creationId xmlns:a16="http://schemas.microsoft.com/office/drawing/2014/main" id="{B2E68F60-B4EA-2F48-93EC-D84994F35E57}"/>
              </a:ext>
            </a:extLst>
          </p:cNvPr>
          <p:cNvPicPr>
            <a:picLocks noChangeAspect="1"/>
          </p:cNvPicPr>
          <p:nvPr/>
        </p:nvPicPr>
        <p:blipFill>
          <a:blip r:embed="rId5"/>
          <a:stretch>
            <a:fillRect/>
          </a:stretch>
        </p:blipFill>
        <p:spPr>
          <a:xfrm>
            <a:off x="3576637" y="1066800"/>
            <a:ext cx="2303710" cy="2160000"/>
          </a:xfrm>
          <a:prstGeom prst="rect">
            <a:avLst/>
          </a:prstGeom>
        </p:spPr>
      </p:pic>
      <p:pic>
        <p:nvPicPr>
          <p:cNvPr id="18" name="Grafik 17">
            <a:extLst>
              <a:ext uri="{FF2B5EF4-FFF2-40B4-BE49-F238E27FC236}">
                <a16:creationId xmlns:a16="http://schemas.microsoft.com/office/drawing/2014/main" id="{D80D181B-9925-7043-775C-4433B56A945E}"/>
              </a:ext>
            </a:extLst>
          </p:cNvPr>
          <p:cNvPicPr>
            <a:picLocks noChangeAspect="1"/>
          </p:cNvPicPr>
          <p:nvPr/>
        </p:nvPicPr>
        <p:blipFill>
          <a:blip r:embed="rId6"/>
          <a:stretch>
            <a:fillRect/>
          </a:stretch>
        </p:blipFill>
        <p:spPr>
          <a:xfrm>
            <a:off x="9137945" y="1066800"/>
            <a:ext cx="2272771" cy="2160000"/>
          </a:xfrm>
          <a:prstGeom prst="rect">
            <a:avLst/>
          </a:prstGeom>
        </p:spPr>
      </p:pic>
      <p:pic>
        <p:nvPicPr>
          <p:cNvPr id="20" name="Grafik 19">
            <a:extLst>
              <a:ext uri="{FF2B5EF4-FFF2-40B4-BE49-F238E27FC236}">
                <a16:creationId xmlns:a16="http://schemas.microsoft.com/office/drawing/2014/main" id="{9650655B-A44B-7F30-0270-CBF8396901B3}"/>
              </a:ext>
            </a:extLst>
          </p:cNvPr>
          <p:cNvPicPr>
            <a:picLocks noChangeAspect="1"/>
          </p:cNvPicPr>
          <p:nvPr/>
        </p:nvPicPr>
        <p:blipFill>
          <a:blip r:embed="rId7"/>
          <a:stretch>
            <a:fillRect/>
          </a:stretch>
        </p:blipFill>
        <p:spPr>
          <a:xfrm>
            <a:off x="681139" y="3610855"/>
            <a:ext cx="2345521" cy="2160000"/>
          </a:xfrm>
          <a:prstGeom prst="rect">
            <a:avLst/>
          </a:prstGeom>
        </p:spPr>
      </p:pic>
    </p:spTree>
    <p:extLst>
      <p:ext uri="{BB962C8B-B14F-4D97-AF65-F5344CB8AC3E}">
        <p14:creationId xmlns:p14="http://schemas.microsoft.com/office/powerpoint/2010/main" val="336280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Weitergehende Informationen</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kern="0" dirty="0">
                <a:solidFill>
                  <a:schemeClr val="bg1">
                    <a:lumMod val="65000"/>
                  </a:schemeClr>
                </a:solidFill>
              </a:rPr>
              <a:t>Landesportal</a:t>
            </a:r>
            <a:r>
              <a:rPr lang="de-DE" dirty="0">
                <a:solidFill>
                  <a:srgbClr val="0070C0"/>
                </a:solidFill>
              </a:rPr>
              <a:t> </a:t>
            </a:r>
            <a:r>
              <a:rPr lang="de-DE" dirty="0">
                <a:solidFill>
                  <a:schemeClr val="bg1">
                    <a:lumMod val="65000"/>
                  </a:schemeClr>
                </a:solidFill>
              </a:rPr>
              <a:t>Schleswig-Holstein</a:t>
            </a:r>
            <a:r>
              <a:rPr lang="de-DE" kern="0" dirty="0">
                <a:solidFill>
                  <a:schemeClr val="bg1">
                    <a:lumMod val="65000"/>
                  </a:schemeClr>
                </a:solidFill>
              </a:rPr>
              <a:t>: </a:t>
            </a:r>
            <a:r>
              <a:rPr lang="de-DE" kern="0" dirty="0">
                <a:solidFill>
                  <a:srgbClr val="0070C0"/>
                </a:solidFill>
                <a:hlinkClick r:id="rId2"/>
              </a:rPr>
              <a:t>https://</a:t>
            </a:r>
            <a:r>
              <a:rPr lang="de-DE" kern="0" dirty="0">
                <a:solidFill>
                  <a:srgbClr val="0070C0"/>
                </a:solidFill>
              </a:rPr>
              <a:t>www.schleswig-holstein.de</a:t>
            </a:r>
            <a:endParaRPr lang="de-DE" dirty="0">
              <a:solidFill>
                <a:srgbClr val="0070C0"/>
              </a:solidFill>
            </a:endParaRPr>
          </a:p>
          <a:p>
            <a:endParaRPr lang="de-DE" dirty="0"/>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pic>
        <p:nvPicPr>
          <p:cNvPr id="7" name="Grafik 6"/>
          <p:cNvPicPr>
            <a:picLocks noChangeAspect="1"/>
          </p:cNvPicPr>
          <p:nvPr/>
        </p:nvPicPr>
        <p:blipFill>
          <a:blip r:embed="rId3"/>
          <a:stretch>
            <a:fillRect/>
          </a:stretch>
        </p:blipFill>
        <p:spPr>
          <a:xfrm>
            <a:off x="1522693" y="1366825"/>
            <a:ext cx="5691924" cy="4431170"/>
          </a:xfrm>
          <a:prstGeom prst="rect">
            <a:avLst/>
          </a:prstGeom>
        </p:spPr>
      </p:pic>
    </p:spTree>
    <p:extLst>
      <p:ext uri="{BB962C8B-B14F-4D97-AF65-F5344CB8AC3E}">
        <p14:creationId xmlns:p14="http://schemas.microsoft.com/office/powerpoint/2010/main" val="3822234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a:xfrm>
            <a:off x="709104" y="1396089"/>
            <a:ext cx="10800000" cy="4280066"/>
          </a:xfrm>
        </p:spPr>
        <p:txBody>
          <a:bodyPr>
            <a:normAutofit/>
          </a:bodyPr>
          <a:lstStyle/>
          <a:p>
            <a:pPr marL="285750" indent="-285750">
              <a:buFont typeface="Arial" panose="020B0604020202020204" pitchFamily="34" charset="0"/>
              <a:buChar char="•"/>
            </a:pPr>
            <a:endParaRPr lang="de-DE" dirty="0"/>
          </a:p>
          <a:p>
            <a:pPr marL="114300" lvl="1" indent="0">
              <a:buNone/>
            </a:pPr>
            <a:r>
              <a:rPr lang="de-DE" sz="1800" b="1" dirty="0"/>
              <a:t>Mit dem Weiterbildungsbonus Schleswig-Holstein werden Seminarkosten der beruflichen Weiterbildung für Erwerbstätige gefördert.</a:t>
            </a:r>
          </a:p>
          <a:p>
            <a:pPr marL="114300" lvl="1" indent="0">
              <a:buNone/>
            </a:pPr>
            <a:endParaRPr lang="de-DE" sz="1700" b="1" dirty="0">
              <a:cs typeface="Arial"/>
            </a:endParaRPr>
          </a:p>
          <a:p>
            <a:pPr marL="742950" lvl="2">
              <a:buFont typeface="Wingdings" panose="05000000000000000000" pitchFamily="2" charset="2"/>
              <a:buChar char="§"/>
            </a:pPr>
            <a:r>
              <a:rPr lang="de-DE" sz="1800" dirty="0"/>
              <a:t>Der Zuschuss zur beruflichen Weiterbildungsmaßnahme umfasst bis zu 40 Prozent der zuwendungsfähigen Seminarkosten, höchstens jedoch 1.500 Euro pro Antragstellenden und Kalenderjahr.</a:t>
            </a:r>
            <a:br>
              <a:rPr lang="de-DE" sz="1800" dirty="0"/>
            </a:br>
            <a:br>
              <a:rPr lang="de-DE" sz="1800" dirty="0"/>
            </a:br>
            <a:r>
              <a:rPr lang="de-DE" sz="1800" dirty="0"/>
              <a:t>Die verbleibenden 60 Prozent der Seminarkosten sind von der Arbeitgeberin/dem Arbeitgeber oder der/dem selbstständig Erwerbstätigen zu übernehmen.</a:t>
            </a:r>
            <a:br>
              <a:rPr lang="de-DE" sz="1800" dirty="0"/>
            </a:br>
            <a:br>
              <a:rPr lang="de-DE" sz="1800" dirty="0"/>
            </a:br>
            <a:r>
              <a:rPr lang="de-DE" sz="1800" dirty="0"/>
              <a:t>Kosten für Weiterbildungsmaßnahmen unter 16 Zeitstunden sind nicht zuwendungsfähig.</a:t>
            </a:r>
            <a:endParaRPr lang="de-DE" sz="1700" b="1" dirty="0">
              <a:solidFill>
                <a:srgbClr val="FF0000"/>
              </a:solidFill>
              <a:cs typeface="Arial"/>
            </a:endParaRPr>
          </a:p>
          <a:p>
            <a:pPr marL="742950" lvl="2">
              <a:buFont typeface="Wingdings" panose="05000000000000000000" pitchFamily="2" charset="2"/>
              <a:buChar char="§"/>
            </a:pPr>
            <a:endParaRPr lang="de-DE" sz="17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Förderung</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normAutofit fontScale="55000" lnSpcReduction="20000"/>
          </a:bodyPr>
          <a:lstStyle/>
          <a:p>
            <a:endParaRPr lang="de-DE" dirty="0"/>
          </a:p>
          <a:p>
            <a:r>
              <a:rPr lang="de-DE" dirty="0"/>
              <a:t>Weiterbildungsbonus </a:t>
            </a:r>
            <a:r>
              <a:rPr lang="de-DE" sz="2100" dirty="0"/>
              <a:t>Schleswig-Holstein (Aktion A3 im Landesprogramm Arbeit 2021 - 2027)</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50037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endParaRPr lang="de-DE" sz="1400" dirty="0"/>
          </a:p>
          <a:p>
            <a:pPr marL="114300" lvl="1" indent="0">
              <a:buNone/>
            </a:pPr>
            <a:endParaRPr lang="de-DE" b="1" u="sng" dirty="0">
              <a:cs typeface="Arial"/>
            </a:endParaRPr>
          </a:p>
          <a:p>
            <a:pPr marL="114300" lvl="1" indent="0">
              <a:buNone/>
            </a:pPr>
            <a:r>
              <a:rPr lang="de-DE" b="1" u="sng" dirty="0">
                <a:cs typeface="Arial"/>
              </a:rPr>
              <a:t>Berechnungsbeispiel</a:t>
            </a:r>
          </a:p>
          <a:p>
            <a:pPr marL="114300" lvl="1" indent="0">
              <a:buNone/>
            </a:pPr>
            <a:endParaRPr lang="de-DE" b="1" dirty="0">
              <a:cs typeface="Arial"/>
            </a:endParaRPr>
          </a:p>
          <a:p>
            <a:pPr marL="114300" lvl="1" indent="0">
              <a:buNone/>
            </a:pPr>
            <a:r>
              <a:rPr lang="de-DE" b="1" dirty="0">
                <a:cs typeface="Arial"/>
              </a:rPr>
              <a:t>Veranstaltungspreis				</a:t>
            </a:r>
            <a:r>
              <a:rPr lang="de-DE" b="1" dirty="0"/>
              <a:t>EUR    3.525,00</a:t>
            </a:r>
          </a:p>
          <a:p>
            <a:pPr marL="114300" lvl="1" indent="0">
              <a:buNone/>
            </a:pPr>
            <a:r>
              <a:rPr lang="de-DE" dirty="0"/>
              <a:t>Förderung bei 40% AN-Anteil (max. EUR 1.500,00)	</a:t>
            </a:r>
            <a:r>
              <a:rPr lang="de-DE" b="1" dirty="0">
                <a:solidFill>
                  <a:srgbClr val="FF0000"/>
                </a:solidFill>
              </a:rPr>
              <a:t>EUR  - 1.410,00</a:t>
            </a:r>
          </a:p>
          <a:p>
            <a:pPr marL="114300" lvl="1" indent="0">
              <a:buNone/>
            </a:pPr>
            <a:r>
              <a:rPr lang="de-DE" dirty="0"/>
              <a:t>Zuschuss bei 60%  AG-Anteil			</a:t>
            </a:r>
            <a:r>
              <a:rPr lang="de-DE" b="1" dirty="0">
                <a:solidFill>
                  <a:srgbClr val="FF0000"/>
                </a:solidFill>
              </a:rPr>
              <a:t>EUR  - 2.115,00</a:t>
            </a:r>
          </a:p>
          <a:p>
            <a:pPr marL="114300" lvl="1" indent="0">
              <a:buNone/>
            </a:pPr>
            <a:r>
              <a:rPr lang="de-DE" b="1" dirty="0"/>
              <a:t>Eigenanteil nach Erhalt Förderung			EUR           0,00</a:t>
            </a:r>
          </a:p>
          <a:p>
            <a:pPr marL="114300" lvl="1" indent="0">
              <a:buNone/>
            </a:pPr>
            <a:endParaRPr lang="de-DE" sz="1400" b="1" dirty="0">
              <a:cs typeface="Arial"/>
            </a:endParaRPr>
          </a:p>
          <a:p>
            <a:pPr marL="114300" lvl="1" indent="0">
              <a:buNone/>
            </a:pPr>
            <a:endParaRPr lang="de-DE" sz="1400" b="1" dirty="0">
              <a:cs typeface="Arial"/>
            </a:endParaRPr>
          </a:p>
          <a:p>
            <a:pPr marL="114300" lvl="1" indent="0">
              <a:buNone/>
            </a:pPr>
            <a:endParaRPr lang="de-DE" sz="14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Förderung</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normAutofit/>
          </a:bodyPr>
          <a:lstStyle/>
          <a:p>
            <a:r>
              <a:rPr lang="de-DE" dirty="0"/>
              <a:t>Weiterbildungsbonus Schleswig-Holstein</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72725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B30CFB-7325-D140-809F-6FFB09496012}"/>
              </a:ext>
            </a:extLst>
          </p:cNvPr>
          <p:cNvSpPr>
            <a:spLocks noGrp="1"/>
          </p:cNvSpPr>
          <p:nvPr>
            <p:ph sz="half" idx="1"/>
          </p:nvPr>
        </p:nvSpPr>
        <p:spPr/>
        <p:txBody>
          <a:bodyPr>
            <a:normAutofit/>
          </a:bodyPr>
          <a:lstStyle/>
          <a:p>
            <a:pPr>
              <a:defRPr/>
            </a:pPr>
            <a:endParaRPr lang="de-DE" b="1" dirty="0"/>
          </a:p>
          <a:p>
            <a:pPr>
              <a:defRPr/>
            </a:pPr>
            <a:endParaRPr lang="de-DE" dirty="0"/>
          </a:p>
          <a:p>
            <a:pPr marL="285750" indent="-285750">
              <a:buFont typeface="Wingdings" panose="05000000000000000000" pitchFamily="2" charset="2"/>
              <a:buChar char="Ø"/>
            </a:pPr>
            <a:endParaRPr lang="de-DE" dirty="0"/>
          </a:p>
        </p:txBody>
      </p:sp>
      <p:sp>
        <p:nvSpPr>
          <p:cNvPr id="3" name="Inhaltsplatzhalter 2">
            <a:extLst>
              <a:ext uri="{FF2B5EF4-FFF2-40B4-BE49-F238E27FC236}">
                <a16:creationId xmlns:a16="http://schemas.microsoft.com/office/drawing/2014/main" id="{C76012C7-EF87-F543-B79C-78EBEDB40748}"/>
              </a:ext>
            </a:extLst>
          </p:cNvPr>
          <p:cNvSpPr>
            <a:spLocks noGrp="1"/>
          </p:cNvSpPr>
          <p:nvPr>
            <p:ph sz="half" idx="2"/>
          </p:nvPr>
        </p:nvSpPr>
        <p:spPr>
          <a:xfrm flipH="1" flipV="1">
            <a:off x="11509103" y="5333999"/>
            <a:ext cx="45719" cy="45719"/>
          </a:xfrm>
        </p:spPr>
        <p:txBody>
          <a:bodyPr>
            <a:normAutofit fontScale="25000" lnSpcReduction="20000"/>
          </a:bodyPr>
          <a:lstStyle/>
          <a:p>
            <a:pPr marL="971550" lvl="1" indent="-285750">
              <a:buFont typeface="Wingdings" panose="05000000000000000000" pitchFamily="2" charset="2"/>
              <a:buChar char="Ø"/>
            </a:pPr>
            <a:endParaRPr lang="de-DE" dirty="0"/>
          </a:p>
        </p:txBody>
      </p:sp>
      <p:sp>
        <p:nvSpPr>
          <p:cNvPr id="4" name="Titel 3">
            <a:extLst>
              <a:ext uri="{FF2B5EF4-FFF2-40B4-BE49-F238E27FC236}">
                <a16:creationId xmlns:a16="http://schemas.microsoft.com/office/drawing/2014/main" id="{B3CABCE0-1563-7C4C-BCCB-FE7A0701B231}"/>
              </a:ext>
            </a:extLst>
          </p:cNvPr>
          <p:cNvSpPr>
            <a:spLocks noGrp="1"/>
          </p:cNvSpPr>
          <p:nvPr>
            <p:ph type="title"/>
          </p:nvPr>
        </p:nvSpPr>
        <p:spPr/>
        <p:txBody>
          <a:bodyPr/>
          <a:lstStyle/>
          <a:p>
            <a:r>
              <a:rPr lang="de-DE" dirty="0" err="1"/>
              <a:t>Ansprechpartner:in</a:t>
            </a:r>
            <a:endParaRPr lang="de-DE" dirty="0"/>
          </a:p>
        </p:txBody>
      </p:sp>
      <p:sp>
        <p:nvSpPr>
          <p:cNvPr id="5" name="Textplatzhalter 4">
            <a:extLst>
              <a:ext uri="{FF2B5EF4-FFF2-40B4-BE49-F238E27FC236}">
                <a16:creationId xmlns:a16="http://schemas.microsoft.com/office/drawing/2014/main" id="{CFCFAA83-8A8A-A845-A3B1-4DF4A8D44077}"/>
              </a:ext>
            </a:extLst>
          </p:cNvPr>
          <p:cNvSpPr>
            <a:spLocks noGrp="1"/>
          </p:cNvSpPr>
          <p:nvPr>
            <p:ph type="body" sz="quarter" idx="14"/>
          </p:nvPr>
        </p:nvSpPr>
        <p:spPr/>
        <p:txBody>
          <a:bodyPr/>
          <a:lstStyle/>
          <a:p>
            <a:r>
              <a:rPr lang="de-DE" dirty="0"/>
              <a:t>Wirtschaftsakademie Schleswig-Holstein GmbH				</a:t>
            </a:r>
          </a:p>
        </p:txBody>
      </p:sp>
      <p:sp>
        <p:nvSpPr>
          <p:cNvPr id="6" name="Fußzeilenplatzhalter 5">
            <a:extLst>
              <a:ext uri="{FF2B5EF4-FFF2-40B4-BE49-F238E27FC236}">
                <a16:creationId xmlns:a16="http://schemas.microsoft.com/office/drawing/2014/main" id="{D678C350-25EC-2442-99D5-C663E656C56E}"/>
              </a:ext>
            </a:extLst>
          </p:cNvPr>
          <p:cNvSpPr>
            <a:spLocks noGrp="1"/>
          </p:cNvSpPr>
          <p:nvPr>
            <p:ph type="ftr" sz="quarter" idx="15"/>
          </p:nvPr>
        </p:nvSpPr>
        <p:spPr/>
        <p:txBody>
          <a:bodyPr/>
          <a:lstStyle/>
          <a:p>
            <a:endParaRPr lang="de-DE"/>
          </a:p>
        </p:txBody>
      </p:sp>
      <p:pic>
        <p:nvPicPr>
          <p:cNvPr id="9" name="Grafik 8">
            <a:extLst>
              <a:ext uri="{FF2B5EF4-FFF2-40B4-BE49-F238E27FC236}">
                <a16:creationId xmlns:a16="http://schemas.microsoft.com/office/drawing/2014/main" id="{454E5E78-0E9A-A50D-F00E-728532C89140}"/>
              </a:ext>
            </a:extLst>
          </p:cNvPr>
          <p:cNvPicPr>
            <a:picLocks noChangeAspect="1"/>
          </p:cNvPicPr>
          <p:nvPr/>
        </p:nvPicPr>
        <p:blipFill>
          <a:blip r:embed="rId2"/>
          <a:stretch>
            <a:fillRect/>
          </a:stretch>
        </p:blipFill>
        <p:spPr>
          <a:xfrm>
            <a:off x="1919287" y="1909762"/>
            <a:ext cx="8353425" cy="3038475"/>
          </a:xfrm>
          <a:prstGeom prst="rect">
            <a:avLst/>
          </a:prstGeom>
        </p:spPr>
      </p:pic>
    </p:spTree>
    <p:extLst>
      <p:ext uri="{BB962C8B-B14F-4D97-AF65-F5344CB8AC3E}">
        <p14:creationId xmlns:p14="http://schemas.microsoft.com/office/powerpoint/2010/main" val="4267062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06C21-D41B-654A-B1B4-AAC0F1D883C6}"/>
              </a:ext>
            </a:extLst>
          </p:cNvPr>
          <p:cNvSpPr>
            <a:spLocks noGrp="1"/>
          </p:cNvSpPr>
          <p:nvPr>
            <p:ph type="ctrTitle"/>
          </p:nvPr>
        </p:nvSpPr>
        <p:spPr/>
        <p:txBody>
          <a:bodyPr/>
          <a:lstStyle/>
          <a:p>
            <a:r>
              <a:rPr lang="de-DE" dirty="0"/>
              <a:t>Weitere Fragen?</a:t>
            </a:r>
          </a:p>
        </p:txBody>
      </p:sp>
    </p:spTree>
    <p:extLst>
      <p:ext uri="{BB962C8B-B14F-4D97-AF65-F5344CB8AC3E}">
        <p14:creationId xmlns:p14="http://schemas.microsoft.com/office/powerpoint/2010/main" val="347468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513948-218C-2D48-80AF-58985E7000D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A8C57634-9F58-094F-8562-D12853FF325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3830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EAF966-FB5C-D149-8D6F-21FF3D3B99AC}"/>
              </a:ext>
            </a:extLst>
          </p:cNvPr>
          <p:cNvSpPr>
            <a:spLocks noGrp="1"/>
          </p:cNvSpPr>
          <p:nvPr>
            <p:ph type="title"/>
          </p:nvPr>
        </p:nvSpPr>
        <p:spPr/>
        <p:txBody>
          <a:bodyPr>
            <a:normAutofit/>
          </a:bodyPr>
          <a:lstStyle/>
          <a:p>
            <a:r>
              <a:rPr lang="de-DE" dirty="0"/>
              <a:t>Unternehmensverbund der Wirtschaftsakademie</a:t>
            </a:r>
          </a:p>
        </p:txBody>
      </p:sp>
      <p:sp>
        <p:nvSpPr>
          <p:cNvPr id="4" name="Textplatzhalter 3">
            <a:extLst>
              <a:ext uri="{FF2B5EF4-FFF2-40B4-BE49-F238E27FC236}">
                <a16:creationId xmlns:a16="http://schemas.microsoft.com/office/drawing/2014/main" id="{D1F1B518-D05E-8948-A755-A83F49D48436}"/>
              </a:ext>
            </a:extLst>
          </p:cNvPr>
          <p:cNvSpPr>
            <a:spLocks noGrp="1"/>
          </p:cNvSpPr>
          <p:nvPr>
            <p:ph type="body" sz="quarter" idx="14"/>
          </p:nvPr>
        </p:nvSpPr>
        <p:spPr/>
        <p:txBody>
          <a:bodyPr/>
          <a:lstStyle/>
          <a:p>
            <a:r>
              <a:rPr lang="de-DE" dirty="0"/>
              <a:t>Ein starker Verbund</a:t>
            </a:r>
          </a:p>
        </p:txBody>
      </p:sp>
      <p:pic>
        <p:nvPicPr>
          <p:cNvPr id="8" name="Grafik 7">
            <a:extLst>
              <a:ext uri="{FF2B5EF4-FFF2-40B4-BE49-F238E27FC236}">
                <a16:creationId xmlns:a16="http://schemas.microsoft.com/office/drawing/2014/main" id="{FEC0B48F-3B87-3B45-B7B6-03EEE56860E2}"/>
              </a:ext>
            </a:extLst>
          </p:cNvPr>
          <p:cNvPicPr>
            <a:picLocks noChangeAspect="1"/>
          </p:cNvPicPr>
          <p:nvPr/>
        </p:nvPicPr>
        <p:blipFill>
          <a:blip r:embed="rId2"/>
          <a:stretch>
            <a:fillRect/>
          </a:stretch>
        </p:blipFill>
        <p:spPr>
          <a:xfrm>
            <a:off x="5132305" y="4061384"/>
            <a:ext cx="1687504" cy="432000"/>
          </a:xfrm>
          <a:prstGeom prst="rect">
            <a:avLst/>
          </a:prstGeom>
        </p:spPr>
      </p:pic>
      <p:pic>
        <p:nvPicPr>
          <p:cNvPr id="12" name="Grafik 11">
            <a:extLst>
              <a:ext uri="{FF2B5EF4-FFF2-40B4-BE49-F238E27FC236}">
                <a16:creationId xmlns:a16="http://schemas.microsoft.com/office/drawing/2014/main" id="{CD580B90-88F7-2647-BF40-4F951438AB36}"/>
              </a:ext>
            </a:extLst>
          </p:cNvPr>
          <p:cNvPicPr>
            <a:picLocks noChangeAspect="1"/>
          </p:cNvPicPr>
          <p:nvPr/>
        </p:nvPicPr>
        <p:blipFill>
          <a:blip r:embed="rId3"/>
          <a:stretch>
            <a:fillRect/>
          </a:stretch>
        </p:blipFill>
        <p:spPr>
          <a:xfrm>
            <a:off x="8713112" y="3269963"/>
            <a:ext cx="2334858" cy="432000"/>
          </a:xfrm>
          <a:prstGeom prst="rect">
            <a:avLst/>
          </a:prstGeom>
        </p:spPr>
      </p:pic>
      <p:pic>
        <p:nvPicPr>
          <p:cNvPr id="13" name="Grafik 12">
            <a:extLst>
              <a:ext uri="{FF2B5EF4-FFF2-40B4-BE49-F238E27FC236}">
                <a16:creationId xmlns:a16="http://schemas.microsoft.com/office/drawing/2014/main" id="{B53CB4BC-4C23-D849-ADD6-49C7BA7C9451}"/>
              </a:ext>
            </a:extLst>
          </p:cNvPr>
          <p:cNvPicPr>
            <a:picLocks noChangeAspect="1"/>
          </p:cNvPicPr>
          <p:nvPr/>
        </p:nvPicPr>
        <p:blipFill>
          <a:blip r:embed="rId4"/>
          <a:stretch>
            <a:fillRect/>
          </a:stretch>
        </p:blipFill>
        <p:spPr>
          <a:xfrm>
            <a:off x="3693319" y="2246368"/>
            <a:ext cx="4565476" cy="576000"/>
          </a:xfrm>
          <a:prstGeom prst="rect">
            <a:avLst/>
          </a:prstGeom>
        </p:spPr>
      </p:pic>
      <p:pic>
        <p:nvPicPr>
          <p:cNvPr id="15" name="Grafik 14">
            <a:extLst>
              <a:ext uri="{FF2B5EF4-FFF2-40B4-BE49-F238E27FC236}">
                <a16:creationId xmlns:a16="http://schemas.microsoft.com/office/drawing/2014/main" id="{7D3AECDC-D998-E34D-A1CE-ED22D2973C25}"/>
              </a:ext>
            </a:extLst>
          </p:cNvPr>
          <p:cNvPicPr>
            <a:picLocks noChangeAspect="1"/>
          </p:cNvPicPr>
          <p:nvPr/>
        </p:nvPicPr>
        <p:blipFill>
          <a:blip r:embed="rId5"/>
          <a:stretch>
            <a:fillRect/>
          </a:stretch>
        </p:blipFill>
        <p:spPr>
          <a:xfrm>
            <a:off x="1165293" y="3283373"/>
            <a:ext cx="2201143" cy="432000"/>
          </a:xfrm>
          <a:prstGeom prst="rect">
            <a:avLst/>
          </a:prstGeom>
        </p:spPr>
      </p:pic>
      <p:pic>
        <p:nvPicPr>
          <p:cNvPr id="17" name="Grafik 16">
            <a:extLst>
              <a:ext uri="{FF2B5EF4-FFF2-40B4-BE49-F238E27FC236}">
                <a16:creationId xmlns:a16="http://schemas.microsoft.com/office/drawing/2014/main" id="{8904C91B-CF6B-C449-B45D-5C0AC49B5CB4}"/>
              </a:ext>
            </a:extLst>
          </p:cNvPr>
          <p:cNvPicPr>
            <a:picLocks noChangeAspect="1"/>
          </p:cNvPicPr>
          <p:nvPr/>
        </p:nvPicPr>
        <p:blipFill>
          <a:blip r:embed="rId6"/>
          <a:stretch>
            <a:fillRect/>
          </a:stretch>
        </p:blipFill>
        <p:spPr>
          <a:xfrm>
            <a:off x="3581804" y="3269963"/>
            <a:ext cx="2355429" cy="432000"/>
          </a:xfrm>
          <a:prstGeom prst="rect">
            <a:avLst/>
          </a:prstGeom>
        </p:spPr>
      </p:pic>
      <p:pic>
        <p:nvPicPr>
          <p:cNvPr id="19" name="Grafik 18">
            <a:extLst>
              <a:ext uri="{FF2B5EF4-FFF2-40B4-BE49-F238E27FC236}">
                <a16:creationId xmlns:a16="http://schemas.microsoft.com/office/drawing/2014/main" id="{0E6B7DF2-1E6D-6D4B-AB2F-7CA9A008923C}"/>
              </a:ext>
            </a:extLst>
          </p:cNvPr>
          <p:cNvPicPr>
            <a:picLocks noChangeAspect="1"/>
          </p:cNvPicPr>
          <p:nvPr/>
        </p:nvPicPr>
        <p:blipFill>
          <a:blip r:embed="rId7"/>
          <a:stretch>
            <a:fillRect/>
          </a:stretch>
        </p:blipFill>
        <p:spPr>
          <a:xfrm>
            <a:off x="2548451" y="4061384"/>
            <a:ext cx="1993611" cy="432000"/>
          </a:xfrm>
          <a:prstGeom prst="rect">
            <a:avLst/>
          </a:prstGeom>
        </p:spPr>
      </p:pic>
      <p:pic>
        <p:nvPicPr>
          <p:cNvPr id="21" name="Grafik 20">
            <a:extLst>
              <a:ext uri="{FF2B5EF4-FFF2-40B4-BE49-F238E27FC236}">
                <a16:creationId xmlns:a16="http://schemas.microsoft.com/office/drawing/2014/main" id="{5CEDA28D-FF64-C34A-B6F8-75AE20E75CCD}"/>
              </a:ext>
            </a:extLst>
          </p:cNvPr>
          <p:cNvPicPr>
            <a:picLocks noChangeAspect="1"/>
          </p:cNvPicPr>
          <p:nvPr/>
        </p:nvPicPr>
        <p:blipFill>
          <a:blip r:embed="rId8"/>
          <a:stretch>
            <a:fillRect/>
          </a:stretch>
        </p:blipFill>
        <p:spPr>
          <a:xfrm>
            <a:off x="6152601" y="3269963"/>
            <a:ext cx="2345143" cy="432000"/>
          </a:xfrm>
          <a:prstGeom prst="rect">
            <a:avLst/>
          </a:prstGeom>
        </p:spPr>
      </p:pic>
      <p:pic>
        <p:nvPicPr>
          <p:cNvPr id="23" name="Grafik 22">
            <a:extLst>
              <a:ext uri="{FF2B5EF4-FFF2-40B4-BE49-F238E27FC236}">
                <a16:creationId xmlns:a16="http://schemas.microsoft.com/office/drawing/2014/main" id="{4E6E2FB8-BFCF-7E41-9F32-727BBEB0E389}"/>
              </a:ext>
            </a:extLst>
          </p:cNvPr>
          <p:cNvPicPr>
            <a:picLocks noChangeAspect="1"/>
          </p:cNvPicPr>
          <p:nvPr/>
        </p:nvPicPr>
        <p:blipFill>
          <a:blip r:embed="rId9"/>
          <a:stretch>
            <a:fillRect/>
          </a:stretch>
        </p:blipFill>
        <p:spPr>
          <a:xfrm>
            <a:off x="7325172" y="4040118"/>
            <a:ext cx="1580488" cy="432000"/>
          </a:xfrm>
          <a:prstGeom prst="rect">
            <a:avLst/>
          </a:prstGeom>
        </p:spPr>
      </p:pic>
      <p:sp>
        <p:nvSpPr>
          <p:cNvPr id="2" name="Fußzeilenplatzhalter 1">
            <a:extLst>
              <a:ext uri="{FF2B5EF4-FFF2-40B4-BE49-F238E27FC236}">
                <a16:creationId xmlns:a16="http://schemas.microsoft.com/office/drawing/2014/main" id="{F75DDB3E-E0EC-E842-AD58-1D42E71C860C}"/>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52300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23F0D5C-C5F2-A7AE-5F64-BE4E0BCCF200}"/>
              </a:ext>
            </a:extLst>
          </p:cNvPr>
          <p:cNvSpPr>
            <a:spLocks noGrp="1"/>
          </p:cNvSpPr>
          <p:nvPr>
            <p:ph type="title"/>
          </p:nvPr>
        </p:nvSpPr>
        <p:spPr/>
        <p:txBody>
          <a:bodyPr/>
          <a:lstStyle/>
          <a:p>
            <a:r>
              <a:rPr lang="de-DE" dirty="0"/>
              <a:t>Über die Wirtschaftsakademie</a:t>
            </a:r>
          </a:p>
        </p:txBody>
      </p:sp>
      <p:sp>
        <p:nvSpPr>
          <p:cNvPr id="4" name="Textplatzhalter 3">
            <a:extLst>
              <a:ext uri="{FF2B5EF4-FFF2-40B4-BE49-F238E27FC236}">
                <a16:creationId xmlns:a16="http://schemas.microsoft.com/office/drawing/2014/main" id="{B923B8CE-37EB-F8CE-757B-F6E9503213F5}"/>
              </a:ext>
            </a:extLst>
          </p:cNvPr>
          <p:cNvSpPr>
            <a:spLocks noGrp="1"/>
          </p:cNvSpPr>
          <p:nvPr>
            <p:ph type="body" sz="quarter" idx="14"/>
          </p:nvPr>
        </p:nvSpPr>
        <p:spPr/>
        <p:txBody>
          <a:bodyPr/>
          <a:lstStyle/>
          <a:p>
            <a:r>
              <a:rPr lang="de-DE" dirty="0"/>
              <a:t>Vielfältige Bildungsangebote für Beschäftigte und Unternehmen</a:t>
            </a:r>
          </a:p>
        </p:txBody>
      </p:sp>
      <p:sp>
        <p:nvSpPr>
          <p:cNvPr id="5" name="Fußzeilenplatzhalter 4">
            <a:extLst>
              <a:ext uri="{FF2B5EF4-FFF2-40B4-BE49-F238E27FC236}">
                <a16:creationId xmlns:a16="http://schemas.microsoft.com/office/drawing/2014/main" id="{CFC69E29-31CE-E78C-6413-C328FFABEB0D}"/>
              </a:ext>
            </a:extLst>
          </p:cNvPr>
          <p:cNvSpPr>
            <a:spLocks noGrp="1"/>
          </p:cNvSpPr>
          <p:nvPr>
            <p:ph type="ftr" sz="quarter" idx="15"/>
          </p:nvPr>
        </p:nvSpPr>
        <p:spPr/>
        <p:txBody>
          <a:bodyPr/>
          <a:lstStyle/>
          <a:p>
            <a:endParaRPr lang="de-DE" dirty="0"/>
          </a:p>
        </p:txBody>
      </p:sp>
      <p:pic>
        <p:nvPicPr>
          <p:cNvPr id="10" name="Grafik 9">
            <a:extLst>
              <a:ext uri="{FF2B5EF4-FFF2-40B4-BE49-F238E27FC236}">
                <a16:creationId xmlns:a16="http://schemas.microsoft.com/office/drawing/2014/main" id="{2E985B34-E781-3F3A-23B3-062FFAA7BAD5}"/>
              </a:ext>
            </a:extLst>
          </p:cNvPr>
          <p:cNvPicPr>
            <a:picLocks noChangeAspect="1"/>
          </p:cNvPicPr>
          <p:nvPr/>
        </p:nvPicPr>
        <p:blipFill>
          <a:blip r:embed="rId2"/>
          <a:stretch>
            <a:fillRect/>
          </a:stretch>
        </p:blipFill>
        <p:spPr>
          <a:xfrm>
            <a:off x="709104" y="1716155"/>
            <a:ext cx="443661" cy="347655"/>
          </a:xfrm>
          <a:prstGeom prst="rect">
            <a:avLst/>
          </a:prstGeom>
        </p:spPr>
      </p:pic>
      <p:sp>
        <p:nvSpPr>
          <p:cNvPr id="11" name="AutoShape 2">
            <a:extLst>
              <a:ext uri="{FF2B5EF4-FFF2-40B4-BE49-F238E27FC236}">
                <a16:creationId xmlns:a16="http://schemas.microsoft.com/office/drawing/2014/main" id="{49B40138-2DF8-7070-C4BA-39C2CA5046E7}"/>
              </a:ext>
            </a:extLst>
          </p:cNvPr>
          <p:cNvSpPr txBox="1">
            <a:spLocks noChangeAspect="1" noChangeArrowheads="1"/>
          </p:cNvSpPr>
          <p:nvPr/>
        </p:nvSpPr>
        <p:spPr bwMode="auto">
          <a:xfrm>
            <a:off x="1223359" y="1974922"/>
            <a:ext cx="10154437" cy="6206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In Zusammenarbeit mit den drei schleswig-holsteinischen Industrie- und Handelskammern sind wir der Bildungspartner der schleswig-holsteinischen Unternehmen und Beschäftigten.</a:t>
            </a:r>
          </a:p>
        </p:txBody>
      </p:sp>
      <p:sp>
        <p:nvSpPr>
          <p:cNvPr id="12" name="Textplatzhalter 11">
            <a:extLst>
              <a:ext uri="{FF2B5EF4-FFF2-40B4-BE49-F238E27FC236}">
                <a16:creationId xmlns:a16="http://schemas.microsoft.com/office/drawing/2014/main" id="{80908DC4-A6D8-D1AE-AD54-BEB2FB84781D}"/>
              </a:ext>
            </a:extLst>
          </p:cNvPr>
          <p:cNvSpPr>
            <a:spLocks noGrp="1"/>
          </p:cNvSpPr>
          <p:nvPr>
            <p:ph type="body" sz="quarter" idx="13"/>
          </p:nvPr>
        </p:nvSpPr>
        <p:spPr>
          <a:xfrm>
            <a:off x="1249565" y="1650827"/>
            <a:ext cx="10154438" cy="412983"/>
          </a:xfrm>
        </p:spPr>
        <p:txBody>
          <a:bodyPr/>
          <a:lstStyle/>
          <a:p>
            <a:r>
              <a:rPr lang="de-DE" b="1" dirty="0"/>
              <a:t>Bildungspartner vor Ort</a:t>
            </a:r>
          </a:p>
        </p:txBody>
      </p:sp>
      <p:pic>
        <p:nvPicPr>
          <p:cNvPr id="13" name="Grafik 12">
            <a:extLst>
              <a:ext uri="{FF2B5EF4-FFF2-40B4-BE49-F238E27FC236}">
                <a16:creationId xmlns:a16="http://schemas.microsoft.com/office/drawing/2014/main" id="{4838E092-9DDD-2C16-AB13-2815CE714818}"/>
              </a:ext>
            </a:extLst>
          </p:cNvPr>
          <p:cNvPicPr>
            <a:picLocks noChangeAspect="1"/>
          </p:cNvPicPr>
          <p:nvPr/>
        </p:nvPicPr>
        <p:blipFill>
          <a:blip r:embed="rId2"/>
          <a:stretch>
            <a:fillRect/>
          </a:stretch>
        </p:blipFill>
        <p:spPr>
          <a:xfrm>
            <a:off x="709103" y="2777103"/>
            <a:ext cx="443661" cy="347655"/>
          </a:xfrm>
          <a:prstGeom prst="rect">
            <a:avLst/>
          </a:prstGeom>
        </p:spPr>
      </p:pic>
      <p:sp>
        <p:nvSpPr>
          <p:cNvPr id="14" name="AutoShape 2">
            <a:extLst>
              <a:ext uri="{FF2B5EF4-FFF2-40B4-BE49-F238E27FC236}">
                <a16:creationId xmlns:a16="http://schemas.microsoft.com/office/drawing/2014/main" id="{1DE1D512-60A5-EE3D-DBEE-4B9BA6E1303A}"/>
              </a:ext>
            </a:extLst>
          </p:cNvPr>
          <p:cNvSpPr txBox="1">
            <a:spLocks noChangeAspect="1" noChangeArrowheads="1"/>
          </p:cNvSpPr>
          <p:nvPr/>
        </p:nvSpPr>
        <p:spPr bwMode="auto">
          <a:xfrm>
            <a:off x="1249566" y="3003210"/>
            <a:ext cx="10154437" cy="4129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Wir gewinnen, qualifizieren und entwickeln Fach- und Führungskräfte.</a:t>
            </a:r>
          </a:p>
        </p:txBody>
      </p:sp>
      <p:sp>
        <p:nvSpPr>
          <p:cNvPr id="15" name="Textplatzhalter 11">
            <a:extLst>
              <a:ext uri="{FF2B5EF4-FFF2-40B4-BE49-F238E27FC236}">
                <a16:creationId xmlns:a16="http://schemas.microsoft.com/office/drawing/2014/main" id="{532B9C47-2A7A-6B2A-16C0-C0FE2E74A715}"/>
              </a:ext>
            </a:extLst>
          </p:cNvPr>
          <p:cNvSpPr txBox="1">
            <a:spLocks/>
          </p:cNvSpPr>
          <p:nvPr/>
        </p:nvSpPr>
        <p:spPr>
          <a:xfrm>
            <a:off x="1249565" y="2703137"/>
            <a:ext cx="10154438" cy="412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Fach- und Führungskräfte im Fokus</a:t>
            </a:r>
          </a:p>
        </p:txBody>
      </p:sp>
      <p:pic>
        <p:nvPicPr>
          <p:cNvPr id="16" name="Grafik 15">
            <a:extLst>
              <a:ext uri="{FF2B5EF4-FFF2-40B4-BE49-F238E27FC236}">
                <a16:creationId xmlns:a16="http://schemas.microsoft.com/office/drawing/2014/main" id="{B480C6EB-F8B1-6AB4-3FBB-F435F5929934}"/>
              </a:ext>
            </a:extLst>
          </p:cNvPr>
          <p:cNvPicPr>
            <a:picLocks noChangeAspect="1"/>
          </p:cNvPicPr>
          <p:nvPr/>
        </p:nvPicPr>
        <p:blipFill>
          <a:blip r:embed="rId2"/>
          <a:stretch>
            <a:fillRect/>
          </a:stretch>
        </p:blipFill>
        <p:spPr>
          <a:xfrm>
            <a:off x="703029" y="3859432"/>
            <a:ext cx="443661" cy="347655"/>
          </a:xfrm>
          <a:prstGeom prst="rect">
            <a:avLst/>
          </a:prstGeom>
        </p:spPr>
      </p:pic>
      <p:sp>
        <p:nvSpPr>
          <p:cNvPr id="17" name="Textplatzhalter 11">
            <a:extLst>
              <a:ext uri="{FF2B5EF4-FFF2-40B4-BE49-F238E27FC236}">
                <a16:creationId xmlns:a16="http://schemas.microsoft.com/office/drawing/2014/main" id="{62ED48C3-66C1-D528-E3CC-12AB4E320060}"/>
              </a:ext>
            </a:extLst>
          </p:cNvPr>
          <p:cNvSpPr txBox="1">
            <a:spLocks/>
          </p:cNvSpPr>
          <p:nvPr/>
        </p:nvSpPr>
        <p:spPr>
          <a:xfrm>
            <a:off x="1243491" y="3795930"/>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189 Mitarbeitende</a:t>
            </a:r>
          </a:p>
        </p:txBody>
      </p:sp>
      <p:pic>
        <p:nvPicPr>
          <p:cNvPr id="18" name="Grafik 17">
            <a:extLst>
              <a:ext uri="{FF2B5EF4-FFF2-40B4-BE49-F238E27FC236}">
                <a16:creationId xmlns:a16="http://schemas.microsoft.com/office/drawing/2014/main" id="{5646E366-DE80-075F-E3F4-4A3527DD2223}"/>
              </a:ext>
            </a:extLst>
          </p:cNvPr>
          <p:cNvPicPr>
            <a:picLocks noChangeAspect="1"/>
          </p:cNvPicPr>
          <p:nvPr/>
        </p:nvPicPr>
        <p:blipFill>
          <a:blip r:embed="rId2"/>
          <a:stretch>
            <a:fillRect/>
          </a:stretch>
        </p:blipFill>
        <p:spPr>
          <a:xfrm>
            <a:off x="3903917" y="3859432"/>
            <a:ext cx="443661" cy="347655"/>
          </a:xfrm>
          <a:prstGeom prst="rect">
            <a:avLst/>
          </a:prstGeom>
        </p:spPr>
      </p:pic>
      <p:sp>
        <p:nvSpPr>
          <p:cNvPr id="19" name="Textplatzhalter 11">
            <a:extLst>
              <a:ext uri="{FF2B5EF4-FFF2-40B4-BE49-F238E27FC236}">
                <a16:creationId xmlns:a16="http://schemas.microsoft.com/office/drawing/2014/main" id="{2AC4FDA3-6064-08BB-B130-A1A486F84D4F}"/>
              </a:ext>
            </a:extLst>
          </p:cNvPr>
          <p:cNvSpPr txBox="1">
            <a:spLocks/>
          </p:cNvSpPr>
          <p:nvPr/>
        </p:nvSpPr>
        <p:spPr>
          <a:xfrm>
            <a:off x="4496929" y="3757231"/>
            <a:ext cx="2156124"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ca. 600 freiberufliche Dozierende</a:t>
            </a:r>
          </a:p>
        </p:txBody>
      </p:sp>
      <p:pic>
        <p:nvPicPr>
          <p:cNvPr id="20" name="Grafik 19">
            <a:extLst>
              <a:ext uri="{FF2B5EF4-FFF2-40B4-BE49-F238E27FC236}">
                <a16:creationId xmlns:a16="http://schemas.microsoft.com/office/drawing/2014/main" id="{C7212538-1979-35B3-4228-F7AE8A9E0AC9}"/>
              </a:ext>
            </a:extLst>
          </p:cNvPr>
          <p:cNvPicPr>
            <a:picLocks noChangeAspect="1"/>
          </p:cNvPicPr>
          <p:nvPr/>
        </p:nvPicPr>
        <p:blipFill>
          <a:blip r:embed="rId2"/>
          <a:stretch>
            <a:fillRect/>
          </a:stretch>
        </p:blipFill>
        <p:spPr>
          <a:xfrm>
            <a:off x="7273626" y="3859432"/>
            <a:ext cx="443661" cy="347655"/>
          </a:xfrm>
          <a:prstGeom prst="rect">
            <a:avLst/>
          </a:prstGeom>
        </p:spPr>
      </p:pic>
      <p:sp>
        <p:nvSpPr>
          <p:cNvPr id="21" name="Textplatzhalter 11">
            <a:extLst>
              <a:ext uri="{FF2B5EF4-FFF2-40B4-BE49-F238E27FC236}">
                <a16:creationId xmlns:a16="http://schemas.microsoft.com/office/drawing/2014/main" id="{8879F8B7-28A7-A9AB-C7FC-B0781767C288}"/>
              </a:ext>
            </a:extLst>
          </p:cNvPr>
          <p:cNvSpPr txBox="1">
            <a:spLocks/>
          </p:cNvSpPr>
          <p:nvPr/>
        </p:nvSpPr>
        <p:spPr>
          <a:xfrm>
            <a:off x="7845617" y="3767867"/>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9 Standorte</a:t>
            </a:r>
          </a:p>
        </p:txBody>
      </p:sp>
      <p:pic>
        <p:nvPicPr>
          <p:cNvPr id="22" name="Grafik 21">
            <a:extLst>
              <a:ext uri="{FF2B5EF4-FFF2-40B4-BE49-F238E27FC236}">
                <a16:creationId xmlns:a16="http://schemas.microsoft.com/office/drawing/2014/main" id="{765F1A91-8484-513C-604C-5E51D25ED079}"/>
              </a:ext>
            </a:extLst>
          </p:cNvPr>
          <p:cNvPicPr>
            <a:picLocks noChangeAspect="1"/>
          </p:cNvPicPr>
          <p:nvPr/>
        </p:nvPicPr>
        <p:blipFill>
          <a:blip r:embed="rId2"/>
          <a:stretch>
            <a:fillRect/>
          </a:stretch>
        </p:blipFill>
        <p:spPr>
          <a:xfrm>
            <a:off x="703029" y="4887909"/>
            <a:ext cx="443661" cy="347655"/>
          </a:xfrm>
          <a:prstGeom prst="rect">
            <a:avLst/>
          </a:prstGeom>
        </p:spPr>
      </p:pic>
      <p:sp>
        <p:nvSpPr>
          <p:cNvPr id="23" name="Textplatzhalter 11">
            <a:extLst>
              <a:ext uri="{FF2B5EF4-FFF2-40B4-BE49-F238E27FC236}">
                <a16:creationId xmlns:a16="http://schemas.microsoft.com/office/drawing/2014/main" id="{6AEAD4CA-AF3A-B685-9FE7-523B6F902F09}"/>
              </a:ext>
            </a:extLst>
          </p:cNvPr>
          <p:cNvSpPr txBox="1">
            <a:spLocks/>
          </p:cNvSpPr>
          <p:nvPr/>
        </p:nvSpPr>
        <p:spPr>
          <a:xfrm>
            <a:off x="1243491" y="4874806"/>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Gästehäuser</a:t>
            </a:r>
          </a:p>
        </p:txBody>
      </p:sp>
      <p:pic>
        <p:nvPicPr>
          <p:cNvPr id="24" name="Grafik 23">
            <a:extLst>
              <a:ext uri="{FF2B5EF4-FFF2-40B4-BE49-F238E27FC236}">
                <a16:creationId xmlns:a16="http://schemas.microsoft.com/office/drawing/2014/main" id="{85EB4473-CB80-1438-66FE-69D7590AFD32}"/>
              </a:ext>
            </a:extLst>
          </p:cNvPr>
          <p:cNvPicPr>
            <a:picLocks noChangeAspect="1"/>
          </p:cNvPicPr>
          <p:nvPr/>
        </p:nvPicPr>
        <p:blipFill>
          <a:blip r:embed="rId2"/>
          <a:stretch>
            <a:fillRect/>
          </a:stretch>
        </p:blipFill>
        <p:spPr>
          <a:xfrm>
            <a:off x="3903917" y="4926816"/>
            <a:ext cx="443661" cy="347655"/>
          </a:xfrm>
          <a:prstGeom prst="rect">
            <a:avLst/>
          </a:prstGeom>
        </p:spPr>
      </p:pic>
      <p:sp>
        <p:nvSpPr>
          <p:cNvPr id="25" name="Textplatzhalter 11">
            <a:extLst>
              <a:ext uri="{FF2B5EF4-FFF2-40B4-BE49-F238E27FC236}">
                <a16:creationId xmlns:a16="http://schemas.microsoft.com/office/drawing/2014/main" id="{5D5B63BD-5D98-3AEB-91A6-AA4DE559F4EA}"/>
              </a:ext>
            </a:extLst>
          </p:cNvPr>
          <p:cNvSpPr txBox="1">
            <a:spLocks/>
          </p:cNvSpPr>
          <p:nvPr/>
        </p:nvSpPr>
        <p:spPr>
          <a:xfrm>
            <a:off x="4496929" y="4874807"/>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15.452 Teilnehmende in 2022</a:t>
            </a:r>
          </a:p>
        </p:txBody>
      </p:sp>
      <p:pic>
        <p:nvPicPr>
          <p:cNvPr id="26" name="Grafik 25">
            <a:extLst>
              <a:ext uri="{FF2B5EF4-FFF2-40B4-BE49-F238E27FC236}">
                <a16:creationId xmlns:a16="http://schemas.microsoft.com/office/drawing/2014/main" id="{FC1D460D-F678-AE46-6604-3BC1A5433414}"/>
              </a:ext>
            </a:extLst>
          </p:cNvPr>
          <p:cNvPicPr>
            <a:picLocks noChangeAspect="1"/>
          </p:cNvPicPr>
          <p:nvPr/>
        </p:nvPicPr>
        <p:blipFill>
          <a:blip r:embed="rId2"/>
          <a:stretch>
            <a:fillRect/>
          </a:stretch>
        </p:blipFill>
        <p:spPr>
          <a:xfrm>
            <a:off x="7273625" y="4926815"/>
            <a:ext cx="443661" cy="347655"/>
          </a:xfrm>
          <a:prstGeom prst="rect">
            <a:avLst/>
          </a:prstGeom>
        </p:spPr>
      </p:pic>
      <p:sp>
        <p:nvSpPr>
          <p:cNvPr id="27" name="Textplatzhalter 11">
            <a:extLst>
              <a:ext uri="{FF2B5EF4-FFF2-40B4-BE49-F238E27FC236}">
                <a16:creationId xmlns:a16="http://schemas.microsoft.com/office/drawing/2014/main" id="{9623EE5A-1D8C-260D-599C-67EEB495C459}"/>
              </a:ext>
            </a:extLst>
          </p:cNvPr>
          <p:cNvSpPr txBox="1">
            <a:spLocks/>
          </p:cNvSpPr>
          <p:nvPr/>
        </p:nvSpPr>
        <p:spPr>
          <a:xfrm>
            <a:off x="7927833" y="4887909"/>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Tochter-gesellschaften</a:t>
            </a:r>
          </a:p>
        </p:txBody>
      </p:sp>
    </p:spTree>
    <p:extLst>
      <p:ext uri="{BB962C8B-B14F-4D97-AF65-F5344CB8AC3E}">
        <p14:creationId xmlns:p14="http://schemas.microsoft.com/office/powerpoint/2010/main" val="184730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3B55E-6BEF-FF42-9754-8C0D6B741DB5}"/>
              </a:ext>
            </a:extLst>
          </p:cNvPr>
          <p:cNvSpPr>
            <a:spLocks noGrp="1"/>
          </p:cNvSpPr>
          <p:nvPr>
            <p:ph type="title"/>
          </p:nvPr>
        </p:nvSpPr>
        <p:spPr/>
        <p:txBody>
          <a:bodyPr/>
          <a:lstStyle/>
          <a:p>
            <a:r>
              <a:rPr lang="de-DE" dirty="0"/>
              <a:t>Bildungszentren</a:t>
            </a:r>
          </a:p>
        </p:txBody>
      </p:sp>
      <p:sp>
        <p:nvSpPr>
          <p:cNvPr id="3" name="Textplatzhalter 2">
            <a:extLst>
              <a:ext uri="{FF2B5EF4-FFF2-40B4-BE49-F238E27FC236}">
                <a16:creationId xmlns:a16="http://schemas.microsoft.com/office/drawing/2014/main" id="{5E562051-49DD-4F4C-996B-0D7AC07E9526}"/>
              </a:ext>
            </a:extLst>
          </p:cNvPr>
          <p:cNvSpPr>
            <a:spLocks noGrp="1"/>
          </p:cNvSpPr>
          <p:nvPr>
            <p:ph type="body" sz="quarter" idx="14"/>
          </p:nvPr>
        </p:nvSpPr>
        <p:spPr/>
        <p:txBody>
          <a:bodyPr/>
          <a:lstStyle/>
          <a:p>
            <a:r>
              <a:rPr lang="de-DE" dirty="0"/>
              <a:t>Schleswig-Holstein</a:t>
            </a:r>
          </a:p>
        </p:txBody>
      </p:sp>
      <p:sp>
        <p:nvSpPr>
          <p:cNvPr id="4" name="Fußzeilenplatzhalter 3">
            <a:extLst>
              <a:ext uri="{FF2B5EF4-FFF2-40B4-BE49-F238E27FC236}">
                <a16:creationId xmlns:a16="http://schemas.microsoft.com/office/drawing/2014/main" id="{40B8E43F-4546-5146-9F20-E13CF48D40C9}"/>
              </a:ext>
            </a:extLst>
          </p:cNvPr>
          <p:cNvSpPr>
            <a:spLocks noGrp="1"/>
          </p:cNvSpPr>
          <p:nvPr>
            <p:ph type="ftr" sz="quarter" idx="15"/>
          </p:nvPr>
        </p:nvSpPr>
        <p:spPr/>
        <p:txBody>
          <a:bodyPr/>
          <a:lstStyle/>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926" y="1396089"/>
            <a:ext cx="5299401" cy="4270421"/>
          </a:xfrm>
          <a:prstGeom prst="rect">
            <a:avLst/>
          </a:prstGeom>
        </p:spPr>
      </p:pic>
    </p:spTree>
    <p:extLst>
      <p:ext uri="{BB962C8B-B14F-4D97-AF65-F5344CB8AC3E}">
        <p14:creationId xmlns:p14="http://schemas.microsoft.com/office/powerpoint/2010/main" val="301967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		</a:t>
            </a:r>
          </a:p>
        </p:txBody>
      </p:sp>
      <p:sp>
        <p:nvSpPr>
          <p:cNvPr id="3" name="Titel 2"/>
          <p:cNvSpPr>
            <a:spLocks noGrp="1"/>
          </p:cNvSpPr>
          <p:nvPr>
            <p:ph type="title"/>
          </p:nvPr>
        </p:nvSpPr>
        <p:spPr/>
        <p:txBody>
          <a:bodyPr/>
          <a:lstStyle/>
          <a:p>
            <a:r>
              <a:rPr lang="de-DE" dirty="0"/>
              <a:t>IHK Zertifikatslehrgänge</a:t>
            </a:r>
          </a:p>
        </p:txBody>
      </p:sp>
      <p:sp>
        <p:nvSpPr>
          <p:cNvPr id="4" name="Textplatzhalter 3"/>
          <p:cNvSpPr>
            <a:spLocks noGrp="1"/>
          </p:cNvSpPr>
          <p:nvPr>
            <p:ph type="body" sz="quarter" idx="14"/>
          </p:nvPr>
        </p:nvSpPr>
        <p:spPr/>
        <p:txBody>
          <a:bodyPr/>
          <a:lstStyle/>
          <a:p>
            <a:r>
              <a:rPr lang="de-DE" dirty="0"/>
              <a:t>Lehrgangsart</a:t>
            </a:r>
          </a:p>
        </p:txBody>
      </p:sp>
      <p:sp>
        <p:nvSpPr>
          <p:cNvPr id="5" name="Fußzeilenplatzhalter 4"/>
          <p:cNvSpPr>
            <a:spLocks noGrp="1"/>
          </p:cNvSpPr>
          <p:nvPr>
            <p:ph type="ftr" sz="quarter" idx="15"/>
          </p:nvPr>
        </p:nvSpPr>
        <p:spPr/>
        <p:txBody>
          <a:bodyPr/>
          <a:lstStyle/>
          <a:p>
            <a:endParaRPr lang="de-DE" dirty="0"/>
          </a:p>
        </p:txBody>
      </p:sp>
      <p:pic>
        <p:nvPicPr>
          <p:cNvPr id="8" name="Grafik 7"/>
          <p:cNvPicPr>
            <a:picLocks noChangeAspect="1"/>
          </p:cNvPicPr>
          <p:nvPr/>
        </p:nvPicPr>
        <p:blipFill>
          <a:blip r:embed="rId2"/>
          <a:stretch>
            <a:fillRect/>
          </a:stretch>
        </p:blipFill>
        <p:spPr>
          <a:xfrm>
            <a:off x="1924050" y="1833562"/>
            <a:ext cx="8343900" cy="3190875"/>
          </a:xfrm>
          <a:prstGeom prst="rect">
            <a:avLst/>
          </a:prstGeom>
        </p:spPr>
      </p:pic>
    </p:spTree>
    <p:extLst>
      <p:ext uri="{BB962C8B-B14F-4D97-AF65-F5344CB8AC3E}">
        <p14:creationId xmlns:p14="http://schemas.microsoft.com/office/powerpoint/2010/main" val="15719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endParaRPr lang="de-DE" dirty="0"/>
          </a:p>
          <a:p>
            <a:pPr>
              <a:lnSpc>
                <a:spcPct val="110000"/>
              </a:lnSpc>
              <a:spcBef>
                <a:spcPts val="900"/>
              </a:spcBef>
              <a:spcAft>
                <a:spcPts val="900"/>
              </a:spcAft>
            </a:pPr>
            <a:r>
              <a:rPr lang="de-DE" sz="1800" dirty="0">
                <a:effectLst/>
                <a:ea typeface="SimSun" panose="02010600030101010101" pitchFamily="2" charset="-122"/>
              </a:rPr>
              <a:t>Neue Mitarbeitende zu finden und aktuelle Kolleginnen und Kollegen zu binden gestaltet sich herausfordernder denn je. </a:t>
            </a:r>
            <a:r>
              <a:rPr lang="de-DE" sz="1800" b="1" dirty="0">
                <a:effectLst/>
                <a:ea typeface="SimSun" panose="02010600030101010101" pitchFamily="2" charset="-122"/>
              </a:rPr>
              <a:t>Fachkräftemangel</a:t>
            </a:r>
            <a:r>
              <a:rPr lang="de-DE" sz="1800" dirty="0">
                <a:effectLst/>
                <a:ea typeface="SimSun" panose="02010600030101010101" pitchFamily="2" charset="-122"/>
              </a:rPr>
              <a:t> und </a:t>
            </a:r>
            <a:r>
              <a:rPr lang="de-DE" sz="1800" b="1" dirty="0">
                <a:effectLst/>
                <a:ea typeface="SimSun" panose="02010600030101010101" pitchFamily="2" charset="-122"/>
              </a:rPr>
              <a:t>demographischer Wandel </a:t>
            </a:r>
            <a:r>
              <a:rPr lang="de-DE" sz="1800" dirty="0">
                <a:effectLst/>
                <a:ea typeface="SimSun" panose="02010600030101010101" pitchFamily="2" charset="-122"/>
              </a:rPr>
              <a:t>sind in aller Munde und erschweren die Suche nach geeigneten Mitarbeitenden zusätzlich, so dass vielerorts die Bewerbungshürden massiv heruntergeriegelt werden, um die </a:t>
            </a:r>
            <a:r>
              <a:rPr lang="de-DE" sz="1800" u="sng" dirty="0">
                <a:effectLst/>
                <a:ea typeface="SimSun" panose="02010600030101010101" pitchFamily="2" charset="-122"/>
              </a:rPr>
              <a:t>Bewerbung so einfach wie möglich und die Anforderungen so gering wie nötig </a:t>
            </a:r>
            <a:r>
              <a:rPr lang="de-DE" sz="1800" dirty="0">
                <a:effectLst/>
                <a:ea typeface="SimSun" panose="02010600030101010101" pitchFamily="2" charset="-122"/>
              </a:rPr>
              <a:t>zu halten. Dennoch darf nicht übersehen werden, dass es ebenso keine Lösung darstellt, irgendwelche Personen einzustellen, um einfach nur schnellstmöglich die Vakanzen zu belegen, da diese im schlimmsten Fall sich als für die Stelle unpassend herausstellen und der gesamte Recruiting-Prozess wieder in Gang gesetzt werden muss. Dadurch müssten erneut Zeit und Geld investiert werden, was man mit einem vorigen vernünftig durchdachten Recruiting-Prozess hätte vermieden oder zumindest vermindert werden können. </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Ausgangslage</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87172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fontScale="92500" lnSpcReduction="10000"/>
          </a:bodyPr>
          <a:lstStyle/>
          <a:p>
            <a:pPr>
              <a:buFont typeface="Arial" panose="020B0604020202020204" pitchFamily="34" charset="0"/>
              <a:buChar char="•"/>
            </a:pPr>
            <a:r>
              <a:rPr lang="de-DE" sz="2000" dirty="0"/>
              <a:t> Sie kennen die aktuellen Trends im Recruiting und erkennen, inwiefern Ihr Unternehmen</a:t>
            </a:r>
            <a:br>
              <a:rPr lang="de-DE" sz="2000" dirty="0"/>
            </a:br>
            <a:r>
              <a:rPr lang="de-DE" sz="2000" dirty="0"/>
              <a:t>  bereits diese Methoden einsetzt.</a:t>
            </a:r>
          </a:p>
          <a:p>
            <a:pPr>
              <a:buFont typeface="Arial" panose="020B0604020202020204" pitchFamily="34" charset="0"/>
              <a:buChar char="•"/>
            </a:pPr>
            <a:r>
              <a:rPr lang="de-DE" sz="2000" dirty="0"/>
              <a:t> Sie können einordnen, ob sich die Einführung neue Recruiting-Maßnahmen lohnen würden.</a:t>
            </a:r>
          </a:p>
          <a:p>
            <a:pPr>
              <a:buFont typeface="Arial" panose="020B0604020202020204" pitchFamily="34" charset="0"/>
              <a:buChar char="•"/>
            </a:pPr>
            <a:r>
              <a:rPr lang="de-DE" sz="2000" dirty="0"/>
              <a:t> Sie verstehen, wie ein Recruiting-Prozess nachhaltig geplant, aufgesetzt und evaluiert</a:t>
            </a:r>
          </a:p>
          <a:p>
            <a:r>
              <a:rPr lang="de-DE" sz="2000" dirty="0"/>
              <a:t>  werden kann.</a:t>
            </a:r>
          </a:p>
          <a:p>
            <a:pPr>
              <a:buFont typeface="Arial" panose="020B0604020202020204" pitchFamily="34" charset="0"/>
              <a:buChar char="•"/>
            </a:pPr>
            <a:r>
              <a:rPr lang="de-DE" sz="2000" dirty="0"/>
              <a:t> Sie wissen, wie sich einzelne Recruiting-Maßnahmen kurz-, mittel- und langfristig auf die</a:t>
            </a:r>
          </a:p>
          <a:p>
            <a:r>
              <a:rPr lang="de-DE" sz="2000" dirty="0"/>
              <a:t>  HR-Gestaltung des Unternehmens auswirken.</a:t>
            </a:r>
          </a:p>
          <a:p>
            <a:pPr>
              <a:buFont typeface="Arial" panose="020B0604020202020204" pitchFamily="34" charset="0"/>
              <a:buChar char="•"/>
            </a:pPr>
            <a:r>
              <a:rPr lang="de-DE" sz="2000" dirty="0"/>
              <a:t> Sie können eigenständig eine kandidatenzentrierte Recruiting-Maßnahme entwickeln und</a:t>
            </a:r>
          </a:p>
          <a:p>
            <a:r>
              <a:rPr lang="de-DE" sz="2000" dirty="0"/>
              <a:t>  umsetzen.</a:t>
            </a:r>
          </a:p>
          <a:p>
            <a:pPr>
              <a:buFont typeface="Arial" panose="020B0604020202020204" pitchFamily="34" charset="0"/>
              <a:buChar char="•"/>
            </a:pPr>
            <a:r>
              <a:rPr lang="de-DE" sz="2000" dirty="0"/>
              <a:t> Sie sind in der Lage, durchgeführte Recruiting-Maßnahmen zu analysieren und zu</a:t>
            </a:r>
          </a:p>
          <a:p>
            <a:r>
              <a:rPr lang="de-DE" sz="2000" dirty="0"/>
              <a:t>  beurteilen sowie weitere Handlungsempfehlungen abzuleiten.</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Nutzen für Teilnehmende</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707189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err="1"/>
              <a:t>Recruiter</a:t>
            </a:r>
            <a:r>
              <a:rPr lang="de-DE" dirty="0"/>
              <a:t>/-in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Zielgruppen</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
        <p:nvSpPr>
          <p:cNvPr id="7" name="Rectangle 2">
            <a:extLst>
              <a:ext uri="{FF2B5EF4-FFF2-40B4-BE49-F238E27FC236}">
                <a16:creationId xmlns:a16="http://schemas.microsoft.com/office/drawing/2014/main" id="{644ECB29-3DAE-1560-EE2A-7753DD52C416}"/>
              </a:ext>
            </a:extLst>
          </p:cNvPr>
          <p:cNvSpPr>
            <a:spLocks noGrp="1" noChangeArrowheads="1"/>
          </p:cNvSpPr>
          <p:nvPr>
            <p:ph type="body" sz="quarter" idx="13"/>
          </p:nvPr>
        </p:nvSpPr>
        <p:spPr bwMode="auto">
          <a:xfrm>
            <a:off x="709104" y="2818992"/>
            <a:ext cx="984019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 Personalverantwortliche, die ihre Kenntnisse im Recruiting auffrischen und ergänzen möchten</a:t>
            </a: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800" b="0" i="0" u="none" strike="noStrike" cap="none" normalizeH="0" baseline="0" dirty="0">
                <a:ln>
                  <a:noFill/>
                </a:ln>
                <a:solidFill>
                  <a:schemeClr val="tx1"/>
                </a:solidFill>
                <a:effectLst/>
                <a:latin typeface="Arial" panose="020B0604020202020204" pitchFamily="34" charset="0"/>
              </a:rPr>
              <a:t>  bzw. zukünftig Aufgaben im Recruiting übernehmen wollen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 Beschäftigte in der Personalvermittlung </a:t>
            </a: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 Beschäftigte in der Personalberatung </a:t>
            </a:r>
          </a:p>
        </p:txBody>
      </p:sp>
    </p:spTree>
    <p:extLst>
      <p:ext uri="{BB962C8B-B14F-4D97-AF65-F5344CB8AC3E}">
        <p14:creationId xmlns:p14="http://schemas.microsoft.com/office/powerpoint/2010/main" val="2396975621"/>
      </p:ext>
    </p:extLst>
  </p:cSld>
  <p:clrMapOvr>
    <a:masterClrMapping/>
  </p:clrMapOvr>
</p:sld>
</file>

<file path=ppt/theme/theme1.xml><?xml version="1.0" encoding="utf-8"?>
<a:theme xmlns:a="http://schemas.openxmlformats.org/drawingml/2006/main" name="Office">
  <a:themeElements>
    <a:clrScheme name="3c3c3c">
      <a:dk1>
        <a:srgbClr val="000000"/>
      </a:dk1>
      <a:lt1>
        <a:srgbClr val="FFFFFF"/>
      </a:lt1>
      <a:dk2>
        <a:srgbClr val="1A456D"/>
      </a:dk2>
      <a:lt2>
        <a:srgbClr val="E7E6E6"/>
      </a:lt2>
      <a:accent1>
        <a:srgbClr val="1A456D"/>
      </a:accent1>
      <a:accent2>
        <a:srgbClr val="DC071A"/>
      </a:accent2>
      <a:accent3>
        <a:srgbClr val="D3DDEA"/>
      </a:accent3>
      <a:accent4>
        <a:srgbClr val="97C0E0"/>
      </a:accent4>
      <a:accent5>
        <a:srgbClr val="5B9BD5"/>
      </a:accent5>
      <a:accent6>
        <a:srgbClr val="000000"/>
      </a:accent6>
      <a:hlink>
        <a:srgbClr val="0A4479"/>
      </a:hlink>
      <a:folHlink>
        <a:srgbClr val="97C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oAutofit/>
      </a:bodyPr>
      <a:lstStyle>
        <a:defPPr algn="l">
          <a:defRPr sz="1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1073</Words>
  <Application>Microsoft Office PowerPoint</Application>
  <PresentationFormat>Breitbild</PresentationFormat>
  <Paragraphs>154</Paragraphs>
  <Slides>25</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SimSun</vt:lpstr>
      <vt:lpstr>Arial</vt:lpstr>
      <vt:lpstr>Calibri</vt:lpstr>
      <vt:lpstr>Wingdings</vt:lpstr>
      <vt:lpstr>Office</vt:lpstr>
      <vt:lpstr>Herzlich willkommen zur Informationsveranstaltung</vt:lpstr>
      <vt:lpstr>Dürfen wir uns vorstellen?</vt:lpstr>
      <vt:lpstr>Unternehmensverbund der Wirtschaftsakademie</vt:lpstr>
      <vt:lpstr>Über die Wirtschaftsakademie</vt:lpstr>
      <vt:lpstr>Bildungszentren</vt:lpstr>
      <vt:lpstr>IHK Zertifikatslehrgänge</vt:lpstr>
      <vt:lpstr>Recruiter/-in (IHK)</vt:lpstr>
      <vt:lpstr>Recruiter/-in (IHK)</vt:lpstr>
      <vt:lpstr>Recruiter/-in (IHK)</vt:lpstr>
      <vt:lpstr>Recruiter/-in (IHK)</vt:lpstr>
      <vt:lpstr>Recruiter/-in (IHK)</vt:lpstr>
      <vt:lpstr>Recruiter/-in (IHK)</vt:lpstr>
      <vt:lpstr>Recruiter/-in (IHK)</vt:lpstr>
      <vt:lpstr>Recruiter/-in (IHK)</vt:lpstr>
      <vt:lpstr>Recruiter/-in (IHK)</vt:lpstr>
      <vt:lpstr>Recruiter/-in (IHK)</vt:lpstr>
      <vt:lpstr>Recruiter/-in (IHK)</vt:lpstr>
      <vt:lpstr>Recruiter/-in (IHK)</vt:lpstr>
      <vt:lpstr>Recruiter/-in (IHK)</vt:lpstr>
      <vt:lpstr>Weitergehende Informationen</vt:lpstr>
      <vt:lpstr>Förderung</vt:lpstr>
      <vt:lpstr>Förderung</vt:lpstr>
      <vt:lpstr>Ansprechpartner:in</vt:lpstr>
      <vt:lpstr>Weitere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Neumann, Bettina</cp:lastModifiedBy>
  <cp:revision>174</cp:revision>
  <cp:lastPrinted>2022-03-10T16:41:35Z</cp:lastPrinted>
  <dcterms:created xsi:type="dcterms:W3CDTF">2021-07-08T05:50:53Z</dcterms:created>
  <dcterms:modified xsi:type="dcterms:W3CDTF">2024-01-25T16:16:23Z</dcterms:modified>
</cp:coreProperties>
</file>