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3"/>
  </p:notesMasterIdLst>
  <p:sldIdLst>
    <p:sldId id="330" r:id="rId2"/>
    <p:sldId id="493" r:id="rId3"/>
    <p:sldId id="352" r:id="rId4"/>
    <p:sldId id="495" r:id="rId5"/>
    <p:sldId id="367" r:id="rId6"/>
    <p:sldId id="494" r:id="rId7"/>
    <p:sldId id="492" r:id="rId8"/>
    <p:sldId id="403" r:id="rId9"/>
    <p:sldId id="415" r:id="rId10"/>
    <p:sldId id="398" r:id="rId11"/>
    <p:sldId id="498" r:id="rId12"/>
    <p:sldId id="431" r:id="rId13"/>
    <p:sldId id="432" r:id="rId14"/>
    <p:sldId id="496" r:id="rId15"/>
    <p:sldId id="497" r:id="rId16"/>
    <p:sldId id="474" r:id="rId17"/>
    <p:sldId id="620" r:id="rId18"/>
    <p:sldId id="621" r:id="rId19"/>
    <p:sldId id="481" r:id="rId20"/>
    <p:sldId id="296" r:id="rId21"/>
    <p:sldId id="624"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9"/>
    <a:srgbClr val="0943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80"/>
    <p:restoredTop sz="90481"/>
  </p:normalViewPr>
  <p:slideViewPr>
    <p:cSldViewPr snapToGrid="0" snapToObjects="1">
      <p:cViewPr varScale="1">
        <p:scale>
          <a:sx n="75" d="100"/>
          <a:sy n="75" d="100"/>
        </p:scale>
        <p:origin x="1664"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DEB54E-542A-7642-BF2C-60D9533084F0}" type="datetimeFigureOut">
              <a:rPr lang="de-DE" smtClean="0"/>
              <a:t>24.10.23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A1EBD4-338A-8042-8C09-29D3BA975429}" type="slidenum">
              <a:rPr lang="de-DE" smtClean="0"/>
              <a:t>‹Nr.›</a:t>
            </a:fld>
            <a:endParaRPr lang="de-DE"/>
          </a:p>
        </p:txBody>
      </p:sp>
    </p:spTree>
    <p:extLst>
      <p:ext uri="{BB962C8B-B14F-4D97-AF65-F5344CB8AC3E}">
        <p14:creationId xmlns:p14="http://schemas.microsoft.com/office/powerpoint/2010/main" val="1481883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0</a:t>
            </a:fld>
            <a:endParaRPr lang="de-DE"/>
          </a:p>
        </p:txBody>
      </p:sp>
    </p:spTree>
    <p:extLst>
      <p:ext uri="{BB962C8B-B14F-4D97-AF65-F5344CB8AC3E}">
        <p14:creationId xmlns:p14="http://schemas.microsoft.com/office/powerpoint/2010/main" val="1424865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2E2E2E"/>
                </a:solidFill>
                <a:effectLst/>
                <a:latin typeface="NexusSerif"/>
              </a:rPr>
              <a:t>Such </a:t>
            </a:r>
            <a:r>
              <a:rPr lang="de-DE" b="0" i="0" dirty="0" err="1">
                <a:solidFill>
                  <a:srgbClr val="2E2E2E"/>
                </a:solidFill>
                <a:effectLst/>
                <a:latin typeface="NexusSerif"/>
              </a:rPr>
              <a:t>brand</a:t>
            </a:r>
            <a:r>
              <a:rPr lang="de-DE" b="0" i="0" dirty="0">
                <a:solidFill>
                  <a:srgbClr val="2E2E2E"/>
                </a:solidFill>
                <a:effectLst/>
                <a:latin typeface="NexusSerif"/>
              </a:rPr>
              <a:t> </a:t>
            </a:r>
            <a:r>
              <a:rPr lang="de-DE" b="0" i="0" dirty="0" err="1">
                <a:solidFill>
                  <a:srgbClr val="2E2E2E"/>
                </a:solidFill>
                <a:effectLst/>
                <a:latin typeface="NexusSerif"/>
              </a:rPr>
              <a:t>posts</a:t>
            </a:r>
            <a:r>
              <a:rPr lang="de-DE" b="0" i="0" dirty="0">
                <a:solidFill>
                  <a:srgbClr val="2E2E2E"/>
                </a:solidFill>
                <a:effectLst/>
                <a:latin typeface="NexusSerif"/>
              </a:rPr>
              <a:t> </a:t>
            </a:r>
            <a:r>
              <a:rPr lang="de-DE" b="0" i="0" dirty="0" err="1">
                <a:solidFill>
                  <a:srgbClr val="2E2E2E"/>
                </a:solidFill>
                <a:effectLst/>
                <a:latin typeface="NexusSerif"/>
              </a:rPr>
              <a:t>may</a:t>
            </a:r>
            <a:r>
              <a:rPr lang="de-DE" b="0" i="0" dirty="0">
                <a:solidFill>
                  <a:srgbClr val="2E2E2E"/>
                </a:solidFill>
                <a:effectLst/>
                <a:latin typeface="NexusSerif"/>
              </a:rPr>
              <a:t> </a:t>
            </a:r>
            <a:r>
              <a:rPr lang="de-DE" b="0" i="0" dirty="0" err="1">
                <a:solidFill>
                  <a:srgbClr val="2E2E2E"/>
                </a:solidFill>
                <a:effectLst/>
                <a:latin typeface="NexusSerif"/>
              </a:rPr>
              <a:t>display</a:t>
            </a:r>
            <a:r>
              <a:rPr lang="de-DE" b="0" i="0" dirty="0">
                <a:solidFill>
                  <a:srgbClr val="2E2E2E"/>
                </a:solidFill>
                <a:effectLst/>
                <a:latin typeface="NexusSerif"/>
              </a:rPr>
              <a:t> </a:t>
            </a:r>
            <a:r>
              <a:rPr lang="de-DE" b="0" i="0" dirty="0" err="1">
                <a:solidFill>
                  <a:srgbClr val="2E2E2E"/>
                </a:solidFill>
                <a:effectLst/>
                <a:latin typeface="NexusSerif"/>
              </a:rPr>
              <a:t>the</a:t>
            </a:r>
            <a:r>
              <a:rPr lang="de-DE" b="0" i="0" dirty="0">
                <a:solidFill>
                  <a:srgbClr val="2E2E2E"/>
                </a:solidFill>
                <a:effectLst/>
                <a:latin typeface="NexusSerif"/>
              </a:rPr>
              <a:t> </a:t>
            </a:r>
            <a:r>
              <a:rPr lang="de-DE" b="0" i="0" dirty="0" err="1">
                <a:solidFill>
                  <a:srgbClr val="2E2E2E"/>
                </a:solidFill>
                <a:effectLst/>
                <a:latin typeface="NexusSerif"/>
              </a:rPr>
              <a:t>target</a:t>
            </a:r>
            <a:r>
              <a:rPr lang="de-DE" b="0" i="0" dirty="0">
                <a:solidFill>
                  <a:srgbClr val="2E2E2E"/>
                </a:solidFill>
                <a:effectLst/>
                <a:latin typeface="NexusSerif"/>
              </a:rPr>
              <a:t> </a:t>
            </a:r>
            <a:r>
              <a:rPr lang="de-DE" b="0" i="0" dirty="0" err="1">
                <a:solidFill>
                  <a:srgbClr val="2E2E2E"/>
                </a:solidFill>
                <a:effectLst/>
                <a:latin typeface="NexusSerif"/>
              </a:rPr>
              <a:t>brand</a:t>
            </a:r>
            <a:r>
              <a:rPr lang="de-DE" b="0" i="0" dirty="0">
                <a:solidFill>
                  <a:srgbClr val="2E2E2E"/>
                </a:solidFill>
                <a:effectLst/>
                <a:latin typeface="NexusSerif"/>
              </a:rPr>
              <a:t> </a:t>
            </a:r>
            <a:r>
              <a:rPr lang="de-DE" b="0" i="0" dirty="0" err="1">
                <a:solidFill>
                  <a:srgbClr val="2E2E2E"/>
                </a:solidFill>
                <a:effectLst/>
                <a:latin typeface="NexusSerif"/>
              </a:rPr>
              <a:t>within</a:t>
            </a:r>
            <a:r>
              <a:rPr lang="de-DE" b="0" i="0" dirty="0">
                <a:solidFill>
                  <a:srgbClr val="2E2E2E"/>
                </a:solidFill>
                <a:effectLst/>
                <a:latin typeface="NexusSerif"/>
              </a:rPr>
              <a:t> </a:t>
            </a:r>
            <a:r>
              <a:rPr lang="de-DE" b="0" i="0" dirty="0" err="1">
                <a:solidFill>
                  <a:srgbClr val="2E2E2E"/>
                </a:solidFill>
                <a:effectLst/>
                <a:latin typeface="NexusSerif"/>
              </a:rPr>
              <a:t>the</a:t>
            </a:r>
            <a:r>
              <a:rPr lang="de-DE" b="0" i="0" dirty="0">
                <a:solidFill>
                  <a:srgbClr val="2E2E2E"/>
                </a:solidFill>
                <a:effectLst/>
                <a:latin typeface="NexusSerif"/>
              </a:rPr>
              <a:t> </a:t>
            </a:r>
            <a:r>
              <a:rPr lang="de-DE" b="0" i="0" dirty="0" err="1">
                <a:solidFill>
                  <a:srgbClr val="2E2E2E"/>
                </a:solidFill>
                <a:effectLst/>
                <a:latin typeface="NexusSerif"/>
              </a:rPr>
              <a:t>context</a:t>
            </a:r>
            <a:r>
              <a:rPr lang="de-DE" b="0" i="0" dirty="0">
                <a:solidFill>
                  <a:srgbClr val="2E2E2E"/>
                </a:solidFill>
                <a:effectLst/>
                <a:latin typeface="NexusSerif"/>
              </a:rPr>
              <a:t> </a:t>
            </a:r>
            <a:r>
              <a:rPr lang="de-DE" b="0" i="0" dirty="0" err="1">
                <a:solidFill>
                  <a:srgbClr val="2E2E2E"/>
                </a:solidFill>
                <a:effectLst/>
                <a:latin typeface="NexusSerif"/>
              </a:rPr>
              <a:t>of</a:t>
            </a:r>
            <a:r>
              <a:rPr lang="de-DE" b="0" i="0" dirty="0">
                <a:solidFill>
                  <a:srgbClr val="2E2E2E"/>
                </a:solidFill>
                <a:effectLst/>
                <a:latin typeface="NexusSerif"/>
              </a:rPr>
              <a:t> a </a:t>
            </a:r>
            <a:r>
              <a:rPr lang="de-DE" b="0" i="0" dirty="0" err="1">
                <a:solidFill>
                  <a:srgbClr val="2E2E2E"/>
                </a:solidFill>
                <a:effectLst/>
                <a:latin typeface="NexusSerif"/>
              </a:rPr>
              <a:t>wealthy</a:t>
            </a:r>
            <a:r>
              <a:rPr lang="de-DE" b="0" i="0" dirty="0">
                <a:solidFill>
                  <a:srgbClr val="2E2E2E"/>
                </a:solidFill>
                <a:effectLst/>
                <a:latin typeface="NexusSerif"/>
              </a:rPr>
              <a:t> </a:t>
            </a:r>
            <a:r>
              <a:rPr lang="de-DE" b="0" i="0" dirty="0" err="1">
                <a:solidFill>
                  <a:srgbClr val="2E2E2E"/>
                </a:solidFill>
                <a:effectLst/>
                <a:latin typeface="NexusSerif"/>
              </a:rPr>
              <a:t>lifestyle</a:t>
            </a:r>
            <a:r>
              <a:rPr lang="de-DE" b="0" i="0" dirty="0">
                <a:solidFill>
                  <a:srgbClr val="2E2E2E"/>
                </a:solidFill>
                <a:effectLst/>
                <a:latin typeface="NexusSerif"/>
              </a:rPr>
              <a:t>, </a:t>
            </a:r>
            <a:r>
              <a:rPr lang="de-DE" b="0" i="0" dirty="0" err="1">
                <a:solidFill>
                  <a:srgbClr val="2E2E2E"/>
                </a:solidFill>
                <a:effectLst/>
                <a:latin typeface="NexusSerif"/>
              </a:rPr>
              <a:t>which</a:t>
            </a:r>
            <a:r>
              <a:rPr lang="de-DE" b="0" i="0" dirty="0">
                <a:solidFill>
                  <a:srgbClr val="2E2E2E"/>
                </a:solidFill>
                <a:effectLst/>
                <a:latin typeface="NexusSerif"/>
              </a:rPr>
              <a:t> </a:t>
            </a:r>
            <a:r>
              <a:rPr lang="de-DE" b="0" i="0" dirty="0" err="1">
                <a:solidFill>
                  <a:srgbClr val="2E2E2E"/>
                </a:solidFill>
                <a:effectLst/>
                <a:latin typeface="NexusSerif"/>
              </a:rPr>
              <a:t>signals</a:t>
            </a:r>
            <a:r>
              <a:rPr lang="de-DE" b="0" i="0" dirty="0">
                <a:solidFill>
                  <a:srgbClr val="2E2E2E"/>
                </a:solidFill>
                <a:effectLst/>
                <a:latin typeface="NexusSerif"/>
              </a:rPr>
              <a:t> </a:t>
            </a:r>
            <a:r>
              <a:rPr lang="de-DE" b="0" i="0" dirty="0" err="1">
                <a:solidFill>
                  <a:srgbClr val="2E2E2E"/>
                </a:solidFill>
                <a:effectLst/>
                <a:latin typeface="NexusSerif"/>
              </a:rPr>
              <a:t>the</a:t>
            </a:r>
            <a:r>
              <a:rPr lang="de-DE" b="0" i="0" dirty="0">
                <a:solidFill>
                  <a:srgbClr val="2E2E2E"/>
                </a:solidFill>
                <a:effectLst/>
                <a:latin typeface="NexusSerif"/>
              </a:rPr>
              <a:t> </a:t>
            </a:r>
            <a:r>
              <a:rPr lang="de-DE" b="0" i="0" dirty="0" err="1">
                <a:solidFill>
                  <a:srgbClr val="2E2E2E"/>
                </a:solidFill>
                <a:effectLst/>
                <a:latin typeface="NexusSerif"/>
              </a:rPr>
              <a:t>owner’s</a:t>
            </a:r>
            <a:r>
              <a:rPr lang="de-DE" b="0" i="0" dirty="0">
                <a:solidFill>
                  <a:srgbClr val="2E2E2E"/>
                </a:solidFill>
                <a:effectLst/>
                <a:latin typeface="NexusSerif"/>
              </a:rPr>
              <a:t> social </a:t>
            </a:r>
            <a:r>
              <a:rPr lang="de-DE" b="0" i="0" dirty="0" err="1">
                <a:solidFill>
                  <a:srgbClr val="2E2E2E"/>
                </a:solidFill>
                <a:effectLst/>
                <a:latin typeface="NexusSerif"/>
              </a:rPr>
              <a:t>status</a:t>
            </a:r>
            <a:r>
              <a:rPr lang="de-DE" b="0" i="0" dirty="0">
                <a:solidFill>
                  <a:srgbClr val="2E2E2E"/>
                </a:solidFill>
                <a:effectLst/>
                <a:latin typeface="NexusSerif"/>
              </a:rPr>
              <a:t> and </a:t>
            </a:r>
            <a:r>
              <a:rPr lang="de-DE" b="0" i="0" dirty="0" err="1">
                <a:solidFill>
                  <a:srgbClr val="2E2E2E"/>
                </a:solidFill>
                <a:effectLst/>
                <a:latin typeface="NexusSerif"/>
              </a:rPr>
              <a:t>attracts</a:t>
            </a:r>
            <a:r>
              <a:rPr lang="de-DE" b="0" i="0" dirty="0">
                <a:solidFill>
                  <a:srgbClr val="2E2E2E"/>
                </a:solidFill>
                <a:effectLst/>
                <a:latin typeface="NexusSerif"/>
              </a:rPr>
              <a:t> </a:t>
            </a:r>
            <a:r>
              <a:rPr lang="de-DE" b="0" i="0" dirty="0" err="1">
                <a:solidFill>
                  <a:srgbClr val="2E2E2E"/>
                </a:solidFill>
                <a:effectLst/>
                <a:latin typeface="NexusSerif"/>
              </a:rPr>
              <a:t>the</a:t>
            </a:r>
            <a:r>
              <a:rPr lang="de-DE" b="0" i="0" dirty="0">
                <a:solidFill>
                  <a:srgbClr val="2E2E2E"/>
                </a:solidFill>
                <a:effectLst/>
                <a:latin typeface="NexusSerif"/>
              </a:rPr>
              <a:t> </a:t>
            </a:r>
            <a:r>
              <a:rPr lang="de-DE" b="0" i="0" dirty="0" err="1">
                <a:solidFill>
                  <a:srgbClr val="2E2E2E"/>
                </a:solidFill>
                <a:effectLst/>
                <a:latin typeface="NexusSerif"/>
              </a:rPr>
              <a:t>admiration</a:t>
            </a:r>
            <a:r>
              <a:rPr lang="de-DE" b="0" i="0" dirty="0">
                <a:solidFill>
                  <a:srgbClr val="2E2E2E"/>
                </a:solidFill>
                <a:effectLst/>
                <a:latin typeface="NexusSerif"/>
              </a:rPr>
              <a:t> </a:t>
            </a:r>
            <a:r>
              <a:rPr lang="de-DE" b="0" i="0" dirty="0" err="1">
                <a:solidFill>
                  <a:srgbClr val="2E2E2E"/>
                </a:solidFill>
                <a:effectLst/>
                <a:latin typeface="NexusSerif"/>
              </a:rPr>
              <a:t>of</a:t>
            </a:r>
            <a:r>
              <a:rPr lang="de-DE" b="0" i="0" dirty="0">
                <a:solidFill>
                  <a:srgbClr val="2E2E2E"/>
                </a:solidFill>
                <a:effectLst/>
                <a:latin typeface="NexusSerif"/>
              </a:rPr>
              <a:t> </a:t>
            </a:r>
            <a:r>
              <a:rPr lang="de-DE" b="0" i="0" dirty="0" err="1">
                <a:solidFill>
                  <a:srgbClr val="2E2E2E"/>
                </a:solidFill>
                <a:effectLst/>
                <a:latin typeface="NexusSerif"/>
              </a:rPr>
              <a:t>others</a:t>
            </a:r>
            <a:r>
              <a:rPr lang="de-DE" b="0" i="0" dirty="0">
                <a:solidFill>
                  <a:srgbClr val="2E2E2E"/>
                </a:solidFill>
                <a:effectLst/>
                <a:latin typeface="NexusSerif"/>
              </a:rPr>
              <a:t>. The </a:t>
            </a:r>
            <a:r>
              <a:rPr lang="de-DE" b="0" i="0" dirty="0" err="1">
                <a:solidFill>
                  <a:srgbClr val="2E2E2E"/>
                </a:solidFill>
                <a:effectLst/>
                <a:latin typeface="NexusSerif"/>
              </a:rPr>
              <a:t>latter</a:t>
            </a:r>
            <a:r>
              <a:rPr lang="de-DE" b="0" i="0" dirty="0">
                <a:solidFill>
                  <a:srgbClr val="2E2E2E"/>
                </a:solidFill>
                <a:effectLst/>
                <a:latin typeface="NexusSerif"/>
              </a:rPr>
              <a:t> </a:t>
            </a:r>
            <a:r>
              <a:rPr lang="de-DE" b="0" i="0" dirty="0" err="1">
                <a:solidFill>
                  <a:srgbClr val="2E2E2E"/>
                </a:solidFill>
                <a:effectLst/>
                <a:latin typeface="NexusSerif"/>
              </a:rPr>
              <a:t>can</a:t>
            </a:r>
            <a:r>
              <a:rPr lang="de-DE" b="0" i="0" dirty="0">
                <a:solidFill>
                  <a:srgbClr val="2E2E2E"/>
                </a:solidFill>
                <a:effectLst/>
                <a:latin typeface="NexusSerif"/>
              </a:rPr>
              <a:t> also </a:t>
            </a:r>
            <a:r>
              <a:rPr lang="de-DE" b="0" i="0" dirty="0" err="1">
                <a:solidFill>
                  <a:srgbClr val="2E2E2E"/>
                </a:solidFill>
                <a:effectLst/>
                <a:latin typeface="NexusSerif"/>
              </a:rPr>
              <a:t>be</a:t>
            </a:r>
            <a:r>
              <a:rPr lang="de-DE" b="0" i="0" dirty="0">
                <a:solidFill>
                  <a:srgbClr val="2E2E2E"/>
                </a:solidFill>
                <a:effectLst/>
                <a:latin typeface="NexusSerif"/>
              </a:rPr>
              <a:t> </a:t>
            </a:r>
            <a:r>
              <a:rPr lang="de-DE" b="0" i="0" dirty="0" err="1">
                <a:solidFill>
                  <a:srgbClr val="2E2E2E"/>
                </a:solidFill>
                <a:effectLst/>
                <a:latin typeface="NexusSerif"/>
              </a:rPr>
              <a:t>effectively</a:t>
            </a:r>
            <a:r>
              <a:rPr lang="de-DE" b="0" i="0" dirty="0">
                <a:solidFill>
                  <a:srgbClr val="2E2E2E"/>
                </a:solidFill>
                <a:effectLst/>
                <a:latin typeface="NexusSerif"/>
              </a:rPr>
              <a:t> </a:t>
            </a:r>
            <a:r>
              <a:rPr lang="de-DE" b="0" i="0" dirty="0" err="1">
                <a:solidFill>
                  <a:srgbClr val="2E2E2E"/>
                </a:solidFill>
                <a:effectLst/>
                <a:latin typeface="NexusSerif"/>
              </a:rPr>
              <a:t>realized</a:t>
            </a:r>
            <a:r>
              <a:rPr lang="de-DE" b="0" i="0" dirty="0">
                <a:solidFill>
                  <a:srgbClr val="2E2E2E"/>
                </a:solidFill>
                <a:effectLst/>
                <a:latin typeface="NexusSerif"/>
              </a:rPr>
              <a:t> </a:t>
            </a:r>
            <a:r>
              <a:rPr lang="de-DE" b="0" i="0" dirty="0" err="1">
                <a:solidFill>
                  <a:srgbClr val="2E2E2E"/>
                </a:solidFill>
                <a:effectLst/>
                <a:latin typeface="NexusSerif"/>
              </a:rPr>
              <a:t>through</a:t>
            </a:r>
            <a:r>
              <a:rPr lang="de-DE" b="0" i="0" dirty="0">
                <a:solidFill>
                  <a:srgbClr val="2E2E2E"/>
                </a:solidFill>
                <a:effectLst/>
                <a:latin typeface="NexusSerif"/>
              </a:rPr>
              <a:t> </a:t>
            </a:r>
            <a:r>
              <a:rPr lang="de-DE" b="0" i="0" dirty="0" err="1">
                <a:solidFill>
                  <a:srgbClr val="2E2E2E"/>
                </a:solidFill>
                <a:effectLst/>
                <a:latin typeface="NexusSerif"/>
              </a:rPr>
              <a:t>the</a:t>
            </a:r>
            <a:r>
              <a:rPr lang="de-DE" b="0" i="0" dirty="0">
                <a:solidFill>
                  <a:srgbClr val="2E2E2E"/>
                </a:solidFill>
                <a:effectLst/>
                <a:latin typeface="NexusSerif"/>
              </a:rPr>
              <a:t> </a:t>
            </a:r>
            <a:r>
              <a:rPr lang="de-DE" b="0" i="0" dirty="0" err="1">
                <a:solidFill>
                  <a:srgbClr val="2E2E2E"/>
                </a:solidFill>
                <a:effectLst/>
                <a:latin typeface="NexusSerif"/>
              </a:rPr>
              <a:t>use</a:t>
            </a:r>
            <a:r>
              <a:rPr lang="de-DE" b="0" i="0" dirty="0">
                <a:solidFill>
                  <a:srgbClr val="2E2E2E"/>
                </a:solidFill>
                <a:effectLst/>
                <a:latin typeface="NexusSerif"/>
              </a:rPr>
              <a:t> </a:t>
            </a:r>
            <a:r>
              <a:rPr lang="de-DE" b="0" i="0" dirty="0" err="1">
                <a:solidFill>
                  <a:srgbClr val="2E2E2E"/>
                </a:solidFill>
                <a:effectLst/>
                <a:latin typeface="NexusSerif"/>
              </a:rPr>
              <a:t>of</a:t>
            </a:r>
            <a:r>
              <a:rPr lang="de-DE" b="0" i="0" dirty="0">
                <a:solidFill>
                  <a:srgbClr val="2E2E2E"/>
                </a:solidFill>
                <a:effectLst/>
                <a:latin typeface="NexusSerif"/>
              </a:rPr>
              <a:t> </a:t>
            </a:r>
            <a:r>
              <a:rPr lang="de-DE" b="0" i="0" dirty="0" err="1">
                <a:solidFill>
                  <a:srgbClr val="2E2E2E"/>
                </a:solidFill>
                <a:effectLst/>
                <a:latin typeface="NexusSerif"/>
              </a:rPr>
              <a:t>celebrity</a:t>
            </a:r>
            <a:r>
              <a:rPr lang="de-DE" b="0" i="0" dirty="0">
                <a:solidFill>
                  <a:srgbClr val="2E2E2E"/>
                </a:solidFill>
                <a:effectLst/>
                <a:latin typeface="NexusSerif"/>
              </a:rPr>
              <a:t> </a:t>
            </a:r>
            <a:r>
              <a:rPr lang="de-DE" b="0" i="0" dirty="0" err="1">
                <a:solidFill>
                  <a:srgbClr val="2E2E2E"/>
                </a:solidFill>
                <a:effectLst/>
                <a:latin typeface="NexusSerif"/>
              </a:rPr>
              <a:t>testimonials</a:t>
            </a:r>
            <a:r>
              <a:rPr lang="de-DE" b="0" i="0" dirty="0">
                <a:solidFill>
                  <a:srgbClr val="2E2E2E"/>
                </a:solidFill>
                <a:effectLst/>
                <a:latin typeface="NexusSerif"/>
              </a:rPr>
              <a:t>.</a:t>
            </a:r>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9</a:t>
            </a:fld>
            <a:endParaRPr lang="de-DE"/>
          </a:p>
        </p:txBody>
      </p:sp>
    </p:spTree>
    <p:extLst>
      <p:ext uri="{BB962C8B-B14F-4D97-AF65-F5344CB8AC3E}">
        <p14:creationId xmlns:p14="http://schemas.microsoft.com/office/powerpoint/2010/main" val="2388317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10</a:t>
            </a:fld>
            <a:endParaRPr lang="de-DE"/>
          </a:p>
        </p:txBody>
      </p:sp>
    </p:spTree>
    <p:extLst>
      <p:ext uri="{BB962C8B-B14F-4D97-AF65-F5344CB8AC3E}">
        <p14:creationId xmlns:p14="http://schemas.microsoft.com/office/powerpoint/2010/main" val="3913160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11</a:t>
            </a:fld>
            <a:endParaRPr lang="de-DE"/>
          </a:p>
        </p:txBody>
      </p:sp>
    </p:spTree>
    <p:extLst>
      <p:ext uri="{BB962C8B-B14F-4D97-AF65-F5344CB8AC3E}">
        <p14:creationId xmlns:p14="http://schemas.microsoft.com/office/powerpoint/2010/main" val="2024727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12</a:t>
            </a:fld>
            <a:endParaRPr lang="de-DE"/>
          </a:p>
        </p:txBody>
      </p:sp>
    </p:spTree>
    <p:extLst>
      <p:ext uri="{BB962C8B-B14F-4D97-AF65-F5344CB8AC3E}">
        <p14:creationId xmlns:p14="http://schemas.microsoft.com/office/powerpoint/2010/main" val="3184377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Discounter – </a:t>
            </a:r>
            <a:r>
              <a:rPr lang="de-DE" dirty="0" err="1"/>
              <a:t>Agressive</a:t>
            </a:r>
            <a:r>
              <a:rPr lang="de-DE" dirty="0"/>
              <a:t> Preisstrategie (Kostenvorteil hoch)</a:t>
            </a:r>
          </a:p>
          <a:p>
            <a:endParaRPr lang="de-DE" dirty="0"/>
          </a:p>
          <a:p>
            <a:r>
              <a:rPr lang="de-DE" dirty="0"/>
              <a:t>Fachgeschäft – Produkt-Segment Spezialisierung (Qualität)</a:t>
            </a:r>
          </a:p>
          <a:p>
            <a:endParaRPr lang="de-DE" dirty="0"/>
          </a:p>
          <a:p>
            <a:r>
              <a:rPr lang="de-DE" dirty="0"/>
              <a:t>Boutique ebenso</a:t>
            </a:r>
          </a:p>
          <a:p>
            <a:endParaRPr lang="de-DE" dirty="0"/>
          </a:p>
          <a:p>
            <a:r>
              <a:rPr lang="de-DE" dirty="0"/>
              <a:t>Fachdiscounter auf der anderen Seite Niedrigpreisstrategie für einen Teilmarkt (</a:t>
            </a:r>
            <a:r>
              <a:rPr lang="de-DE" dirty="0" err="1"/>
              <a:t>Takko</a:t>
            </a:r>
            <a:r>
              <a:rPr lang="de-DE" dirty="0"/>
              <a:t>)</a:t>
            </a:r>
          </a:p>
        </p:txBody>
      </p:sp>
      <p:sp>
        <p:nvSpPr>
          <p:cNvPr id="4" name="Foliennummernplatzhalter 3"/>
          <p:cNvSpPr>
            <a:spLocks noGrp="1"/>
          </p:cNvSpPr>
          <p:nvPr>
            <p:ph type="sldNum" sz="quarter" idx="5"/>
          </p:nvPr>
        </p:nvSpPr>
        <p:spPr/>
        <p:txBody>
          <a:bodyPr/>
          <a:lstStyle/>
          <a:p>
            <a:fld id="{75A1EBD4-338A-8042-8C09-29D3BA975429}" type="slidenum">
              <a:rPr lang="de-DE" smtClean="0"/>
              <a:t>13</a:t>
            </a:fld>
            <a:endParaRPr lang="de-DE"/>
          </a:p>
        </p:txBody>
      </p:sp>
    </p:spTree>
    <p:extLst>
      <p:ext uri="{BB962C8B-B14F-4D97-AF65-F5344CB8AC3E}">
        <p14:creationId xmlns:p14="http://schemas.microsoft.com/office/powerpoint/2010/main" val="2614695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14</a:t>
            </a:fld>
            <a:endParaRPr lang="de-DE"/>
          </a:p>
        </p:txBody>
      </p:sp>
    </p:spTree>
    <p:extLst>
      <p:ext uri="{BB962C8B-B14F-4D97-AF65-F5344CB8AC3E}">
        <p14:creationId xmlns:p14="http://schemas.microsoft.com/office/powerpoint/2010/main" val="2660733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15</a:t>
            </a:fld>
            <a:endParaRPr lang="de-DE"/>
          </a:p>
        </p:txBody>
      </p:sp>
    </p:spTree>
    <p:extLst>
      <p:ext uri="{BB962C8B-B14F-4D97-AF65-F5344CB8AC3E}">
        <p14:creationId xmlns:p14="http://schemas.microsoft.com/office/powerpoint/2010/main" val="3148821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16</a:t>
            </a:fld>
            <a:endParaRPr lang="de-DE"/>
          </a:p>
        </p:txBody>
      </p:sp>
    </p:spTree>
    <p:extLst>
      <p:ext uri="{BB962C8B-B14F-4D97-AF65-F5344CB8AC3E}">
        <p14:creationId xmlns:p14="http://schemas.microsoft.com/office/powerpoint/2010/main" val="4159727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17</a:t>
            </a:fld>
            <a:endParaRPr lang="de-DE"/>
          </a:p>
        </p:txBody>
      </p:sp>
    </p:spTree>
    <p:extLst>
      <p:ext uri="{BB962C8B-B14F-4D97-AF65-F5344CB8AC3E}">
        <p14:creationId xmlns:p14="http://schemas.microsoft.com/office/powerpoint/2010/main" val="3316192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18</a:t>
            </a:fld>
            <a:endParaRPr lang="de-DE"/>
          </a:p>
        </p:txBody>
      </p:sp>
    </p:spTree>
    <p:extLst>
      <p:ext uri="{BB962C8B-B14F-4D97-AF65-F5344CB8AC3E}">
        <p14:creationId xmlns:p14="http://schemas.microsoft.com/office/powerpoint/2010/main" val="3055716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1</a:t>
            </a:fld>
            <a:endParaRPr lang="de-DE"/>
          </a:p>
        </p:txBody>
      </p:sp>
    </p:spTree>
    <p:extLst>
      <p:ext uri="{BB962C8B-B14F-4D97-AF65-F5344CB8AC3E}">
        <p14:creationId xmlns:p14="http://schemas.microsoft.com/office/powerpoint/2010/main" val="1189832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2</a:t>
            </a:fld>
            <a:endParaRPr lang="de-DE"/>
          </a:p>
        </p:txBody>
      </p:sp>
    </p:spTree>
    <p:extLst>
      <p:ext uri="{BB962C8B-B14F-4D97-AF65-F5344CB8AC3E}">
        <p14:creationId xmlns:p14="http://schemas.microsoft.com/office/powerpoint/2010/main" val="1901792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3</a:t>
            </a:fld>
            <a:endParaRPr lang="de-DE"/>
          </a:p>
        </p:txBody>
      </p:sp>
    </p:spTree>
    <p:extLst>
      <p:ext uri="{BB962C8B-B14F-4D97-AF65-F5344CB8AC3E}">
        <p14:creationId xmlns:p14="http://schemas.microsoft.com/office/powerpoint/2010/main" val="172290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4</a:t>
            </a:fld>
            <a:endParaRPr lang="de-DE"/>
          </a:p>
        </p:txBody>
      </p:sp>
    </p:spTree>
    <p:extLst>
      <p:ext uri="{BB962C8B-B14F-4D97-AF65-F5344CB8AC3E}">
        <p14:creationId xmlns:p14="http://schemas.microsoft.com/office/powerpoint/2010/main" val="1424865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5</a:t>
            </a:fld>
            <a:endParaRPr lang="de-DE"/>
          </a:p>
        </p:txBody>
      </p:sp>
    </p:spTree>
    <p:extLst>
      <p:ext uri="{BB962C8B-B14F-4D97-AF65-F5344CB8AC3E}">
        <p14:creationId xmlns:p14="http://schemas.microsoft.com/office/powerpoint/2010/main" val="2306315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6</a:t>
            </a:fld>
            <a:endParaRPr lang="de-DE"/>
          </a:p>
        </p:txBody>
      </p:sp>
    </p:spTree>
    <p:extLst>
      <p:ext uri="{BB962C8B-B14F-4D97-AF65-F5344CB8AC3E}">
        <p14:creationId xmlns:p14="http://schemas.microsoft.com/office/powerpoint/2010/main" val="2452893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7</a:t>
            </a:fld>
            <a:endParaRPr lang="de-DE"/>
          </a:p>
        </p:txBody>
      </p:sp>
    </p:spTree>
    <p:extLst>
      <p:ext uri="{BB962C8B-B14F-4D97-AF65-F5344CB8AC3E}">
        <p14:creationId xmlns:p14="http://schemas.microsoft.com/office/powerpoint/2010/main" val="3119904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A1EBD4-338A-8042-8C09-29D3BA975429}" type="slidenum">
              <a:rPr lang="de-DE" smtClean="0"/>
              <a:t>8</a:t>
            </a:fld>
            <a:endParaRPr lang="de-DE"/>
          </a:p>
        </p:txBody>
      </p:sp>
    </p:spTree>
    <p:extLst>
      <p:ext uri="{BB962C8B-B14F-4D97-AF65-F5344CB8AC3E}">
        <p14:creationId xmlns:p14="http://schemas.microsoft.com/office/powerpoint/2010/main" val="2388317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E980FB-69FF-2942-A69D-523F63C47784}"/>
              </a:ext>
            </a:extLst>
          </p:cNvPr>
          <p:cNvSpPr>
            <a:spLocks noGrp="1"/>
          </p:cNvSpPr>
          <p:nvPr>
            <p:ph type="ctrTitle"/>
          </p:nvPr>
        </p:nvSpPr>
        <p:spPr>
          <a:xfrm>
            <a:off x="1524000" y="1486286"/>
            <a:ext cx="9144000" cy="2387600"/>
          </a:xfrm>
          <a:prstGeom prst="rect">
            <a:avLst/>
          </a:prstGeom>
          <a:noFill/>
        </p:spPr>
        <p:txBody>
          <a:bodyPr anchor="b">
            <a:normAutofit/>
          </a:bodyPr>
          <a:lstStyle>
            <a:lvl1pPr algn="ctr">
              <a:defRPr sz="2800">
                <a:solidFill>
                  <a:schemeClr val="accent3"/>
                </a:solidFill>
              </a:defRPr>
            </a:lvl1pPr>
          </a:lstStyle>
          <a:p>
            <a:r>
              <a:rPr lang="de-DE" dirty="0"/>
              <a:t>Mastertitelformat bearbeiten</a:t>
            </a:r>
          </a:p>
        </p:txBody>
      </p:sp>
      <p:sp>
        <p:nvSpPr>
          <p:cNvPr id="3" name="Untertitel 2">
            <a:extLst>
              <a:ext uri="{FF2B5EF4-FFF2-40B4-BE49-F238E27FC236}">
                <a16:creationId xmlns:a16="http://schemas.microsoft.com/office/drawing/2014/main" id="{703873B0-7A7C-A34D-8D12-AD9198EBFAB9}"/>
              </a:ext>
            </a:extLst>
          </p:cNvPr>
          <p:cNvSpPr>
            <a:spLocks noGrp="1"/>
          </p:cNvSpPr>
          <p:nvPr>
            <p:ph type="subTitle" idx="1"/>
          </p:nvPr>
        </p:nvSpPr>
        <p:spPr>
          <a:xfrm>
            <a:off x="1524000" y="3993980"/>
            <a:ext cx="9144000" cy="1121718"/>
          </a:xfrm>
        </p:spPr>
        <p:txBody>
          <a:bodyPr>
            <a:normAutofit/>
          </a:bodyPr>
          <a:lstStyle>
            <a:lvl1pPr marL="0" indent="0" algn="ctr">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4" name="Textfeld 3">
            <a:extLst>
              <a:ext uri="{FF2B5EF4-FFF2-40B4-BE49-F238E27FC236}">
                <a16:creationId xmlns:a16="http://schemas.microsoft.com/office/drawing/2014/main" id="{B90AB611-5C00-A443-89DE-253E8524B606}"/>
              </a:ext>
            </a:extLst>
          </p:cNvPr>
          <p:cNvSpPr txBox="1"/>
          <p:nvPr userDrawn="1"/>
        </p:nvSpPr>
        <p:spPr>
          <a:xfrm>
            <a:off x="247507" y="6682683"/>
            <a:ext cx="0" cy="0"/>
          </a:xfrm>
          <a:prstGeom prst="rect">
            <a:avLst/>
          </a:prstGeom>
          <a:noFill/>
        </p:spPr>
        <p:txBody>
          <a:bodyPr wrap="none" rtlCol="0">
            <a:noAutofit/>
          </a:bodyPr>
          <a:lstStyle/>
          <a:p>
            <a:pPr algn="l"/>
            <a:endParaRPr lang="de-DE" sz="1600" dirty="0"/>
          </a:p>
        </p:txBody>
      </p:sp>
      <p:sp>
        <p:nvSpPr>
          <p:cNvPr id="5" name="Textfeld 4">
            <a:extLst>
              <a:ext uri="{FF2B5EF4-FFF2-40B4-BE49-F238E27FC236}">
                <a16:creationId xmlns:a16="http://schemas.microsoft.com/office/drawing/2014/main" id="{0576C439-79B8-8D44-AC97-C0ECAD94BB1D}"/>
              </a:ext>
            </a:extLst>
          </p:cNvPr>
          <p:cNvSpPr txBox="1"/>
          <p:nvPr userDrawn="1"/>
        </p:nvSpPr>
        <p:spPr>
          <a:xfrm>
            <a:off x="460638" y="6483302"/>
            <a:ext cx="0" cy="0"/>
          </a:xfrm>
          <a:prstGeom prst="rect">
            <a:avLst/>
          </a:prstGeom>
          <a:noFill/>
        </p:spPr>
        <p:txBody>
          <a:bodyPr wrap="none" rtlCol="0">
            <a:noAutofit/>
          </a:bodyPr>
          <a:lstStyle/>
          <a:p>
            <a:pPr algn="l"/>
            <a:endParaRPr lang="de-DE" sz="1600" dirty="0"/>
          </a:p>
        </p:txBody>
      </p:sp>
      <p:pic>
        <p:nvPicPr>
          <p:cNvPr id="7" name="Grafik 6">
            <a:extLst>
              <a:ext uri="{FF2B5EF4-FFF2-40B4-BE49-F238E27FC236}">
                <a16:creationId xmlns:a16="http://schemas.microsoft.com/office/drawing/2014/main" id="{533EE5D8-6133-844E-8E7A-7424E3EA4BE7}"/>
              </a:ext>
            </a:extLst>
          </p:cNvPr>
          <p:cNvPicPr>
            <a:picLocks noChangeAspect="1"/>
          </p:cNvPicPr>
          <p:nvPr userDrawn="1"/>
        </p:nvPicPr>
        <p:blipFill>
          <a:blip r:embed="rId3"/>
          <a:stretch>
            <a:fillRect/>
          </a:stretch>
        </p:blipFill>
        <p:spPr>
          <a:xfrm>
            <a:off x="4418221" y="1486286"/>
            <a:ext cx="3355557" cy="622293"/>
          </a:xfrm>
          <a:prstGeom prst="rect">
            <a:avLst/>
          </a:prstGeom>
        </p:spPr>
      </p:pic>
      <p:sp>
        <p:nvSpPr>
          <p:cNvPr id="9" name="Rechteck 8">
            <a:extLst>
              <a:ext uri="{FF2B5EF4-FFF2-40B4-BE49-F238E27FC236}">
                <a16:creationId xmlns:a16="http://schemas.microsoft.com/office/drawing/2014/main" id="{21CC2331-D49F-7847-9197-B35D2C971F4F}"/>
              </a:ext>
            </a:extLst>
          </p:cNvPr>
          <p:cNvSpPr/>
          <p:nvPr userDrawn="1"/>
        </p:nvSpPr>
        <p:spPr>
          <a:xfrm>
            <a:off x="0" y="6475863"/>
            <a:ext cx="484496"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a:t>
            </a:r>
          </a:p>
        </p:txBody>
      </p:sp>
    </p:spTree>
    <p:extLst>
      <p:ext uri="{BB962C8B-B14F-4D97-AF65-F5344CB8AC3E}">
        <p14:creationId xmlns:p14="http://schemas.microsoft.com/office/powerpoint/2010/main" val="207990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it 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263226-0C34-F841-8CBE-5CE96CFBC427}"/>
              </a:ext>
            </a:extLst>
          </p:cNvPr>
          <p:cNvSpPr>
            <a:spLocks noGrp="1"/>
          </p:cNvSpPr>
          <p:nvPr>
            <p:ph type="title"/>
          </p:nvPr>
        </p:nvSpPr>
        <p:spPr>
          <a:xfrm>
            <a:off x="710692" y="987426"/>
            <a:ext cx="3932237" cy="1069974"/>
          </a:xfrm>
          <a:prstGeom prst="rect">
            <a:avLst/>
          </a:prstGeom>
        </p:spPr>
        <p:txBody>
          <a:bodyPr anchor="t" anchorCtr="0">
            <a:normAutofit/>
          </a:bodyPr>
          <a:lstStyle>
            <a:lvl1pPr>
              <a:defRPr sz="2800"/>
            </a:lvl1pPr>
          </a:lstStyle>
          <a:p>
            <a:r>
              <a:rPr lang="de-DE" dirty="0"/>
              <a:t>Mastertitelformat bearbeiten</a:t>
            </a:r>
          </a:p>
        </p:txBody>
      </p:sp>
      <p:sp>
        <p:nvSpPr>
          <p:cNvPr id="3" name="Bildplatzhalter 2">
            <a:extLst>
              <a:ext uri="{FF2B5EF4-FFF2-40B4-BE49-F238E27FC236}">
                <a16:creationId xmlns:a16="http://schemas.microsoft.com/office/drawing/2014/main" id="{1BD8F217-4731-1F46-BD38-6FA367FB9D96}"/>
              </a:ext>
            </a:extLst>
          </p:cNvPr>
          <p:cNvSpPr>
            <a:spLocks noGrp="1"/>
          </p:cNvSpPr>
          <p:nvPr>
            <p:ph type="pic" idx="1"/>
          </p:nvPr>
        </p:nvSpPr>
        <p:spPr>
          <a:xfrm>
            <a:off x="5054092" y="987426"/>
            <a:ext cx="6480000" cy="4381744"/>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5D6432A7-CCC5-2944-9936-BBE738EF7F7A}"/>
              </a:ext>
            </a:extLst>
          </p:cNvPr>
          <p:cNvSpPr>
            <a:spLocks noGrp="1"/>
          </p:cNvSpPr>
          <p:nvPr>
            <p:ph type="body" sz="half" idx="2"/>
          </p:nvPr>
        </p:nvSpPr>
        <p:spPr>
          <a:xfrm>
            <a:off x="710692" y="2057400"/>
            <a:ext cx="3932237" cy="3311769"/>
          </a:xfrm>
        </p:spPr>
        <p:txBody>
          <a:bodyPr>
            <a:normAutofit/>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8" name="Fußzeilenplatzhalter 1">
            <a:extLst>
              <a:ext uri="{FF2B5EF4-FFF2-40B4-BE49-F238E27FC236}">
                <a16:creationId xmlns:a16="http://schemas.microsoft.com/office/drawing/2014/main" id="{514F7C68-A0C2-7745-8688-C7A256E7DBFB}"/>
              </a:ext>
            </a:extLst>
          </p:cNvPr>
          <p:cNvSpPr>
            <a:spLocks noGrp="1"/>
          </p:cNvSpPr>
          <p:nvPr>
            <p:ph type="ftr" sz="quarter" idx="15"/>
          </p:nvPr>
        </p:nvSpPr>
        <p:spPr>
          <a:xfrm>
            <a:off x="4106518" y="6382876"/>
            <a:ext cx="3978965" cy="288235"/>
          </a:xfrm>
        </p:spPr>
        <p:txBody>
          <a:bodyPr/>
          <a:lstStyle/>
          <a:p>
            <a:endParaRPr lang="de-DE" dirty="0"/>
          </a:p>
        </p:txBody>
      </p:sp>
      <p:pic>
        <p:nvPicPr>
          <p:cNvPr id="11" name="Grafik 10">
            <a:extLst>
              <a:ext uri="{FF2B5EF4-FFF2-40B4-BE49-F238E27FC236}">
                <a16:creationId xmlns:a16="http://schemas.microsoft.com/office/drawing/2014/main" id="{FBFC970E-9CB7-3240-8DA8-87A33513EDD1}"/>
              </a:ext>
            </a:extLst>
          </p:cNvPr>
          <p:cNvPicPr>
            <a:picLocks noChangeAspect="1"/>
          </p:cNvPicPr>
          <p:nvPr userDrawn="1"/>
        </p:nvPicPr>
        <p:blipFill>
          <a:blip r:embed="rId3"/>
          <a:stretch>
            <a:fillRect/>
          </a:stretch>
        </p:blipFill>
        <p:spPr>
          <a:xfrm>
            <a:off x="11122643" y="6009369"/>
            <a:ext cx="661742" cy="661742"/>
          </a:xfrm>
          <a:prstGeom prst="rect">
            <a:avLst/>
          </a:prstGeom>
        </p:spPr>
      </p:pic>
      <p:sp>
        <p:nvSpPr>
          <p:cNvPr id="12" name="Textfeld 11">
            <a:extLst>
              <a:ext uri="{FF2B5EF4-FFF2-40B4-BE49-F238E27FC236}">
                <a16:creationId xmlns:a16="http://schemas.microsoft.com/office/drawing/2014/main" id="{533B6E44-5A7D-1741-B7C7-149E0479B774}"/>
              </a:ext>
            </a:extLst>
          </p:cNvPr>
          <p:cNvSpPr txBox="1"/>
          <p:nvPr userDrawn="1"/>
        </p:nvSpPr>
        <p:spPr>
          <a:xfrm>
            <a:off x="11087718" y="5897923"/>
            <a:ext cx="1049720" cy="286952"/>
          </a:xfrm>
          <a:prstGeom prst="rect">
            <a:avLst/>
          </a:prstGeom>
          <a:noFill/>
        </p:spPr>
        <p:txBody>
          <a:bodyPr wrap="square" rtlCol="0">
            <a:noAutofit/>
          </a:bodyPr>
          <a:lstStyle/>
          <a:p>
            <a:r>
              <a:rPr lang="de-DE" sz="700" dirty="0">
                <a:solidFill>
                  <a:schemeClr val="tx1"/>
                </a:solidFill>
              </a:rPr>
              <a:t>Im Auftrag der</a:t>
            </a:r>
          </a:p>
        </p:txBody>
      </p:sp>
    </p:spTree>
    <p:extLst>
      <p:ext uri="{BB962C8B-B14F-4D97-AF65-F5344CB8AC3E}">
        <p14:creationId xmlns:p14="http://schemas.microsoft.com/office/powerpoint/2010/main" val="192166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ild mit 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263226-0C34-F841-8CBE-5CE96CFBC427}"/>
              </a:ext>
            </a:extLst>
          </p:cNvPr>
          <p:cNvSpPr>
            <a:spLocks noGrp="1"/>
          </p:cNvSpPr>
          <p:nvPr>
            <p:ph type="title" hasCustomPrompt="1"/>
          </p:nvPr>
        </p:nvSpPr>
        <p:spPr>
          <a:xfrm>
            <a:off x="0" y="987426"/>
            <a:ext cx="12192000" cy="473903"/>
          </a:xfrm>
          <a:prstGeom prst="rect">
            <a:avLst/>
          </a:prstGeom>
        </p:spPr>
        <p:txBody>
          <a:bodyPr anchor="t" anchorCtr="0">
            <a:normAutofit/>
          </a:bodyPr>
          <a:lstStyle>
            <a:lvl1pPr algn="ctr">
              <a:defRPr sz="2800"/>
            </a:lvl1pPr>
          </a:lstStyle>
          <a:p>
            <a:r>
              <a:rPr lang="de-DE" dirty="0"/>
              <a:t>Ihr/</a:t>
            </a:r>
            <a:r>
              <a:rPr lang="de-DE" dirty="0" err="1"/>
              <a:t>e</a:t>
            </a:r>
            <a:r>
              <a:rPr lang="de-DE" dirty="0"/>
              <a:t> Ansprechpartner/in</a:t>
            </a:r>
          </a:p>
        </p:txBody>
      </p:sp>
      <p:sp>
        <p:nvSpPr>
          <p:cNvPr id="3" name="Bildplatzhalter 2">
            <a:extLst>
              <a:ext uri="{FF2B5EF4-FFF2-40B4-BE49-F238E27FC236}">
                <a16:creationId xmlns:a16="http://schemas.microsoft.com/office/drawing/2014/main" id="{1BD8F217-4731-1F46-BD38-6FA367FB9D96}"/>
              </a:ext>
            </a:extLst>
          </p:cNvPr>
          <p:cNvSpPr>
            <a:spLocks noGrp="1"/>
          </p:cNvSpPr>
          <p:nvPr>
            <p:ph type="pic" idx="1" hasCustomPrompt="1"/>
          </p:nvPr>
        </p:nvSpPr>
        <p:spPr>
          <a:xfrm>
            <a:off x="6753908" y="1835675"/>
            <a:ext cx="5438092" cy="3560996"/>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 </a:t>
            </a:r>
          </a:p>
        </p:txBody>
      </p:sp>
      <p:sp>
        <p:nvSpPr>
          <p:cNvPr id="4" name="Textplatzhalter 3">
            <a:extLst>
              <a:ext uri="{FF2B5EF4-FFF2-40B4-BE49-F238E27FC236}">
                <a16:creationId xmlns:a16="http://schemas.microsoft.com/office/drawing/2014/main" id="{5D6432A7-CCC5-2944-9936-BBE738EF7F7A}"/>
              </a:ext>
            </a:extLst>
          </p:cNvPr>
          <p:cNvSpPr>
            <a:spLocks noGrp="1"/>
          </p:cNvSpPr>
          <p:nvPr>
            <p:ph type="body" sz="half" idx="2" hasCustomPrompt="1"/>
          </p:nvPr>
        </p:nvSpPr>
        <p:spPr>
          <a:xfrm>
            <a:off x="1790097" y="1830036"/>
            <a:ext cx="3932237" cy="357510"/>
          </a:xfrm>
        </p:spPr>
        <p:txBody>
          <a:bodyPr>
            <a:norm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Die DHSH in …</a:t>
            </a:r>
          </a:p>
        </p:txBody>
      </p:sp>
      <p:sp>
        <p:nvSpPr>
          <p:cNvPr id="8" name="Fußzeilenplatzhalter 1">
            <a:extLst>
              <a:ext uri="{FF2B5EF4-FFF2-40B4-BE49-F238E27FC236}">
                <a16:creationId xmlns:a16="http://schemas.microsoft.com/office/drawing/2014/main" id="{514F7C68-A0C2-7745-8688-C7A256E7DBFB}"/>
              </a:ext>
            </a:extLst>
          </p:cNvPr>
          <p:cNvSpPr>
            <a:spLocks noGrp="1"/>
          </p:cNvSpPr>
          <p:nvPr>
            <p:ph type="ftr" sz="quarter" idx="15"/>
          </p:nvPr>
        </p:nvSpPr>
        <p:spPr>
          <a:xfrm>
            <a:off x="4106518" y="6382876"/>
            <a:ext cx="3978965" cy="288235"/>
          </a:xfrm>
        </p:spPr>
        <p:txBody>
          <a:bodyPr/>
          <a:lstStyle/>
          <a:p>
            <a:endParaRPr lang="de-DE" dirty="0"/>
          </a:p>
        </p:txBody>
      </p:sp>
      <p:sp>
        <p:nvSpPr>
          <p:cNvPr id="9" name="Textplatzhalter 3">
            <a:extLst>
              <a:ext uri="{FF2B5EF4-FFF2-40B4-BE49-F238E27FC236}">
                <a16:creationId xmlns:a16="http://schemas.microsoft.com/office/drawing/2014/main" id="{2F4C6123-C045-B845-BFF6-E62317E549E6}"/>
              </a:ext>
            </a:extLst>
          </p:cNvPr>
          <p:cNvSpPr>
            <a:spLocks noGrp="1"/>
          </p:cNvSpPr>
          <p:nvPr>
            <p:ph type="body" sz="half" idx="16" hasCustomPrompt="1"/>
          </p:nvPr>
        </p:nvSpPr>
        <p:spPr>
          <a:xfrm>
            <a:off x="1790097" y="2199195"/>
            <a:ext cx="3932237" cy="338985"/>
          </a:xfrm>
        </p:spPr>
        <p:txBody>
          <a:bodyPr>
            <a:normAutofit/>
          </a:bodyPr>
          <a:lstStyle>
            <a:lvl1pPr marL="0" indent="0">
              <a:buNone/>
              <a:defRPr sz="2000" b="1" i="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Name</a:t>
            </a:r>
          </a:p>
        </p:txBody>
      </p:sp>
      <p:sp>
        <p:nvSpPr>
          <p:cNvPr id="10" name="Textplatzhalter 3">
            <a:extLst>
              <a:ext uri="{FF2B5EF4-FFF2-40B4-BE49-F238E27FC236}">
                <a16:creationId xmlns:a16="http://schemas.microsoft.com/office/drawing/2014/main" id="{CB2A8AC6-23E7-EA47-813C-6ED0783ADD8F}"/>
              </a:ext>
            </a:extLst>
          </p:cNvPr>
          <p:cNvSpPr>
            <a:spLocks noGrp="1"/>
          </p:cNvSpPr>
          <p:nvPr>
            <p:ph type="body" sz="half" idx="17" hasCustomPrompt="1"/>
          </p:nvPr>
        </p:nvSpPr>
        <p:spPr>
          <a:xfrm>
            <a:off x="1790097" y="2558806"/>
            <a:ext cx="3932237" cy="2837866"/>
          </a:xfrm>
        </p:spPr>
        <p:txBody>
          <a:bodyPr>
            <a:normAutofit/>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Funktion</a:t>
            </a:r>
          </a:p>
          <a:p>
            <a:pPr lvl="0"/>
            <a:endParaRPr lang="de-DE" dirty="0"/>
          </a:p>
          <a:p>
            <a:pPr lvl="0"/>
            <a:r>
              <a:rPr lang="de-DE" dirty="0"/>
              <a:t>Straße Hausnummer</a:t>
            </a:r>
          </a:p>
          <a:p>
            <a:pPr lvl="0"/>
            <a:r>
              <a:rPr lang="de-DE" dirty="0"/>
              <a:t>PLZ Ort</a:t>
            </a:r>
          </a:p>
          <a:p>
            <a:pPr lvl="0"/>
            <a:endParaRPr lang="de-DE" dirty="0"/>
          </a:p>
          <a:p>
            <a:pPr lvl="0"/>
            <a:r>
              <a:rPr lang="de-DE" dirty="0"/>
              <a:t>Telefon:</a:t>
            </a:r>
          </a:p>
          <a:p>
            <a:pPr lvl="0"/>
            <a:r>
              <a:rPr lang="de-DE" dirty="0"/>
              <a:t>E-Mail: </a:t>
            </a:r>
            <a:r>
              <a:rPr lang="de-DE" dirty="0" err="1"/>
              <a:t>name@dhsh.de</a:t>
            </a:r>
            <a:endParaRPr lang="de-DE" dirty="0"/>
          </a:p>
        </p:txBody>
      </p:sp>
      <p:pic>
        <p:nvPicPr>
          <p:cNvPr id="13" name="Grafik 12">
            <a:extLst>
              <a:ext uri="{FF2B5EF4-FFF2-40B4-BE49-F238E27FC236}">
                <a16:creationId xmlns:a16="http://schemas.microsoft.com/office/drawing/2014/main" id="{8F941893-1AD1-5B42-ADE4-F886D76599E8}"/>
              </a:ext>
            </a:extLst>
          </p:cNvPr>
          <p:cNvPicPr>
            <a:picLocks noChangeAspect="1"/>
          </p:cNvPicPr>
          <p:nvPr userDrawn="1"/>
        </p:nvPicPr>
        <p:blipFill>
          <a:blip r:embed="rId3"/>
          <a:stretch>
            <a:fillRect/>
          </a:stretch>
        </p:blipFill>
        <p:spPr>
          <a:xfrm>
            <a:off x="11122643" y="6009369"/>
            <a:ext cx="661742" cy="661742"/>
          </a:xfrm>
          <a:prstGeom prst="rect">
            <a:avLst/>
          </a:prstGeom>
        </p:spPr>
      </p:pic>
      <p:sp>
        <p:nvSpPr>
          <p:cNvPr id="14" name="Textfeld 13">
            <a:extLst>
              <a:ext uri="{FF2B5EF4-FFF2-40B4-BE49-F238E27FC236}">
                <a16:creationId xmlns:a16="http://schemas.microsoft.com/office/drawing/2014/main" id="{DA67C2DC-DF2A-A246-BF23-4F36A8B6B585}"/>
              </a:ext>
            </a:extLst>
          </p:cNvPr>
          <p:cNvSpPr txBox="1"/>
          <p:nvPr userDrawn="1"/>
        </p:nvSpPr>
        <p:spPr>
          <a:xfrm>
            <a:off x="11087718" y="5897923"/>
            <a:ext cx="1049720" cy="286952"/>
          </a:xfrm>
          <a:prstGeom prst="rect">
            <a:avLst/>
          </a:prstGeom>
          <a:noFill/>
        </p:spPr>
        <p:txBody>
          <a:bodyPr wrap="square" rtlCol="0">
            <a:noAutofit/>
          </a:bodyPr>
          <a:lstStyle/>
          <a:p>
            <a:r>
              <a:rPr lang="de-DE" sz="700" dirty="0">
                <a:solidFill>
                  <a:schemeClr val="tx1"/>
                </a:solidFill>
              </a:rPr>
              <a:t>Im Auftrag der</a:t>
            </a:r>
          </a:p>
        </p:txBody>
      </p:sp>
    </p:spTree>
    <p:extLst>
      <p:ext uri="{BB962C8B-B14F-4D97-AF65-F5344CB8AC3E}">
        <p14:creationId xmlns:p14="http://schemas.microsoft.com/office/powerpoint/2010/main" val="4237083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_S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E980FB-69FF-2942-A69D-523F63C47784}"/>
              </a:ext>
            </a:extLst>
          </p:cNvPr>
          <p:cNvSpPr>
            <a:spLocks noGrp="1"/>
          </p:cNvSpPr>
          <p:nvPr>
            <p:ph type="ctrTitle"/>
          </p:nvPr>
        </p:nvSpPr>
        <p:spPr>
          <a:xfrm>
            <a:off x="1524000" y="1486286"/>
            <a:ext cx="9144000" cy="2387600"/>
          </a:xfrm>
          <a:prstGeom prst="rect">
            <a:avLst/>
          </a:prstGeom>
          <a:noFill/>
        </p:spPr>
        <p:txBody>
          <a:bodyPr anchor="b">
            <a:normAutofit/>
          </a:bodyPr>
          <a:lstStyle>
            <a:lvl1pPr algn="ctr">
              <a:defRPr sz="2800">
                <a:solidFill>
                  <a:schemeClr val="accent3"/>
                </a:solidFill>
              </a:defRPr>
            </a:lvl1pPr>
          </a:lstStyle>
          <a:p>
            <a:r>
              <a:rPr lang="de-DE" dirty="0"/>
              <a:t>Mastertitelformat bearbeiten</a:t>
            </a:r>
          </a:p>
        </p:txBody>
      </p:sp>
      <p:sp>
        <p:nvSpPr>
          <p:cNvPr id="3" name="Untertitel 2">
            <a:extLst>
              <a:ext uri="{FF2B5EF4-FFF2-40B4-BE49-F238E27FC236}">
                <a16:creationId xmlns:a16="http://schemas.microsoft.com/office/drawing/2014/main" id="{703873B0-7A7C-A34D-8D12-AD9198EBFAB9}"/>
              </a:ext>
            </a:extLst>
          </p:cNvPr>
          <p:cNvSpPr>
            <a:spLocks noGrp="1"/>
          </p:cNvSpPr>
          <p:nvPr>
            <p:ph type="subTitle" idx="1"/>
          </p:nvPr>
        </p:nvSpPr>
        <p:spPr>
          <a:xfrm>
            <a:off x="1524000" y="3993980"/>
            <a:ext cx="9144000" cy="1121718"/>
          </a:xfrm>
        </p:spPr>
        <p:txBody>
          <a:bodyPr>
            <a:normAutofit/>
          </a:bodyPr>
          <a:lstStyle>
            <a:lvl1pPr marL="0" indent="0" algn="ctr">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5" name="Textfeld 4">
            <a:extLst>
              <a:ext uri="{FF2B5EF4-FFF2-40B4-BE49-F238E27FC236}">
                <a16:creationId xmlns:a16="http://schemas.microsoft.com/office/drawing/2014/main" id="{A1EE94C5-FDD1-EA4D-B537-2BE9321CB36E}"/>
              </a:ext>
            </a:extLst>
          </p:cNvPr>
          <p:cNvSpPr txBox="1"/>
          <p:nvPr userDrawn="1"/>
        </p:nvSpPr>
        <p:spPr>
          <a:xfrm>
            <a:off x="7548897" y="6328086"/>
            <a:ext cx="7479323" cy="369332"/>
          </a:xfrm>
          <a:prstGeom prst="rect">
            <a:avLst/>
          </a:prstGeom>
          <a:noFill/>
        </p:spPr>
        <p:txBody>
          <a:bodyPr wrap="square" rtlCol="0">
            <a:spAutoFit/>
          </a:bodyPr>
          <a:lstStyle/>
          <a:p>
            <a:r>
              <a:rPr lang="de-DE" dirty="0" err="1">
                <a:solidFill>
                  <a:schemeClr val="accent3"/>
                </a:solidFill>
              </a:rPr>
              <a:t>www.dhsh.de</a:t>
            </a:r>
            <a:endParaRPr lang="de-DE" dirty="0">
              <a:solidFill>
                <a:schemeClr val="accent3"/>
              </a:solidFill>
            </a:endParaRPr>
          </a:p>
        </p:txBody>
      </p:sp>
      <p:sp>
        <p:nvSpPr>
          <p:cNvPr id="8" name="Rechteck 7">
            <a:extLst>
              <a:ext uri="{FF2B5EF4-FFF2-40B4-BE49-F238E27FC236}">
                <a16:creationId xmlns:a16="http://schemas.microsoft.com/office/drawing/2014/main" id="{D63990FF-6085-604B-9FD9-CCC0702846D4}"/>
              </a:ext>
            </a:extLst>
          </p:cNvPr>
          <p:cNvSpPr/>
          <p:nvPr userDrawn="1"/>
        </p:nvSpPr>
        <p:spPr>
          <a:xfrm>
            <a:off x="0" y="6475863"/>
            <a:ext cx="484496" cy="23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a:t>
            </a:r>
          </a:p>
        </p:txBody>
      </p:sp>
      <p:pic>
        <p:nvPicPr>
          <p:cNvPr id="9" name="Grafik 8">
            <a:extLst>
              <a:ext uri="{FF2B5EF4-FFF2-40B4-BE49-F238E27FC236}">
                <a16:creationId xmlns:a16="http://schemas.microsoft.com/office/drawing/2014/main" id="{4688CEB4-1FD9-F44C-9AF2-C885984E12C9}"/>
              </a:ext>
            </a:extLst>
          </p:cNvPr>
          <p:cNvPicPr>
            <a:picLocks noChangeAspect="1"/>
          </p:cNvPicPr>
          <p:nvPr userDrawn="1"/>
        </p:nvPicPr>
        <p:blipFill>
          <a:blip r:embed="rId3"/>
          <a:stretch>
            <a:fillRect/>
          </a:stretch>
        </p:blipFill>
        <p:spPr>
          <a:xfrm>
            <a:off x="4418221" y="1486286"/>
            <a:ext cx="3355557" cy="622293"/>
          </a:xfrm>
          <a:prstGeom prst="rect">
            <a:avLst/>
          </a:prstGeom>
        </p:spPr>
      </p:pic>
      <p:pic>
        <p:nvPicPr>
          <p:cNvPr id="12" name="Grafik 11">
            <a:extLst>
              <a:ext uri="{FF2B5EF4-FFF2-40B4-BE49-F238E27FC236}">
                <a16:creationId xmlns:a16="http://schemas.microsoft.com/office/drawing/2014/main" id="{90FD235A-D674-0C45-9858-002E42B1E889}"/>
              </a:ext>
            </a:extLst>
          </p:cNvPr>
          <p:cNvPicPr>
            <a:picLocks noChangeAspect="1"/>
          </p:cNvPicPr>
          <p:nvPr userDrawn="1"/>
        </p:nvPicPr>
        <p:blipFill>
          <a:blip r:embed="rId4"/>
          <a:stretch>
            <a:fillRect/>
          </a:stretch>
        </p:blipFill>
        <p:spPr>
          <a:xfrm>
            <a:off x="9724292" y="6306591"/>
            <a:ext cx="2031677" cy="344845"/>
          </a:xfrm>
          <a:prstGeom prst="rect">
            <a:avLst/>
          </a:prstGeom>
        </p:spPr>
      </p:pic>
    </p:spTree>
    <p:extLst>
      <p:ext uri="{BB962C8B-B14F-4D97-AF65-F5344CB8AC3E}">
        <p14:creationId xmlns:p14="http://schemas.microsoft.com/office/powerpoint/2010/main" val="2346194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lu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4F330A8-068E-B642-9E19-47014C175F62}"/>
              </a:ext>
            </a:extLst>
          </p:cNvPr>
          <p:cNvSpPr txBox="1"/>
          <p:nvPr userDrawn="1"/>
        </p:nvSpPr>
        <p:spPr>
          <a:xfrm>
            <a:off x="1562101" y="2800069"/>
            <a:ext cx="9144000" cy="523220"/>
          </a:xfrm>
          <a:prstGeom prst="rect">
            <a:avLst/>
          </a:prstGeom>
          <a:noFill/>
        </p:spPr>
        <p:txBody>
          <a:bodyPr wrap="square" rtlCol="0">
            <a:spAutoFit/>
          </a:bodyPr>
          <a:lstStyle/>
          <a:p>
            <a:pPr algn="ctr"/>
            <a:r>
              <a:rPr lang="de-DE" sz="2800" dirty="0">
                <a:solidFill>
                  <a:schemeClr val="tx2"/>
                </a:solidFill>
                <a:latin typeface="+mj-lt"/>
              </a:rPr>
              <a:t>Vielen Dank</a:t>
            </a:r>
          </a:p>
        </p:txBody>
      </p:sp>
      <p:sp>
        <p:nvSpPr>
          <p:cNvPr id="3" name="Textplatzhalter 2">
            <a:extLst>
              <a:ext uri="{FF2B5EF4-FFF2-40B4-BE49-F238E27FC236}">
                <a16:creationId xmlns:a16="http://schemas.microsoft.com/office/drawing/2014/main" id="{0029DA0D-76E2-8746-914B-DE4EA129A19A}"/>
              </a:ext>
            </a:extLst>
          </p:cNvPr>
          <p:cNvSpPr>
            <a:spLocks noGrp="1"/>
          </p:cNvSpPr>
          <p:nvPr>
            <p:ph type="body" sz="quarter" idx="11" hasCustomPrompt="1"/>
          </p:nvPr>
        </p:nvSpPr>
        <p:spPr>
          <a:xfrm>
            <a:off x="3218773" y="4154295"/>
            <a:ext cx="5754453" cy="369888"/>
          </a:xfrm>
        </p:spPr>
        <p:txBody>
          <a:bodyPr>
            <a:normAutofit/>
          </a:bodyPr>
          <a:lstStyle>
            <a:lvl1pPr marL="0" indent="0" algn="ctr">
              <a:buNone/>
              <a:defRPr sz="1600">
                <a:solidFill>
                  <a:schemeClr val="accent3"/>
                </a:solidFill>
              </a:defRPr>
            </a:lvl1pPr>
          </a:lstStyle>
          <a:p>
            <a:pPr lvl="0"/>
            <a:r>
              <a:rPr lang="de-DE" dirty="0" err="1"/>
              <a:t>www.dhsh.de</a:t>
            </a:r>
            <a:endParaRPr lang="de-DE" dirty="0"/>
          </a:p>
        </p:txBody>
      </p:sp>
      <p:sp>
        <p:nvSpPr>
          <p:cNvPr id="11" name="Textplatzhalter 5">
            <a:extLst>
              <a:ext uri="{FF2B5EF4-FFF2-40B4-BE49-F238E27FC236}">
                <a16:creationId xmlns:a16="http://schemas.microsoft.com/office/drawing/2014/main" id="{BB45F0C4-9DB1-F94A-838B-73442C60B71D}"/>
              </a:ext>
            </a:extLst>
          </p:cNvPr>
          <p:cNvSpPr>
            <a:spLocks noGrp="1"/>
          </p:cNvSpPr>
          <p:nvPr>
            <p:ph type="body" sz="quarter" idx="12" hasCustomPrompt="1"/>
          </p:nvPr>
        </p:nvSpPr>
        <p:spPr>
          <a:xfrm>
            <a:off x="4290077" y="3774098"/>
            <a:ext cx="3688047" cy="343376"/>
          </a:xfrm>
        </p:spPr>
        <p:txBody>
          <a:bodyPr>
            <a:noAutofit/>
          </a:bodyPr>
          <a:lstStyle>
            <a:lvl1pPr marL="0" indent="0">
              <a:buNone/>
              <a:defRPr sz="1600">
                <a:solidFill>
                  <a:schemeClr val="tx2"/>
                </a:solidFill>
              </a:defRPr>
            </a:lvl1pPr>
          </a:lstStyle>
          <a:p>
            <a:pPr lvl="0"/>
            <a:r>
              <a:rPr lang="de-DE" dirty="0"/>
              <a:t>Weitere Informationen finden Sie hier:</a:t>
            </a:r>
          </a:p>
        </p:txBody>
      </p:sp>
      <p:sp>
        <p:nvSpPr>
          <p:cNvPr id="7" name="Textfeld 6">
            <a:extLst>
              <a:ext uri="{FF2B5EF4-FFF2-40B4-BE49-F238E27FC236}">
                <a16:creationId xmlns:a16="http://schemas.microsoft.com/office/drawing/2014/main" id="{FA342329-06DC-4246-B27C-39F538692FAE}"/>
              </a:ext>
            </a:extLst>
          </p:cNvPr>
          <p:cNvSpPr txBox="1"/>
          <p:nvPr userDrawn="1"/>
        </p:nvSpPr>
        <p:spPr>
          <a:xfrm>
            <a:off x="57071" y="6482687"/>
            <a:ext cx="556720" cy="306531"/>
          </a:xfrm>
          <a:prstGeom prst="rect">
            <a:avLst/>
          </a:prstGeom>
          <a:solidFill>
            <a:schemeClr val="bg1"/>
          </a:solidFill>
        </p:spPr>
        <p:txBody>
          <a:bodyPr wrap="square" rtlCol="0">
            <a:spAutoFit/>
          </a:bodyPr>
          <a:lstStyle/>
          <a:p>
            <a:endParaRPr lang="de-DE" dirty="0"/>
          </a:p>
        </p:txBody>
      </p:sp>
      <p:pic>
        <p:nvPicPr>
          <p:cNvPr id="12" name="Grafik 11">
            <a:extLst>
              <a:ext uri="{FF2B5EF4-FFF2-40B4-BE49-F238E27FC236}">
                <a16:creationId xmlns:a16="http://schemas.microsoft.com/office/drawing/2014/main" id="{7129E86E-A485-FD42-A563-5BE6ABEE0954}"/>
              </a:ext>
            </a:extLst>
          </p:cNvPr>
          <p:cNvPicPr>
            <a:picLocks noChangeAspect="1"/>
          </p:cNvPicPr>
          <p:nvPr userDrawn="1"/>
        </p:nvPicPr>
        <p:blipFill>
          <a:blip r:embed="rId3"/>
          <a:stretch>
            <a:fillRect/>
          </a:stretch>
        </p:blipFill>
        <p:spPr>
          <a:xfrm>
            <a:off x="4418221" y="1486286"/>
            <a:ext cx="3355557" cy="622293"/>
          </a:xfrm>
          <a:prstGeom prst="rect">
            <a:avLst/>
          </a:prstGeom>
        </p:spPr>
      </p:pic>
      <p:pic>
        <p:nvPicPr>
          <p:cNvPr id="2" name="Grafik 1">
            <a:extLst>
              <a:ext uri="{FF2B5EF4-FFF2-40B4-BE49-F238E27FC236}">
                <a16:creationId xmlns:a16="http://schemas.microsoft.com/office/drawing/2014/main" id="{E9447865-9EDC-8347-981B-C1C216F7E289}"/>
              </a:ext>
            </a:extLst>
          </p:cNvPr>
          <p:cNvPicPr>
            <a:picLocks noChangeAspect="1"/>
          </p:cNvPicPr>
          <p:nvPr userDrawn="1"/>
        </p:nvPicPr>
        <p:blipFill>
          <a:blip r:embed="rId4"/>
          <a:stretch>
            <a:fillRect/>
          </a:stretch>
        </p:blipFill>
        <p:spPr>
          <a:xfrm>
            <a:off x="5052600" y="4653285"/>
            <a:ext cx="2086799" cy="354201"/>
          </a:xfrm>
          <a:prstGeom prst="rect">
            <a:avLst/>
          </a:prstGeom>
        </p:spPr>
      </p:pic>
    </p:spTree>
    <p:extLst>
      <p:ext uri="{BB962C8B-B14F-4D97-AF65-F5344CB8AC3E}">
        <p14:creationId xmlns:p14="http://schemas.microsoft.com/office/powerpoint/2010/main" val="358708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erzeichni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platzhalter 7">
            <a:extLst>
              <a:ext uri="{FF2B5EF4-FFF2-40B4-BE49-F238E27FC236}">
                <a16:creationId xmlns:a16="http://schemas.microsoft.com/office/drawing/2014/main" id="{6111D265-DC74-0044-88E9-C5FF81554DB2}"/>
              </a:ext>
            </a:extLst>
          </p:cNvPr>
          <p:cNvSpPr>
            <a:spLocks noGrp="1"/>
          </p:cNvSpPr>
          <p:nvPr>
            <p:ph type="body" sz="quarter" idx="13"/>
          </p:nvPr>
        </p:nvSpPr>
        <p:spPr>
          <a:xfrm>
            <a:off x="709104" y="1652374"/>
            <a:ext cx="5244809" cy="3960000"/>
          </a:xfrm>
        </p:spPr>
        <p:txBody>
          <a:bodyPr/>
          <a:lstStyle>
            <a:lvl1pPr>
              <a:defRPr sz="1600"/>
            </a:lvl1pPr>
            <a:lvl2pPr>
              <a:defRPr sz="1600"/>
            </a:lvl2pPr>
            <a:lvl3pPr>
              <a:defRPr sz="1600"/>
            </a:lvl3pPr>
            <a:lvl4pPr>
              <a:defRPr sz="1600"/>
            </a:lvl4pPr>
          </a:lstStyle>
          <a:p>
            <a:pPr lvl="0"/>
            <a:r>
              <a:rPr lang="de-DE" dirty="0"/>
              <a:t>Mastertextformat bearbeiten</a:t>
            </a:r>
          </a:p>
          <a:p>
            <a:pPr lvl="1"/>
            <a:r>
              <a:rPr lang="de-DE" dirty="0"/>
              <a:t>Zweite Ebene</a:t>
            </a:r>
          </a:p>
        </p:txBody>
      </p:sp>
      <p:sp>
        <p:nvSpPr>
          <p:cNvPr id="5" name="Titel 1">
            <a:extLst>
              <a:ext uri="{FF2B5EF4-FFF2-40B4-BE49-F238E27FC236}">
                <a16:creationId xmlns:a16="http://schemas.microsoft.com/office/drawing/2014/main" id="{912F0E58-F203-F947-9123-011B12C75211}"/>
              </a:ext>
            </a:extLst>
          </p:cNvPr>
          <p:cNvSpPr>
            <a:spLocks noGrp="1"/>
          </p:cNvSpPr>
          <p:nvPr>
            <p:ph type="title" hasCustomPrompt="1"/>
          </p:nvPr>
        </p:nvSpPr>
        <p:spPr>
          <a:xfrm>
            <a:off x="709104" y="365126"/>
            <a:ext cx="10800000" cy="481898"/>
          </a:xfrm>
          <a:prstGeom prst="rect">
            <a:avLst/>
          </a:prstGeom>
        </p:spPr>
        <p:txBody>
          <a:bodyPr>
            <a:normAutofit/>
          </a:bodyPr>
          <a:lstStyle>
            <a:lvl1pPr>
              <a:defRPr sz="2800">
                <a:solidFill>
                  <a:schemeClr val="accent3"/>
                </a:solidFill>
              </a:defRPr>
            </a:lvl1pPr>
          </a:lstStyle>
          <a:p>
            <a:r>
              <a:rPr lang="de-DE" dirty="0"/>
              <a:t>Inhaltsverzeichnis</a:t>
            </a:r>
          </a:p>
        </p:txBody>
      </p:sp>
      <p:sp>
        <p:nvSpPr>
          <p:cNvPr id="17" name="Textplatzhalter 16">
            <a:extLst>
              <a:ext uri="{FF2B5EF4-FFF2-40B4-BE49-F238E27FC236}">
                <a16:creationId xmlns:a16="http://schemas.microsoft.com/office/drawing/2014/main" id="{66D62174-6F57-2741-8ED3-4A5B292CEA06}"/>
              </a:ext>
            </a:extLst>
          </p:cNvPr>
          <p:cNvSpPr>
            <a:spLocks noGrp="1"/>
          </p:cNvSpPr>
          <p:nvPr>
            <p:ph type="body" sz="quarter" idx="14" hasCustomPrompt="1"/>
          </p:nvPr>
        </p:nvSpPr>
        <p:spPr>
          <a:xfrm>
            <a:off x="709104" y="876288"/>
            <a:ext cx="10800000" cy="490537"/>
          </a:xfrm>
        </p:spPr>
        <p:txBody>
          <a:bodyPr>
            <a:normAutofit/>
          </a:bodyPr>
          <a:lstStyle>
            <a:lvl1pPr marL="0" indent="0">
              <a:buNone/>
              <a:defRPr sz="2000">
                <a:solidFill>
                  <a:schemeClr val="accent4"/>
                </a:solidFill>
              </a:defRPr>
            </a:lvl1pPr>
            <a:lvl2pPr marL="457200" indent="0">
              <a:buNone/>
              <a:defRPr/>
            </a:lvl2pPr>
            <a:lvl4pPr marL="1371600" indent="0">
              <a:buNone/>
              <a:defRPr/>
            </a:lvl4pPr>
          </a:lstStyle>
          <a:p>
            <a:pPr lvl="0"/>
            <a:r>
              <a:rPr lang="de-DE" dirty="0"/>
              <a:t>Zweite Überschrift</a:t>
            </a:r>
          </a:p>
        </p:txBody>
      </p:sp>
      <p:sp>
        <p:nvSpPr>
          <p:cNvPr id="2" name="Fußzeilenplatzhalter 1">
            <a:extLst>
              <a:ext uri="{FF2B5EF4-FFF2-40B4-BE49-F238E27FC236}">
                <a16:creationId xmlns:a16="http://schemas.microsoft.com/office/drawing/2014/main" id="{0CE12A5C-B7BB-9149-9395-DE1EFF7CB304}"/>
              </a:ext>
            </a:extLst>
          </p:cNvPr>
          <p:cNvSpPr>
            <a:spLocks noGrp="1"/>
          </p:cNvSpPr>
          <p:nvPr>
            <p:ph type="ftr" sz="quarter" idx="15"/>
          </p:nvPr>
        </p:nvSpPr>
        <p:spPr>
          <a:xfrm>
            <a:off x="4106518" y="6382876"/>
            <a:ext cx="3978965" cy="288235"/>
          </a:xfrm>
          <a:prstGeom prst="rect">
            <a:avLst/>
          </a:prstGeom>
        </p:spPr>
        <p:txBody>
          <a:bodyPr/>
          <a:lstStyle/>
          <a:p>
            <a:endParaRPr lang="de-DE" dirty="0"/>
          </a:p>
        </p:txBody>
      </p:sp>
      <p:pic>
        <p:nvPicPr>
          <p:cNvPr id="4" name="Grafik 3">
            <a:extLst>
              <a:ext uri="{FF2B5EF4-FFF2-40B4-BE49-F238E27FC236}">
                <a16:creationId xmlns:a16="http://schemas.microsoft.com/office/drawing/2014/main" id="{C4637BCB-5CFE-C246-ACB6-F3B9FD335AFD}"/>
              </a:ext>
            </a:extLst>
          </p:cNvPr>
          <p:cNvPicPr>
            <a:picLocks noChangeAspect="1"/>
          </p:cNvPicPr>
          <p:nvPr userDrawn="1"/>
        </p:nvPicPr>
        <p:blipFill>
          <a:blip r:embed="rId3"/>
          <a:stretch>
            <a:fillRect/>
          </a:stretch>
        </p:blipFill>
        <p:spPr>
          <a:xfrm>
            <a:off x="11122643" y="6009369"/>
            <a:ext cx="661742" cy="661742"/>
          </a:xfrm>
          <a:prstGeom prst="rect">
            <a:avLst/>
          </a:prstGeom>
        </p:spPr>
      </p:pic>
      <p:sp>
        <p:nvSpPr>
          <p:cNvPr id="9" name="Textplatzhalter 7">
            <a:extLst>
              <a:ext uri="{FF2B5EF4-FFF2-40B4-BE49-F238E27FC236}">
                <a16:creationId xmlns:a16="http://schemas.microsoft.com/office/drawing/2014/main" id="{5A10BC3F-90F7-E34F-BA42-507810D8E423}"/>
              </a:ext>
            </a:extLst>
          </p:cNvPr>
          <p:cNvSpPr>
            <a:spLocks noGrp="1"/>
          </p:cNvSpPr>
          <p:nvPr>
            <p:ph type="body" sz="quarter" idx="16"/>
          </p:nvPr>
        </p:nvSpPr>
        <p:spPr>
          <a:xfrm>
            <a:off x="6243630" y="1652374"/>
            <a:ext cx="5244809" cy="3960000"/>
          </a:xfrm>
        </p:spPr>
        <p:txBody>
          <a:bodyPr/>
          <a:lstStyle>
            <a:lvl1pPr>
              <a:defRPr sz="1600"/>
            </a:lvl1pPr>
            <a:lvl2pPr>
              <a:defRPr sz="1600"/>
            </a:lvl2pPr>
            <a:lvl3pPr>
              <a:defRPr sz="1600"/>
            </a:lvl3pPr>
            <a:lvl4pPr>
              <a:defRPr sz="1600"/>
            </a:lvl4pPr>
          </a:lstStyle>
          <a:p>
            <a:pPr lvl="0"/>
            <a:r>
              <a:rPr lang="de-DE" dirty="0"/>
              <a:t>Mastertextformat bearbeiten</a:t>
            </a:r>
          </a:p>
          <a:p>
            <a:pPr lvl="1"/>
            <a:r>
              <a:rPr lang="de-DE" dirty="0"/>
              <a:t>Zweite Ebene</a:t>
            </a:r>
          </a:p>
        </p:txBody>
      </p:sp>
      <p:sp>
        <p:nvSpPr>
          <p:cNvPr id="3" name="Rechteck 2">
            <a:extLst>
              <a:ext uri="{FF2B5EF4-FFF2-40B4-BE49-F238E27FC236}">
                <a16:creationId xmlns:a16="http://schemas.microsoft.com/office/drawing/2014/main" id="{36A19FB9-2968-AF44-8357-B40BCB728D25}"/>
              </a:ext>
            </a:extLst>
          </p:cNvPr>
          <p:cNvSpPr/>
          <p:nvPr userDrawn="1"/>
        </p:nvSpPr>
        <p:spPr>
          <a:xfrm>
            <a:off x="0" y="6410376"/>
            <a:ext cx="467513" cy="288235"/>
          </a:xfrm>
          <a:prstGeom prst="rect">
            <a:avLst/>
          </a:prstGeom>
          <a:solidFill>
            <a:srgbClr val="EAEAE9"/>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0" name="Textfeld 9">
            <a:extLst>
              <a:ext uri="{FF2B5EF4-FFF2-40B4-BE49-F238E27FC236}">
                <a16:creationId xmlns:a16="http://schemas.microsoft.com/office/drawing/2014/main" id="{F3AEC783-48AE-BA46-90A6-7EF20BE93E96}"/>
              </a:ext>
            </a:extLst>
          </p:cNvPr>
          <p:cNvSpPr txBox="1"/>
          <p:nvPr userDrawn="1"/>
        </p:nvSpPr>
        <p:spPr>
          <a:xfrm>
            <a:off x="11087718" y="5897923"/>
            <a:ext cx="1049720" cy="286952"/>
          </a:xfrm>
          <a:prstGeom prst="rect">
            <a:avLst/>
          </a:prstGeom>
          <a:noFill/>
        </p:spPr>
        <p:txBody>
          <a:bodyPr wrap="square" rtlCol="0">
            <a:noAutofit/>
          </a:bodyPr>
          <a:lstStyle/>
          <a:p>
            <a:r>
              <a:rPr lang="de-DE" sz="700" dirty="0">
                <a:solidFill>
                  <a:schemeClr val="tx1"/>
                </a:solidFill>
              </a:rPr>
              <a:t>Im Auftrag der</a:t>
            </a:r>
          </a:p>
        </p:txBody>
      </p:sp>
    </p:spTree>
    <p:extLst>
      <p:ext uri="{BB962C8B-B14F-4D97-AF65-F5344CB8AC3E}">
        <p14:creationId xmlns:p14="http://schemas.microsoft.com/office/powerpoint/2010/main" val="3448381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B78D222-E7AB-9042-8A30-EAD24FDDC60F}"/>
              </a:ext>
            </a:extLst>
          </p:cNvPr>
          <p:cNvSpPr>
            <a:spLocks noGrp="1"/>
          </p:cNvSpPr>
          <p:nvPr>
            <p:ph idx="1"/>
          </p:nvPr>
        </p:nvSpPr>
        <p:spPr>
          <a:xfrm>
            <a:off x="709104" y="1621016"/>
            <a:ext cx="10800000" cy="3960000"/>
          </a:xfrm>
        </p:spPr>
        <p:txBody>
          <a:bodyPr>
            <a:normAutofit/>
          </a:bodyPr>
          <a:lstStyle>
            <a:lvl1pPr marL="0" indent="0">
              <a:buNone/>
              <a:defRPr sz="1600"/>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 1">
            <a:extLst>
              <a:ext uri="{FF2B5EF4-FFF2-40B4-BE49-F238E27FC236}">
                <a16:creationId xmlns:a16="http://schemas.microsoft.com/office/drawing/2014/main" id="{87E13983-FBF1-F84D-A507-49D72157A029}"/>
              </a:ext>
            </a:extLst>
          </p:cNvPr>
          <p:cNvSpPr>
            <a:spLocks noGrp="1"/>
          </p:cNvSpPr>
          <p:nvPr>
            <p:ph type="title" hasCustomPrompt="1"/>
          </p:nvPr>
        </p:nvSpPr>
        <p:spPr>
          <a:xfrm>
            <a:off x="709104" y="365126"/>
            <a:ext cx="10800000" cy="481898"/>
          </a:xfrm>
          <a:prstGeom prst="rect">
            <a:avLst/>
          </a:prstGeom>
        </p:spPr>
        <p:txBody>
          <a:bodyPr>
            <a:normAutofit/>
          </a:bodyPr>
          <a:lstStyle>
            <a:lvl1pPr>
              <a:defRPr sz="2800">
                <a:solidFill>
                  <a:schemeClr val="accent3"/>
                </a:solidFill>
              </a:defRPr>
            </a:lvl1pPr>
          </a:lstStyle>
          <a:p>
            <a:r>
              <a:rPr lang="de-DE" dirty="0"/>
              <a:t>Überschrift	</a:t>
            </a:r>
          </a:p>
        </p:txBody>
      </p:sp>
      <p:sp>
        <p:nvSpPr>
          <p:cNvPr id="8" name="Textplatzhalter 16">
            <a:extLst>
              <a:ext uri="{FF2B5EF4-FFF2-40B4-BE49-F238E27FC236}">
                <a16:creationId xmlns:a16="http://schemas.microsoft.com/office/drawing/2014/main" id="{706B852D-5C57-5940-A858-C45F7DE836D6}"/>
              </a:ext>
            </a:extLst>
          </p:cNvPr>
          <p:cNvSpPr>
            <a:spLocks noGrp="1"/>
          </p:cNvSpPr>
          <p:nvPr>
            <p:ph type="body" sz="quarter" idx="14" hasCustomPrompt="1"/>
          </p:nvPr>
        </p:nvSpPr>
        <p:spPr>
          <a:xfrm>
            <a:off x="709104" y="876288"/>
            <a:ext cx="10800000" cy="490537"/>
          </a:xfrm>
        </p:spPr>
        <p:txBody>
          <a:bodyPr>
            <a:normAutofit/>
          </a:bodyPr>
          <a:lstStyle>
            <a:lvl1pPr marL="0" indent="0">
              <a:buNone/>
              <a:defRPr sz="2000">
                <a:solidFill>
                  <a:schemeClr val="accent4"/>
                </a:solidFill>
              </a:defRPr>
            </a:lvl1pPr>
            <a:lvl2pPr marL="457200" indent="0">
              <a:buNone/>
              <a:defRPr/>
            </a:lvl2pPr>
            <a:lvl4pPr marL="1371600" indent="0">
              <a:buNone/>
              <a:defRPr/>
            </a:lvl4pPr>
          </a:lstStyle>
          <a:p>
            <a:pPr lvl="0"/>
            <a:r>
              <a:rPr lang="de-DE" dirty="0"/>
              <a:t>Zweite Überschrift</a:t>
            </a:r>
          </a:p>
        </p:txBody>
      </p:sp>
      <p:sp>
        <p:nvSpPr>
          <p:cNvPr id="10" name="Fußzeilenplatzhalter 1">
            <a:extLst>
              <a:ext uri="{FF2B5EF4-FFF2-40B4-BE49-F238E27FC236}">
                <a16:creationId xmlns:a16="http://schemas.microsoft.com/office/drawing/2014/main" id="{6BF655E6-0499-6C46-AEEA-E22CDA8E17AA}"/>
              </a:ext>
            </a:extLst>
          </p:cNvPr>
          <p:cNvSpPr>
            <a:spLocks noGrp="1"/>
          </p:cNvSpPr>
          <p:nvPr>
            <p:ph type="ftr" sz="quarter" idx="15"/>
          </p:nvPr>
        </p:nvSpPr>
        <p:spPr>
          <a:xfrm>
            <a:off x="4106518" y="6382876"/>
            <a:ext cx="3978965" cy="288235"/>
          </a:xfrm>
        </p:spPr>
        <p:txBody>
          <a:bodyPr/>
          <a:lstStyle/>
          <a:p>
            <a:endParaRPr lang="de-DE" dirty="0"/>
          </a:p>
        </p:txBody>
      </p:sp>
      <p:pic>
        <p:nvPicPr>
          <p:cNvPr id="9" name="Grafik 8">
            <a:extLst>
              <a:ext uri="{FF2B5EF4-FFF2-40B4-BE49-F238E27FC236}">
                <a16:creationId xmlns:a16="http://schemas.microsoft.com/office/drawing/2014/main" id="{B44AC500-9A37-0541-8CF2-D484989810FF}"/>
              </a:ext>
            </a:extLst>
          </p:cNvPr>
          <p:cNvPicPr>
            <a:picLocks noChangeAspect="1"/>
          </p:cNvPicPr>
          <p:nvPr userDrawn="1"/>
        </p:nvPicPr>
        <p:blipFill>
          <a:blip r:embed="rId3"/>
          <a:stretch>
            <a:fillRect/>
          </a:stretch>
        </p:blipFill>
        <p:spPr>
          <a:xfrm>
            <a:off x="11122643" y="6009369"/>
            <a:ext cx="661742" cy="661742"/>
          </a:xfrm>
          <a:prstGeom prst="rect">
            <a:avLst/>
          </a:prstGeom>
        </p:spPr>
      </p:pic>
      <p:sp>
        <p:nvSpPr>
          <p:cNvPr id="13" name="Textfeld 12">
            <a:extLst>
              <a:ext uri="{FF2B5EF4-FFF2-40B4-BE49-F238E27FC236}">
                <a16:creationId xmlns:a16="http://schemas.microsoft.com/office/drawing/2014/main" id="{D466399F-A057-4640-B3DE-437F29688C35}"/>
              </a:ext>
            </a:extLst>
          </p:cNvPr>
          <p:cNvSpPr txBox="1"/>
          <p:nvPr userDrawn="1"/>
        </p:nvSpPr>
        <p:spPr>
          <a:xfrm>
            <a:off x="11087718" y="5897923"/>
            <a:ext cx="1049720" cy="286952"/>
          </a:xfrm>
          <a:prstGeom prst="rect">
            <a:avLst/>
          </a:prstGeom>
          <a:noFill/>
        </p:spPr>
        <p:txBody>
          <a:bodyPr wrap="square" rtlCol="0">
            <a:noAutofit/>
          </a:bodyPr>
          <a:lstStyle/>
          <a:p>
            <a:r>
              <a:rPr lang="de-DE" sz="700" dirty="0">
                <a:solidFill>
                  <a:schemeClr val="tx1"/>
                </a:solidFill>
              </a:rPr>
              <a:t>Im Auftrag der</a:t>
            </a:r>
          </a:p>
        </p:txBody>
      </p:sp>
    </p:spTree>
    <p:extLst>
      <p:ext uri="{BB962C8B-B14F-4D97-AF65-F5344CB8AC3E}">
        <p14:creationId xmlns:p14="http://schemas.microsoft.com/office/powerpoint/2010/main" val="1536869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E4ACC5-53F5-2448-94D0-573B06B12FE2}"/>
              </a:ext>
            </a:extLst>
          </p:cNvPr>
          <p:cNvSpPr>
            <a:spLocks noGrp="1"/>
          </p:cNvSpPr>
          <p:nvPr>
            <p:ph type="title"/>
          </p:nvPr>
        </p:nvSpPr>
        <p:spPr>
          <a:xfrm>
            <a:off x="702754" y="1709738"/>
            <a:ext cx="10800000" cy="2852737"/>
          </a:xfrm>
          <a:prstGeom prst="rect">
            <a:avLst/>
          </a:prstGeom>
        </p:spPr>
        <p:txBody>
          <a:bodyPr anchor="b">
            <a:normAutofit/>
          </a:bodyPr>
          <a:lstStyle>
            <a:lvl1pPr>
              <a:defRPr sz="2800">
                <a:solidFill>
                  <a:schemeClr val="accent3"/>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DF666613-A40E-214D-89E6-342B125ED14A}"/>
              </a:ext>
            </a:extLst>
          </p:cNvPr>
          <p:cNvSpPr>
            <a:spLocks noGrp="1"/>
          </p:cNvSpPr>
          <p:nvPr>
            <p:ph type="body" idx="1"/>
          </p:nvPr>
        </p:nvSpPr>
        <p:spPr>
          <a:xfrm>
            <a:off x="702754" y="4589464"/>
            <a:ext cx="10800000" cy="779706"/>
          </a:xfrm>
        </p:spPr>
        <p:txBody>
          <a:bodyPr>
            <a:normAutofit/>
          </a:bodyPr>
          <a:lstStyle>
            <a:lvl1pPr marL="0" indent="0">
              <a:buNone/>
              <a:defRPr sz="20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6" name="Fußzeilenplatzhalter 1">
            <a:extLst>
              <a:ext uri="{FF2B5EF4-FFF2-40B4-BE49-F238E27FC236}">
                <a16:creationId xmlns:a16="http://schemas.microsoft.com/office/drawing/2014/main" id="{864D8853-13E2-4A4E-8DBD-7443716DE727}"/>
              </a:ext>
            </a:extLst>
          </p:cNvPr>
          <p:cNvSpPr>
            <a:spLocks noGrp="1"/>
          </p:cNvSpPr>
          <p:nvPr>
            <p:ph type="ftr" sz="quarter" idx="15"/>
          </p:nvPr>
        </p:nvSpPr>
        <p:spPr>
          <a:xfrm>
            <a:off x="4106518" y="6382876"/>
            <a:ext cx="3978965" cy="288235"/>
          </a:xfrm>
        </p:spPr>
        <p:txBody>
          <a:bodyPr/>
          <a:lstStyle/>
          <a:p>
            <a:endParaRPr lang="de-DE" dirty="0"/>
          </a:p>
        </p:txBody>
      </p:sp>
      <p:pic>
        <p:nvPicPr>
          <p:cNvPr id="7" name="Grafik 6">
            <a:extLst>
              <a:ext uri="{FF2B5EF4-FFF2-40B4-BE49-F238E27FC236}">
                <a16:creationId xmlns:a16="http://schemas.microsoft.com/office/drawing/2014/main" id="{DF076540-12F4-2546-8015-94D4528CBBCC}"/>
              </a:ext>
            </a:extLst>
          </p:cNvPr>
          <p:cNvPicPr>
            <a:picLocks noChangeAspect="1"/>
          </p:cNvPicPr>
          <p:nvPr userDrawn="1"/>
        </p:nvPicPr>
        <p:blipFill>
          <a:blip r:embed="rId3"/>
          <a:stretch>
            <a:fillRect/>
          </a:stretch>
        </p:blipFill>
        <p:spPr>
          <a:xfrm>
            <a:off x="11122643" y="6009369"/>
            <a:ext cx="661742" cy="661742"/>
          </a:xfrm>
          <a:prstGeom prst="rect">
            <a:avLst/>
          </a:prstGeom>
        </p:spPr>
      </p:pic>
      <p:sp>
        <p:nvSpPr>
          <p:cNvPr id="10" name="Textfeld 9">
            <a:extLst>
              <a:ext uri="{FF2B5EF4-FFF2-40B4-BE49-F238E27FC236}">
                <a16:creationId xmlns:a16="http://schemas.microsoft.com/office/drawing/2014/main" id="{F8BE59CE-930B-1649-B94D-06E238F15A5C}"/>
              </a:ext>
            </a:extLst>
          </p:cNvPr>
          <p:cNvSpPr txBox="1"/>
          <p:nvPr userDrawn="1"/>
        </p:nvSpPr>
        <p:spPr>
          <a:xfrm>
            <a:off x="11087718" y="5897923"/>
            <a:ext cx="1049720" cy="286952"/>
          </a:xfrm>
          <a:prstGeom prst="rect">
            <a:avLst/>
          </a:prstGeom>
          <a:noFill/>
        </p:spPr>
        <p:txBody>
          <a:bodyPr wrap="square" rtlCol="0">
            <a:noAutofit/>
          </a:bodyPr>
          <a:lstStyle/>
          <a:p>
            <a:r>
              <a:rPr lang="de-DE" sz="700" dirty="0">
                <a:solidFill>
                  <a:schemeClr val="tx1"/>
                </a:solidFill>
              </a:rPr>
              <a:t>Im Auftrag der</a:t>
            </a:r>
          </a:p>
        </p:txBody>
      </p:sp>
    </p:spTree>
    <p:extLst>
      <p:ext uri="{BB962C8B-B14F-4D97-AF65-F5344CB8AC3E}">
        <p14:creationId xmlns:p14="http://schemas.microsoft.com/office/powerpoint/2010/main" val="2329332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EF3AB84-F6EC-1F49-A9A4-FDF71D3183E8}"/>
              </a:ext>
            </a:extLst>
          </p:cNvPr>
          <p:cNvSpPr>
            <a:spLocks noGrp="1"/>
          </p:cNvSpPr>
          <p:nvPr>
            <p:ph sz="half" idx="1"/>
          </p:nvPr>
        </p:nvSpPr>
        <p:spPr>
          <a:xfrm>
            <a:off x="709104" y="1825625"/>
            <a:ext cx="5400000" cy="3508375"/>
          </a:xfrm>
        </p:spPr>
        <p:txBody>
          <a:bodyPr>
            <a:normAutofit/>
          </a:bodyPr>
          <a:lstStyle>
            <a:lvl1pPr marL="0" indent="0">
              <a:buNone/>
              <a:defRPr sz="1600">
                <a:solidFill>
                  <a:schemeClr val="tx2"/>
                </a:solidFill>
              </a:defRPr>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B8F17AE2-738F-534D-808E-D9BD6B8AFF8C}"/>
              </a:ext>
            </a:extLst>
          </p:cNvPr>
          <p:cNvSpPr>
            <a:spLocks noGrp="1"/>
          </p:cNvSpPr>
          <p:nvPr>
            <p:ph sz="half" idx="2"/>
          </p:nvPr>
        </p:nvSpPr>
        <p:spPr>
          <a:xfrm>
            <a:off x="6109104" y="1825624"/>
            <a:ext cx="5400000" cy="3508375"/>
          </a:xfrm>
        </p:spPr>
        <p:txBody>
          <a:bodyPr>
            <a:normAutofit/>
          </a:bodyPr>
          <a:lstStyle>
            <a:lvl1pPr marL="0" indent="0">
              <a:buNone/>
              <a:defRPr sz="1600">
                <a:solidFill>
                  <a:schemeClr val="tx2"/>
                </a:solidFill>
              </a:defRPr>
            </a:lvl1pPr>
            <a:lvl2pPr>
              <a:defRPr sz="1600"/>
            </a:lvl2pPr>
            <a:lvl3pPr>
              <a:defRPr sz="16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itel 1">
            <a:extLst>
              <a:ext uri="{FF2B5EF4-FFF2-40B4-BE49-F238E27FC236}">
                <a16:creationId xmlns:a16="http://schemas.microsoft.com/office/drawing/2014/main" id="{F94F69A0-7B64-0A4A-AAEB-F8D7E2999928}"/>
              </a:ext>
            </a:extLst>
          </p:cNvPr>
          <p:cNvSpPr>
            <a:spLocks noGrp="1"/>
          </p:cNvSpPr>
          <p:nvPr>
            <p:ph type="title" hasCustomPrompt="1"/>
          </p:nvPr>
        </p:nvSpPr>
        <p:spPr>
          <a:xfrm>
            <a:off x="709104" y="365126"/>
            <a:ext cx="10800000" cy="481898"/>
          </a:xfrm>
          <a:prstGeom prst="rect">
            <a:avLst/>
          </a:prstGeom>
        </p:spPr>
        <p:txBody>
          <a:bodyPr>
            <a:normAutofit/>
          </a:bodyPr>
          <a:lstStyle>
            <a:lvl1pPr>
              <a:defRPr sz="2800">
                <a:solidFill>
                  <a:schemeClr val="accent3"/>
                </a:solidFill>
              </a:defRPr>
            </a:lvl1pPr>
          </a:lstStyle>
          <a:p>
            <a:r>
              <a:rPr lang="de-DE" dirty="0"/>
              <a:t>Überschrift	</a:t>
            </a:r>
          </a:p>
        </p:txBody>
      </p:sp>
      <p:sp>
        <p:nvSpPr>
          <p:cNvPr id="10" name="Textplatzhalter 16">
            <a:extLst>
              <a:ext uri="{FF2B5EF4-FFF2-40B4-BE49-F238E27FC236}">
                <a16:creationId xmlns:a16="http://schemas.microsoft.com/office/drawing/2014/main" id="{712069B4-C027-694A-A278-0726D7449816}"/>
              </a:ext>
            </a:extLst>
          </p:cNvPr>
          <p:cNvSpPr>
            <a:spLocks noGrp="1"/>
          </p:cNvSpPr>
          <p:nvPr>
            <p:ph type="body" sz="quarter" idx="14" hasCustomPrompt="1"/>
          </p:nvPr>
        </p:nvSpPr>
        <p:spPr>
          <a:xfrm>
            <a:off x="709104" y="876288"/>
            <a:ext cx="10800000" cy="490537"/>
          </a:xfrm>
        </p:spPr>
        <p:txBody>
          <a:bodyPr>
            <a:normAutofit/>
          </a:bodyPr>
          <a:lstStyle>
            <a:lvl1pPr marL="0" indent="0">
              <a:buNone/>
              <a:defRPr sz="2000">
                <a:solidFill>
                  <a:schemeClr val="accent4"/>
                </a:solidFill>
              </a:defRPr>
            </a:lvl1pPr>
            <a:lvl2pPr marL="457200" indent="0">
              <a:buNone/>
              <a:defRPr/>
            </a:lvl2pPr>
            <a:lvl4pPr marL="1371600" indent="0">
              <a:buNone/>
              <a:defRPr/>
            </a:lvl4pPr>
          </a:lstStyle>
          <a:p>
            <a:pPr lvl="0"/>
            <a:r>
              <a:rPr lang="de-DE" dirty="0"/>
              <a:t>Zweite Überschrift</a:t>
            </a:r>
          </a:p>
        </p:txBody>
      </p:sp>
      <p:sp>
        <p:nvSpPr>
          <p:cNvPr id="11" name="Fußzeilenplatzhalter 1">
            <a:extLst>
              <a:ext uri="{FF2B5EF4-FFF2-40B4-BE49-F238E27FC236}">
                <a16:creationId xmlns:a16="http://schemas.microsoft.com/office/drawing/2014/main" id="{B85A32F1-646B-064C-BE65-6F70D781BFA5}"/>
              </a:ext>
            </a:extLst>
          </p:cNvPr>
          <p:cNvSpPr>
            <a:spLocks noGrp="1"/>
          </p:cNvSpPr>
          <p:nvPr>
            <p:ph type="ftr" sz="quarter" idx="15"/>
          </p:nvPr>
        </p:nvSpPr>
        <p:spPr>
          <a:xfrm>
            <a:off x="4106518" y="6382876"/>
            <a:ext cx="3978965" cy="288235"/>
          </a:xfrm>
        </p:spPr>
        <p:txBody>
          <a:bodyPr/>
          <a:lstStyle/>
          <a:p>
            <a:endParaRPr lang="de-DE" dirty="0"/>
          </a:p>
        </p:txBody>
      </p:sp>
      <p:pic>
        <p:nvPicPr>
          <p:cNvPr id="14" name="Grafik 13">
            <a:extLst>
              <a:ext uri="{FF2B5EF4-FFF2-40B4-BE49-F238E27FC236}">
                <a16:creationId xmlns:a16="http://schemas.microsoft.com/office/drawing/2014/main" id="{0BE97A5B-13A0-EF47-BF42-29BE943FCDBE}"/>
              </a:ext>
            </a:extLst>
          </p:cNvPr>
          <p:cNvPicPr>
            <a:picLocks noChangeAspect="1"/>
          </p:cNvPicPr>
          <p:nvPr userDrawn="1"/>
        </p:nvPicPr>
        <p:blipFill>
          <a:blip r:embed="rId3"/>
          <a:stretch>
            <a:fillRect/>
          </a:stretch>
        </p:blipFill>
        <p:spPr>
          <a:xfrm>
            <a:off x="11122643" y="6009369"/>
            <a:ext cx="661742" cy="661742"/>
          </a:xfrm>
          <a:prstGeom prst="rect">
            <a:avLst/>
          </a:prstGeom>
        </p:spPr>
      </p:pic>
      <p:sp>
        <p:nvSpPr>
          <p:cNvPr id="15" name="Textfeld 14">
            <a:extLst>
              <a:ext uri="{FF2B5EF4-FFF2-40B4-BE49-F238E27FC236}">
                <a16:creationId xmlns:a16="http://schemas.microsoft.com/office/drawing/2014/main" id="{567D6897-9AC4-3545-932D-AB3AA982C9AF}"/>
              </a:ext>
            </a:extLst>
          </p:cNvPr>
          <p:cNvSpPr txBox="1"/>
          <p:nvPr userDrawn="1"/>
        </p:nvSpPr>
        <p:spPr>
          <a:xfrm>
            <a:off x="11087718" y="5897923"/>
            <a:ext cx="1049720" cy="286952"/>
          </a:xfrm>
          <a:prstGeom prst="rect">
            <a:avLst/>
          </a:prstGeom>
          <a:noFill/>
        </p:spPr>
        <p:txBody>
          <a:bodyPr wrap="square" rtlCol="0">
            <a:noAutofit/>
          </a:bodyPr>
          <a:lstStyle/>
          <a:p>
            <a:r>
              <a:rPr lang="de-DE" sz="700" dirty="0">
                <a:solidFill>
                  <a:schemeClr val="tx1"/>
                </a:solidFill>
              </a:rPr>
              <a:t>Im Auftrag der</a:t>
            </a:r>
          </a:p>
        </p:txBody>
      </p:sp>
    </p:spTree>
    <p:extLst>
      <p:ext uri="{BB962C8B-B14F-4D97-AF65-F5344CB8AC3E}">
        <p14:creationId xmlns:p14="http://schemas.microsoft.com/office/powerpoint/2010/main" val="3768108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Nur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B017DE56-0550-534C-8B0C-FDCB35BD1C2F}"/>
              </a:ext>
            </a:extLst>
          </p:cNvPr>
          <p:cNvSpPr>
            <a:spLocks noGrp="1"/>
          </p:cNvSpPr>
          <p:nvPr>
            <p:ph type="title" hasCustomPrompt="1"/>
          </p:nvPr>
        </p:nvSpPr>
        <p:spPr>
          <a:xfrm>
            <a:off x="709104" y="365126"/>
            <a:ext cx="10800000" cy="481898"/>
          </a:xfrm>
          <a:prstGeom prst="rect">
            <a:avLst/>
          </a:prstGeom>
        </p:spPr>
        <p:txBody>
          <a:bodyPr>
            <a:normAutofit/>
          </a:bodyPr>
          <a:lstStyle>
            <a:lvl1pPr>
              <a:defRPr sz="2800">
                <a:solidFill>
                  <a:schemeClr val="accent3"/>
                </a:solidFill>
              </a:defRPr>
            </a:lvl1pPr>
          </a:lstStyle>
          <a:p>
            <a:r>
              <a:rPr lang="de-DE" dirty="0"/>
              <a:t>Überschrift	</a:t>
            </a:r>
          </a:p>
        </p:txBody>
      </p:sp>
      <p:sp>
        <p:nvSpPr>
          <p:cNvPr id="9" name="Textplatzhalter 16">
            <a:extLst>
              <a:ext uri="{FF2B5EF4-FFF2-40B4-BE49-F238E27FC236}">
                <a16:creationId xmlns:a16="http://schemas.microsoft.com/office/drawing/2014/main" id="{A73A8226-A865-C242-9625-D3869A84AD25}"/>
              </a:ext>
            </a:extLst>
          </p:cNvPr>
          <p:cNvSpPr>
            <a:spLocks noGrp="1"/>
          </p:cNvSpPr>
          <p:nvPr>
            <p:ph type="body" sz="quarter" idx="14" hasCustomPrompt="1"/>
          </p:nvPr>
        </p:nvSpPr>
        <p:spPr>
          <a:xfrm>
            <a:off x="709104" y="876288"/>
            <a:ext cx="10800000" cy="490537"/>
          </a:xfrm>
        </p:spPr>
        <p:txBody>
          <a:bodyPr>
            <a:normAutofit/>
          </a:bodyPr>
          <a:lstStyle>
            <a:lvl1pPr marL="0" indent="0">
              <a:buNone/>
              <a:defRPr sz="2000">
                <a:solidFill>
                  <a:schemeClr val="accent4"/>
                </a:solidFill>
              </a:defRPr>
            </a:lvl1pPr>
            <a:lvl2pPr marL="457200" indent="0">
              <a:buNone/>
              <a:defRPr/>
            </a:lvl2pPr>
            <a:lvl4pPr marL="1371600" indent="0">
              <a:buNone/>
              <a:defRPr/>
            </a:lvl4pPr>
          </a:lstStyle>
          <a:p>
            <a:pPr lvl="0"/>
            <a:r>
              <a:rPr lang="de-DE" dirty="0"/>
              <a:t>Zweite Überschrift</a:t>
            </a:r>
          </a:p>
        </p:txBody>
      </p:sp>
      <p:sp>
        <p:nvSpPr>
          <p:cNvPr id="7" name="Fußzeilenplatzhalter 1">
            <a:extLst>
              <a:ext uri="{FF2B5EF4-FFF2-40B4-BE49-F238E27FC236}">
                <a16:creationId xmlns:a16="http://schemas.microsoft.com/office/drawing/2014/main" id="{9B20B1C2-5556-1847-BAFB-6F3D77C1C9EE}"/>
              </a:ext>
            </a:extLst>
          </p:cNvPr>
          <p:cNvSpPr>
            <a:spLocks noGrp="1"/>
          </p:cNvSpPr>
          <p:nvPr>
            <p:ph type="ftr" sz="quarter" idx="15"/>
          </p:nvPr>
        </p:nvSpPr>
        <p:spPr>
          <a:xfrm>
            <a:off x="4106518" y="6382876"/>
            <a:ext cx="3978965" cy="288235"/>
          </a:xfrm>
        </p:spPr>
        <p:txBody>
          <a:bodyPr/>
          <a:lstStyle/>
          <a:p>
            <a:endParaRPr lang="de-DE" dirty="0"/>
          </a:p>
        </p:txBody>
      </p:sp>
      <p:pic>
        <p:nvPicPr>
          <p:cNvPr id="12" name="Grafik 11">
            <a:extLst>
              <a:ext uri="{FF2B5EF4-FFF2-40B4-BE49-F238E27FC236}">
                <a16:creationId xmlns:a16="http://schemas.microsoft.com/office/drawing/2014/main" id="{62876904-5431-FB47-9E5B-F20C8F8EFCA0}"/>
              </a:ext>
            </a:extLst>
          </p:cNvPr>
          <p:cNvPicPr>
            <a:picLocks noChangeAspect="1"/>
          </p:cNvPicPr>
          <p:nvPr userDrawn="1"/>
        </p:nvPicPr>
        <p:blipFill>
          <a:blip r:embed="rId3"/>
          <a:stretch>
            <a:fillRect/>
          </a:stretch>
        </p:blipFill>
        <p:spPr>
          <a:xfrm>
            <a:off x="11122643" y="6009369"/>
            <a:ext cx="661742" cy="661742"/>
          </a:xfrm>
          <a:prstGeom prst="rect">
            <a:avLst/>
          </a:prstGeom>
        </p:spPr>
      </p:pic>
      <p:sp>
        <p:nvSpPr>
          <p:cNvPr id="13" name="Textfeld 12">
            <a:extLst>
              <a:ext uri="{FF2B5EF4-FFF2-40B4-BE49-F238E27FC236}">
                <a16:creationId xmlns:a16="http://schemas.microsoft.com/office/drawing/2014/main" id="{114580CF-8447-BA4F-8E0B-E1D8C801023F}"/>
              </a:ext>
            </a:extLst>
          </p:cNvPr>
          <p:cNvSpPr txBox="1"/>
          <p:nvPr userDrawn="1"/>
        </p:nvSpPr>
        <p:spPr>
          <a:xfrm>
            <a:off x="11087718" y="5897923"/>
            <a:ext cx="1049720" cy="286952"/>
          </a:xfrm>
          <a:prstGeom prst="rect">
            <a:avLst/>
          </a:prstGeom>
          <a:noFill/>
        </p:spPr>
        <p:txBody>
          <a:bodyPr wrap="square" rtlCol="0">
            <a:noAutofit/>
          </a:bodyPr>
          <a:lstStyle/>
          <a:p>
            <a:r>
              <a:rPr lang="de-DE" sz="700" dirty="0">
                <a:solidFill>
                  <a:schemeClr val="tx1"/>
                </a:solidFill>
              </a:rPr>
              <a:t>Im Auftrag der</a:t>
            </a:r>
          </a:p>
        </p:txBody>
      </p:sp>
    </p:spTree>
    <p:extLst>
      <p:ext uri="{BB962C8B-B14F-4D97-AF65-F5344CB8AC3E}">
        <p14:creationId xmlns:p14="http://schemas.microsoft.com/office/powerpoint/2010/main" val="488101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B017DE56-0550-534C-8B0C-FDCB35BD1C2F}"/>
              </a:ext>
            </a:extLst>
          </p:cNvPr>
          <p:cNvSpPr>
            <a:spLocks noGrp="1"/>
          </p:cNvSpPr>
          <p:nvPr>
            <p:ph type="title" hasCustomPrompt="1"/>
          </p:nvPr>
        </p:nvSpPr>
        <p:spPr>
          <a:xfrm>
            <a:off x="709104" y="2200801"/>
            <a:ext cx="10800000" cy="481898"/>
          </a:xfrm>
          <a:prstGeom prst="rect">
            <a:avLst/>
          </a:prstGeom>
        </p:spPr>
        <p:txBody>
          <a:bodyPr>
            <a:normAutofit/>
          </a:bodyPr>
          <a:lstStyle>
            <a:lvl1pPr algn="ctr">
              <a:defRPr sz="2800">
                <a:solidFill>
                  <a:schemeClr val="bg1"/>
                </a:solidFill>
              </a:defRPr>
            </a:lvl1pPr>
          </a:lstStyle>
          <a:p>
            <a:r>
              <a:rPr lang="de-DE" dirty="0"/>
              <a:t>Überschrift	</a:t>
            </a:r>
          </a:p>
        </p:txBody>
      </p:sp>
      <p:sp>
        <p:nvSpPr>
          <p:cNvPr id="9" name="Textplatzhalter 16">
            <a:extLst>
              <a:ext uri="{FF2B5EF4-FFF2-40B4-BE49-F238E27FC236}">
                <a16:creationId xmlns:a16="http://schemas.microsoft.com/office/drawing/2014/main" id="{A73A8226-A865-C242-9625-D3869A84AD25}"/>
              </a:ext>
            </a:extLst>
          </p:cNvPr>
          <p:cNvSpPr>
            <a:spLocks noGrp="1"/>
          </p:cNvSpPr>
          <p:nvPr>
            <p:ph type="body" sz="quarter" idx="14" hasCustomPrompt="1"/>
          </p:nvPr>
        </p:nvSpPr>
        <p:spPr>
          <a:xfrm>
            <a:off x="709104" y="2711963"/>
            <a:ext cx="10800000" cy="490537"/>
          </a:xfrm>
        </p:spPr>
        <p:txBody>
          <a:bodyPr>
            <a:normAutofit/>
          </a:bodyPr>
          <a:lstStyle>
            <a:lvl1pPr marL="0" indent="0" algn="ctr">
              <a:buNone/>
              <a:defRPr sz="2000">
                <a:solidFill>
                  <a:schemeClr val="bg1"/>
                </a:solidFill>
              </a:defRPr>
            </a:lvl1pPr>
            <a:lvl2pPr marL="457200" indent="0">
              <a:buNone/>
              <a:defRPr/>
            </a:lvl2pPr>
            <a:lvl4pPr marL="1371600" indent="0">
              <a:buNone/>
              <a:defRPr/>
            </a:lvl4pPr>
          </a:lstStyle>
          <a:p>
            <a:pPr lvl="0"/>
            <a:r>
              <a:rPr lang="de-DE" dirty="0"/>
              <a:t>Zweite Überschrift</a:t>
            </a:r>
          </a:p>
        </p:txBody>
      </p:sp>
      <p:sp>
        <p:nvSpPr>
          <p:cNvPr id="7" name="Fußzeilenplatzhalter 1">
            <a:extLst>
              <a:ext uri="{FF2B5EF4-FFF2-40B4-BE49-F238E27FC236}">
                <a16:creationId xmlns:a16="http://schemas.microsoft.com/office/drawing/2014/main" id="{29687DBE-2B65-A540-BFEE-FF344939B1BE}"/>
              </a:ext>
            </a:extLst>
          </p:cNvPr>
          <p:cNvSpPr>
            <a:spLocks noGrp="1"/>
          </p:cNvSpPr>
          <p:nvPr>
            <p:ph type="ftr" sz="quarter" idx="15"/>
          </p:nvPr>
        </p:nvSpPr>
        <p:spPr>
          <a:xfrm>
            <a:off x="4106518" y="6382876"/>
            <a:ext cx="3978965" cy="288235"/>
          </a:xfrm>
        </p:spPr>
        <p:txBody>
          <a:bodyPr/>
          <a:lstStyle/>
          <a:p>
            <a:endParaRPr lang="de-DE" dirty="0"/>
          </a:p>
        </p:txBody>
      </p:sp>
      <p:sp>
        <p:nvSpPr>
          <p:cNvPr id="12" name="Textfeld 11">
            <a:extLst>
              <a:ext uri="{FF2B5EF4-FFF2-40B4-BE49-F238E27FC236}">
                <a16:creationId xmlns:a16="http://schemas.microsoft.com/office/drawing/2014/main" id="{40879C1B-C0D1-3D4E-AB2B-B7879F33369B}"/>
              </a:ext>
            </a:extLst>
          </p:cNvPr>
          <p:cNvSpPr txBox="1"/>
          <p:nvPr userDrawn="1"/>
        </p:nvSpPr>
        <p:spPr>
          <a:xfrm>
            <a:off x="11087718" y="5897923"/>
            <a:ext cx="1049720" cy="286952"/>
          </a:xfrm>
          <a:prstGeom prst="rect">
            <a:avLst/>
          </a:prstGeom>
          <a:noFill/>
        </p:spPr>
        <p:txBody>
          <a:bodyPr wrap="square" rtlCol="0">
            <a:noAutofit/>
          </a:bodyPr>
          <a:lstStyle/>
          <a:p>
            <a:r>
              <a:rPr lang="de-DE" sz="700" dirty="0">
                <a:solidFill>
                  <a:schemeClr val="bg1"/>
                </a:solidFill>
              </a:rPr>
              <a:t>Im Auftrag der</a:t>
            </a:r>
          </a:p>
        </p:txBody>
      </p:sp>
      <p:pic>
        <p:nvPicPr>
          <p:cNvPr id="4" name="Grafik 3">
            <a:extLst>
              <a:ext uri="{FF2B5EF4-FFF2-40B4-BE49-F238E27FC236}">
                <a16:creationId xmlns:a16="http://schemas.microsoft.com/office/drawing/2014/main" id="{B11A1A02-F5E7-E047-8422-304C11E521F7}"/>
              </a:ext>
            </a:extLst>
          </p:cNvPr>
          <p:cNvPicPr>
            <a:picLocks noChangeAspect="1"/>
          </p:cNvPicPr>
          <p:nvPr userDrawn="1"/>
        </p:nvPicPr>
        <p:blipFill>
          <a:blip r:embed="rId3"/>
          <a:stretch>
            <a:fillRect/>
          </a:stretch>
        </p:blipFill>
        <p:spPr>
          <a:xfrm>
            <a:off x="11183422" y="6077450"/>
            <a:ext cx="523212" cy="520937"/>
          </a:xfrm>
          <a:prstGeom prst="rect">
            <a:avLst/>
          </a:prstGeom>
        </p:spPr>
      </p:pic>
    </p:spTree>
    <p:extLst>
      <p:ext uri="{BB962C8B-B14F-4D97-AF65-F5344CB8AC3E}">
        <p14:creationId xmlns:p14="http://schemas.microsoft.com/office/powerpoint/2010/main" val="3522757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FBCBBF55-649B-0F4E-A576-6679309B537E}"/>
              </a:ext>
            </a:extLst>
          </p:cNvPr>
          <p:cNvSpPr>
            <a:spLocks noGrp="1"/>
          </p:cNvSpPr>
          <p:nvPr>
            <p:ph type="body" sz="quarter" idx="13"/>
          </p:nvPr>
        </p:nvSpPr>
        <p:spPr>
          <a:xfrm>
            <a:off x="709104" y="1716155"/>
            <a:ext cx="10800000" cy="3960000"/>
          </a:xfrm>
        </p:spPr>
        <p:txBody>
          <a:bodyPr>
            <a:normAutofit/>
          </a:bodyPr>
          <a:lstStyle>
            <a:lvl1pPr marL="0" indent="0">
              <a:buNone/>
              <a:defRPr sz="1600">
                <a:solidFill>
                  <a:schemeClr val="tx2"/>
                </a:solidFill>
              </a:defRPr>
            </a:lvl1pPr>
          </a:lstStyle>
          <a:p>
            <a:pPr lvl="0"/>
            <a:r>
              <a:rPr lang="de-DE" dirty="0"/>
              <a:t>Mastertextformat bearbeiten</a:t>
            </a:r>
          </a:p>
        </p:txBody>
      </p:sp>
      <p:sp>
        <p:nvSpPr>
          <p:cNvPr id="9" name="Titel 1">
            <a:extLst>
              <a:ext uri="{FF2B5EF4-FFF2-40B4-BE49-F238E27FC236}">
                <a16:creationId xmlns:a16="http://schemas.microsoft.com/office/drawing/2014/main" id="{453ACC47-2A3F-1E45-BD43-ACBF8AF902EE}"/>
              </a:ext>
            </a:extLst>
          </p:cNvPr>
          <p:cNvSpPr>
            <a:spLocks noGrp="1"/>
          </p:cNvSpPr>
          <p:nvPr>
            <p:ph type="title" hasCustomPrompt="1"/>
          </p:nvPr>
        </p:nvSpPr>
        <p:spPr>
          <a:xfrm>
            <a:off x="709104" y="365126"/>
            <a:ext cx="10800000" cy="481898"/>
          </a:xfrm>
          <a:prstGeom prst="rect">
            <a:avLst/>
          </a:prstGeom>
        </p:spPr>
        <p:txBody>
          <a:bodyPr>
            <a:normAutofit/>
          </a:bodyPr>
          <a:lstStyle>
            <a:lvl1pPr>
              <a:defRPr sz="2800">
                <a:solidFill>
                  <a:schemeClr val="accent3"/>
                </a:solidFill>
              </a:defRPr>
            </a:lvl1pPr>
          </a:lstStyle>
          <a:p>
            <a:r>
              <a:rPr lang="de-DE" dirty="0"/>
              <a:t>Überschrift	</a:t>
            </a:r>
          </a:p>
        </p:txBody>
      </p:sp>
      <p:sp>
        <p:nvSpPr>
          <p:cNvPr id="10" name="Textplatzhalter 16">
            <a:extLst>
              <a:ext uri="{FF2B5EF4-FFF2-40B4-BE49-F238E27FC236}">
                <a16:creationId xmlns:a16="http://schemas.microsoft.com/office/drawing/2014/main" id="{4DD1FFA5-D9D2-9842-9899-3CE83DA32F22}"/>
              </a:ext>
            </a:extLst>
          </p:cNvPr>
          <p:cNvSpPr>
            <a:spLocks noGrp="1"/>
          </p:cNvSpPr>
          <p:nvPr>
            <p:ph type="body" sz="quarter" idx="14" hasCustomPrompt="1"/>
          </p:nvPr>
        </p:nvSpPr>
        <p:spPr>
          <a:xfrm>
            <a:off x="709104" y="876288"/>
            <a:ext cx="10800000" cy="490537"/>
          </a:xfrm>
        </p:spPr>
        <p:txBody>
          <a:bodyPr>
            <a:normAutofit/>
          </a:bodyPr>
          <a:lstStyle>
            <a:lvl1pPr marL="0" indent="0">
              <a:buNone/>
              <a:defRPr sz="2000">
                <a:solidFill>
                  <a:schemeClr val="accent4"/>
                </a:solidFill>
              </a:defRPr>
            </a:lvl1pPr>
            <a:lvl2pPr marL="457200" indent="0">
              <a:buNone/>
              <a:defRPr/>
            </a:lvl2pPr>
            <a:lvl4pPr marL="1371600" indent="0">
              <a:buNone/>
              <a:defRPr/>
            </a:lvl4pPr>
          </a:lstStyle>
          <a:p>
            <a:pPr lvl="0"/>
            <a:r>
              <a:rPr lang="de-DE" dirty="0"/>
              <a:t>Zweite Überschrift</a:t>
            </a:r>
          </a:p>
        </p:txBody>
      </p:sp>
      <p:sp>
        <p:nvSpPr>
          <p:cNvPr id="8" name="Fußzeilenplatzhalter 1">
            <a:extLst>
              <a:ext uri="{FF2B5EF4-FFF2-40B4-BE49-F238E27FC236}">
                <a16:creationId xmlns:a16="http://schemas.microsoft.com/office/drawing/2014/main" id="{74E87841-4DED-3F48-AD36-92BBDA5D897F}"/>
              </a:ext>
            </a:extLst>
          </p:cNvPr>
          <p:cNvSpPr>
            <a:spLocks noGrp="1"/>
          </p:cNvSpPr>
          <p:nvPr>
            <p:ph type="ftr" sz="quarter" idx="15"/>
          </p:nvPr>
        </p:nvSpPr>
        <p:spPr>
          <a:xfrm>
            <a:off x="4106518" y="6382876"/>
            <a:ext cx="3978965" cy="288235"/>
          </a:xfrm>
        </p:spPr>
        <p:txBody>
          <a:bodyPr/>
          <a:lstStyle/>
          <a:p>
            <a:endParaRPr lang="de-DE" dirty="0"/>
          </a:p>
        </p:txBody>
      </p:sp>
      <p:pic>
        <p:nvPicPr>
          <p:cNvPr id="14" name="Grafik 13">
            <a:extLst>
              <a:ext uri="{FF2B5EF4-FFF2-40B4-BE49-F238E27FC236}">
                <a16:creationId xmlns:a16="http://schemas.microsoft.com/office/drawing/2014/main" id="{683CFD09-3820-8B49-9713-754DDC11003F}"/>
              </a:ext>
            </a:extLst>
          </p:cNvPr>
          <p:cNvPicPr>
            <a:picLocks noChangeAspect="1"/>
          </p:cNvPicPr>
          <p:nvPr userDrawn="1"/>
        </p:nvPicPr>
        <p:blipFill>
          <a:blip r:embed="rId3"/>
          <a:stretch>
            <a:fillRect/>
          </a:stretch>
        </p:blipFill>
        <p:spPr>
          <a:xfrm>
            <a:off x="11122643" y="6009369"/>
            <a:ext cx="661742" cy="661742"/>
          </a:xfrm>
          <a:prstGeom prst="rect">
            <a:avLst/>
          </a:prstGeom>
        </p:spPr>
      </p:pic>
      <p:sp>
        <p:nvSpPr>
          <p:cNvPr id="15" name="Textfeld 14">
            <a:extLst>
              <a:ext uri="{FF2B5EF4-FFF2-40B4-BE49-F238E27FC236}">
                <a16:creationId xmlns:a16="http://schemas.microsoft.com/office/drawing/2014/main" id="{9A25C71E-DDD8-C243-84FB-A9F9F961DFE1}"/>
              </a:ext>
            </a:extLst>
          </p:cNvPr>
          <p:cNvSpPr txBox="1"/>
          <p:nvPr userDrawn="1"/>
        </p:nvSpPr>
        <p:spPr>
          <a:xfrm>
            <a:off x="11087718" y="5897923"/>
            <a:ext cx="1049720" cy="286952"/>
          </a:xfrm>
          <a:prstGeom prst="rect">
            <a:avLst/>
          </a:prstGeom>
          <a:noFill/>
        </p:spPr>
        <p:txBody>
          <a:bodyPr wrap="square" rtlCol="0">
            <a:noAutofit/>
          </a:bodyPr>
          <a:lstStyle/>
          <a:p>
            <a:r>
              <a:rPr lang="de-DE" sz="700" dirty="0">
                <a:solidFill>
                  <a:schemeClr val="tx1"/>
                </a:solidFill>
              </a:rPr>
              <a:t>Im Auftrag der</a:t>
            </a:r>
          </a:p>
        </p:txBody>
      </p:sp>
    </p:spTree>
    <p:extLst>
      <p:ext uri="{BB962C8B-B14F-4D97-AF65-F5344CB8AC3E}">
        <p14:creationId xmlns:p14="http://schemas.microsoft.com/office/powerpoint/2010/main" val="1128763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mit 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401A57B-8747-2C42-89B8-BFEE88B369A1}"/>
              </a:ext>
            </a:extLst>
          </p:cNvPr>
          <p:cNvSpPr>
            <a:spLocks noGrp="1"/>
          </p:cNvSpPr>
          <p:nvPr>
            <p:ph idx="1"/>
          </p:nvPr>
        </p:nvSpPr>
        <p:spPr>
          <a:xfrm>
            <a:off x="5054092" y="987425"/>
            <a:ext cx="6480000" cy="4393467"/>
          </a:xfrm>
        </p:spPr>
        <p:txBody>
          <a:bodyPr>
            <a:normAutofit/>
          </a:bodyPr>
          <a:lstStyle>
            <a:lvl1pPr marL="0" indent="0">
              <a:buNone/>
              <a:defRPr sz="1600">
                <a:solidFill>
                  <a:schemeClr val="tx2"/>
                </a:solidFill>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a:extLst>
              <a:ext uri="{FF2B5EF4-FFF2-40B4-BE49-F238E27FC236}">
                <a16:creationId xmlns:a16="http://schemas.microsoft.com/office/drawing/2014/main" id="{60BD7925-FAC5-A44B-8FE7-1DBD406E5AD4}"/>
              </a:ext>
            </a:extLst>
          </p:cNvPr>
          <p:cNvSpPr>
            <a:spLocks noGrp="1"/>
          </p:cNvSpPr>
          <p:nvPr>
            <p:ph type="body" sz="half" idx="2"/>
          </p:nvPr>
        </p:nvSpPr>
        <p:spPr>
          <a:xfrm>
            <a:off x="710692" y="1802432"/>
            <a:ext cx="3932237" cy="3578459"/>
          </a:xfrm>
        </p:spPr>
        <p:txBody>
          <a:bodyPr>
            <a:normAutofit/>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8" name="Fußzeilenplatzhalter 1">
            <a:extLst>
              <a:ext uri="{FF2B5EF4-FFF2-40B4-BE49-F238E27FC236}">
                <a16:creationId xmlns:a16="http://schemas.microsoft.com/office/drawing/2014/main" id="{0C51273C-A0B4-C34B-AEE0-527A4AF17875}"/>
              </a:ext>
            </a:extLst>
          </p:cNvPr>
          <p:cNvSpPr>
            <a:spLocks noGrp="1"/>
          </p:cNvSpPr>
          <p:nvPr>
            <p:ph type="ftr" sz="quarter" idx="15"/>
          </p:nvPr>
        </p:nvSpPr>
        <p:spPr>
          <a:xfrm>
            <a:off x="4106518" y="6382876"/>
            <a:ext cx="3978965" cy="288235"/>
          </a:xfrm>
        </p:spPr>
        <p:txBody>
          <a:bodyPr/>
          <a:lstStyle/>
          <a:p>
            <a:endParaRPr lang="de-DE" dirty="0"/>
          </a:p>
        </p:txBody>
      </p:sp>
      <p:sp>
        <p:nvSpPr>
          <p:cNvPr id="11" name="Textplatzhalter 16">
            <a:extLst>
              <a:ext uri="{FF2B5EF4-FFF2-40B4-BE49-F238E27FC236}">
                <a16:creationId xmlns:a16="http://schemas.microsoft.com/office/drawing/2014/main" id="{4D77FBF3-BEA9-CB49-8BC6-F83F31DC2623}"/>
              </a:ext>
            </a:extLst>
          </p:cNvPr>
          <p:cNvSpPr>
            <a:spLocks noGrp="1"/>
          </p:cNvSpPr>
          <p:nvPr>
            <p:ph type="body" sz="quarter" idx="14" hasCustomPrompt="1"/>
          </p:nvPr>
        </p:nvSpPr>
        <p:spPr>
          <a:xfrm>
            <a:off x="709104" y="987425"/>
            <a:ext cx="3932237" cy="815008"/>
          </a:xfrm>
        </p:spPr>
        <p:txBody>
          <a:bodyPr>
            <a:normAutofit/>
          </a:bodyPr>
          <a:lstStyle>
            <a:lvl1pPr marL="0" indent="0">
              <a:buNone/>
              <a:defRPr sz="2000">
                <a:solidFill>
                  <a:schemeClr val="accent3"/>
                </a:solidFill>
              </a:defRPr>
            </a:lvl1pPr>
            <a:lvl2pPr marL="457200" indent="0">
              <a:buNone/>
              <a:defRPr/>
            </a:lvl2pPr>
            <a:lvl4pPr marL="1371600" indent="0">
              <a:buNone/>
              <a:defRPr/>
            </a:lvl4pPr>
          </a:lstStyle>
          <a:p>
            <a:pPr lvl="0"/>
            <a:r>
              <a:rPr lang="de-DE" dirty="0"/>
              <a:t>Masterfolientitel bearbeiten</a:t>
            </a:r>
          </a:p>
        </p:txBody>
      </p:sp>
      <p:pic>
        <p:nvPicPr>
          <p:cNvPr id="12" name="Grafik 11">
            <a:extLst>
              <a:ext uri="{FF2B5EF4-FFF2-40B4-BE49-F238E27FC236}">
                <a16:creationId xmlns:a16="http://schemas.microsoft.com/office/drawing/2014/main" id="{99A3322D-7260-3E4B-A6F4-CF194B7A9826}"/>
              </a:ext>
            </a:extLst>
          </p:cNvPr>
          <p:cNvPicPr>
            <a:picLocks noChangeAspect="1"/>
          </p:cNvPicPr>
          <p:nvPr userDrawn="1"/>
        </p:nvPicPr>
        <p:blipFill>
          <a:blip r:embed="rId3"/>
          <a:stretch>
            <a:fillRect/>
          </a:stretch>
        </p:blipFill>
        <p:spPr>
          <a:xfrm>
            <a:off x="11122643" y="6009369"/>
            <a:ext cx="661742" cy="661742"/>
          </a:xfrm>
          <a:prstGeom prst="rect">
            <a:avLst/>
          </a:prstGeom>
        </p:spPr>
      </p:pic>
      <p:sp>
        <p:nvSpPr>
          <p:cNvPr id="13" name="Textfeld 12">
            <a:extLst>
              <a:ext uri="{FF2B5EF4-FFF2-40B4-BE49-F238E27FC236}">
                <a16:creationId xmlns:a16="http://schemas.microsoft.com/office/drawing/2014/main" id="{EF105F58-8CA7-BF43-AF07-6AE3B878011A}"/>
              </a:ext>
            </a:extLst>
          </p:cNvPr>
          <p:cNvSpPr txBox="1"/>
          <p:nvPr userDrawn="1"/>
        </p:nvSpPr>
        <p:spPr>
          <a:xfrm>
            <a:off x="11087718" y="5897923"/>
            <a:ext cx="1049720" cy="286952"/>
          </a:xfrm>
          <a:prstGeom prst="rect">
            <a:avLst/>
          </a:prstGeom>
          <a:noFill/>
        </p:spPr>
        <p:txBody>
          <a:bodyPr wrap="square" rtlCol="0">
            <a:noAutofit/>
          </a:bodyPr>
          <a:lstStyle/>
          <a:p>
            <a:r>
              <a:rPr lang="de-DE" sz="700" dirty="0">
                <a:solidFill>
                  <a:schemeClr val="tx1"/>
                </a:solidFill>
              </a:rPr>
              <a:t>Im Auftrag der</a:t>
            </a:r>
          </a:p>
        </p:txBody>
      </p:sp>
    </p:spTree>
    <p:extLst>
      <p:ext uri="{BB962C8B-B14F-4D97-AF65-F5344CB8AC3E}">
        <p14:creationId xmlns:p14="http://schemas.microsoft.com/office/powerpoint/2010/main" val="2637440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00FC7DA-3E7E-5E47-961D-5A74D51E13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Foliennummernplatzhalter 5">
            <a:extLst>
              <a:ext uri="{FF2B5EF4-FFF2-40B4-BE49-F238E27FC236}">
                <a16:creationId xmlns:a16="http://schemas.microsoft.com/office/drawing/2014/main" id="{133F0921-DB0F-7848-9DBD-95C9F2C4F5B9}"/>
              </a:ext>
            </a:extLst>
          </p:cNvPr>
          <p:cNvSpPr txBox="1">
            <a:spLocks/>
          </p:cNvSpPr>
          <p:nvPr userDrawn="1"/>
        </p:nvSpPr>
        <p:spPr>
          <a:xfrm>
            <a:off x="-258569" y="6415985"/>
            <a:ext cx="741405"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CF283-0270-2445-BCFF-C4D024AD4DDE}" type="slidenum">
              <a:rPr lang="de-DE" smtClean="0"/>
              <a:pPr/>
              <a:t>‹Nr.›</a:t>
            </a:fld>
            <a:endParaRPr lang="de-DE" dirty="0"/>
          </a:p>
        </p:txBody>
      </p:sp>
      <p:sp>
        <p:nvSpPr>
          <p:cNvPr id="4" name="Titelplatzhalter 3">
            <a:extLst>
              <a:ext uri="{FF2B5EF4-FFF2-40B4-BE49-F238E27FC236}">
                <a16:creationId xmlns:a16="http://schemas.microsoft.com/office/drawing/2014/main" id="{0B5811D5-A53A-5D43-9231-5EF770999F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2" name="Fußzeilenplatzhalter 1">
            <a:extLst>
              <a:ext uri="{FF2B5EF4-FFF2-40B4-BE49-F238E27FC236}">
                <a16:creationId xmlns:a16="http://schemas.microsoft.com/office/drawing/2014/main" id="{FE0B2EC2-1FC5-8D41-9EBD-FD9DB045C600}"/>
              </a:ext>
            </a:extLst>
          </p:cNvPr>
          <p:cNvSpPr>
            <a:spLocks noGrp="1"/>
          </p:cNvSpPr>
          <p:nvPr>
            <p:ph type="ftr" sz="quarter" idx="3"/>
          </p:nvPr>
        </p:nvSpPr>
        <p:spPr>
          <a:xfrm>
            <a:off x="4174434" y="6415985"/>
            <a:ext cx="3978965" cy="288235"/>
          </a:xfrm>
          <a:prstGeom prst="rect">
            <a:avLst/>
          </a:prstGeom>
        </p:spPr>
        <p:txBody>
          <a:bodyPr vert="horz" lIns="91440" tIns="45720" rIns="91440" bIns="45720" rtlCol="0" anchor="ctr"/>
          <a:lstStyle>
            <a:lvl1pPr algn="ctr">
              <a:defRPr sz="1200">
                <a:solidFill>
                  <a:schemeClr val="tx1"/>
                </a:solidFill>
              </a:defRPr>
            </a:lvl1pPr>
          </a:lstStyle>
          <a:p>
            <a:endParaRPr lang="de-DE" dirty="0"/>
          </a:p>
        </p:txBody>
      </p:sp>
    </p:spTree>
    <p:extLst>
      <p:ext uri="{BB962C8B-B14F-4D97-AF65-F5344CB8AC3E}">
        <p14:creationId xmlns:p14="http://schemas.microsoft.com/office/powerpoint/2010/main" val="1078827128"/>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63" r:id="rId6"/>
    <p:sldLayoutId id="2147483654" r:id="rId7"/>
    <p:sldLayoutId id="2147483658" r:id="rId8"/>
    <p:sldLayoutId id="2147483656" r:id="rId9"/>
    <p:sldLayoutId id="2147483657" r:id="rId10"/>
    <p:sldLayoutId id="2147483664" r:id="rId11"/>
    <p:sldLayoutId id="2147483661" r:id="rId12"/>
    <p:sldLayoutId id="2147483662" r:id="rId13"/>
  </p:sldLayoutIdLst>
  <p:hf sldNum="0" hdr="0" dt="0"/>
  <p:txStyles>
    <p:title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16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9.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video" Target="https://www.youtube.com/embed/aBCydKKYsQo?feature=oembed" TargetMode="Externa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ideo" Target="https://www.youtube.com/embed/MOAkeee3fk0?feature=oembed" TargetMode="Externa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1AE52D1-A025-0043-8B8D-A9E82CEC1AD3}"/>
              </a:ext>
            </a:extLst>
          </p:cNvPr>
          <p:cNvSpPr txBox="1">
            <a:spLocks/>
          </p:cNvSpPr>
          <p:nvPr/>
        </p:nvSpPr>
        <p:spPr>
          <a:xfrm>
            <a:off x="2423590" y="83378"/>
            <a:ext cx="10000573" cy="9093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endParaRPr lang="de-DE" sz="3600" dirty="0"/>
          </a:p>
        </p:txBody>
      </p:sp>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9" name="Rectangle 19">
            <a:extLst>
              <a:ext uri="{FF2B5EF4-FFF2-40B4-BE49-F238E27FC236}">
                <a16:creationId xmlns:a16="http://schemas.microsoft.com/office/drawing/2014/main" id="{DA0C0139-742E-554A-B401-4F3C98F8F676}"/>
              </a:ext>
            </a:extLst>
          </p:cNvPr>
          <p:cNvSpPr/>
          <p:nvPr/>
        </p:nvSpPr>
        <p:spPr>
          <a:xfrm>
            <a:off x="381567" y="1529750"/>
            <a:ext cx="8674769" cy="1200329"/>
          </a:xfrm>
          <a:prstGeom prst="rect">
            <a:avLst/>
          </a:prstGeom>
        </p:spPr>
        <p:txBody>
          <a:bodyPr wrap="square">
            <a:spAutoFit/>
          </a:bodyPr>
          <a:lstStyle/>
          <a:p>
            <a:pPr>
              <a:defRPr/>
            </a:pPr>
            <a:endParaRPr lang="en-GB" altLang="en-US" dirty="0">
              <a:latin typeface="Arial" charset="0"/>
              <a:ea typeface="Arial" charset="0"/>
              <a:cs typeface="Arial" charset="0"/>
            </a:endParaRPr>
          </a:p>
          <a:p>
            <a:pPr>
              <a:defRPr/>
            </a:pPr>
            <a:endParaRPr lang="en-GB" altLang="en-US" dirty="0">
              <a:latin typeface="Arial" charset="0"/>
              <a:ea typeface="Arial" charset="0"/>
              <a:cs typeface="Arial" charset="0"/>
            </a:endParaRPr>
          </a:p>
          <a:p>
            <a:endParaRPr lang="en-GB" dirty="0">
              <a:solidFill>
                <a:srgbClr val="FF0000"/>
              </a:solidFill>
              <a:latin typeface="Arial" charset="0"/>
              <a:ea typeface="Arial" charset="0"/>
              <a:cs typeface="Arial" charset="0"/>
            </a:endParaRPr>
          </a:p>
        </p:txBody>
      </p:sp>
      <p:sp>
        <p:nvSpPr>
          <p:cNvPr id="10" name="Title 4">
            <a:extLst>
              <a:ext uri="{FF2B5EF4-FFF2-40B4-BE49-F238E27FC236}">
                <a16:creationId xmlns:a16="http://schemas.microsoft.com/office/drawing/2014/main" id="{D05A7CA8-63C9-064B-A7FB-9AAECCC446D4}"/>
              </a:ext>
            </a:extLst>
          </p:cNvPr>
          <p:cNvSpPr txBox="1">
            <a:spLocks/>
          </p:cNvSpPr>
          <p:nvPr/>
        </p:nvSpPr>
        <p:spPr>
          <a:xfrm>
            <a:off x="252001" y="125973"/>
            <a:ext cx="11688000" cy="900000"/>
          </a:xfrm>
          <a:prstGeom prst="rect">
            <a:avLst/>
          </a:prstGeom>
        </p:spPr>
        <p:txBody>
          <a:bodyPr vert="horz"/>
          <a:lstStyle>
            <a:lvl1pPr algn="l" defTabSz="457200" rtl="0" eaLnBrk="1" latinLnBrk="0" hangingPunct="1">
              <a:spcBef>
                <a:spcPct val="0"/>
              </a:spcBef>
              <a:buNone/>
              <a:defRPr sz="2800" kern="1200">
                <a:solidFill>
                  <a:srgbClr val="FFFFFF"/>
                </a:solidFill>
                <a:latin typeface="Arial"/>
                <a:ea typeface="+mj-ea"/>
                <a:cs typeface="Arial"/>
              </a:defRPr>
            </a:lvl1pPr>
          </a:lstStyle>
          <a:p>
            <a:endParaRPr lang="en-US" sz="2400" dirty="0"/>
          </a:p>
        </p:txBody>
      </p:sp>
      <p:sp>
        <p:nvSpPr>
          <p:cNvPr id="12" name="Text Placeholder 6">
            <a:extLst>
              <a:ext uri="{FF2B5EF4-FFF2-40B4-BE49-F238E27FC236}">
                <a16:creationId xmlns:a16="http://schemas.microsoft.com/office/drawing/2014/main" id="{604D8E42-58E0-A24E-A38F-573118A34670}"/>
              </a:ext>
            </a:extLst>
          </p:cNvPr>
          <p:cNvSpPr txBox="1">
            <a:spLocks/>
          </p:cNvSpPr>
          <p:nvPr/>
        </p:nvSpPr>
        <p:spPr>
          <a:xfrm>
            <a:off x="251321" y="1152525"/>
            <a:ext cx="11688177" cy="5038725"/>
          </a:xfrm>
          <a:prstGeom prst="rect">
            <a:avLst/>
          </a:prstGeom>
        </p:spPr>
        <p:txBody>
          <a:bodyPr>
            <a:normAutofit/>
          </a:bodyPr>
          <a:lstStyle>
            <a:lvl1pPr marL="342900" indent="-342900" algn="l" defTabSz="914400" rtl="0" eaLnBrk="1" latinLnBrk="0" hangingPunct="1">
              <a:lnSpc>
                <a:spcPct val="100000"/>
              </a:lnSpc>
              <a:spcBef>
                <a:spcPts val="0"/>
              </a:spcBef>
              <a:spcAft>
                <a:spcPts val="1000"/>
              </a:spcAft>
              <a:buClr>
                <a:schemeClr val="accent1"/>
              </a:buClr>
              <a:buSzPct val="100000"/>
              <a:buFont typeface="Wingdings" panose="05000000000000000000" pitchFamily="2" charset="2"/>
              <a:buChar char="§"/>
              <a:defRPr sz="2200" kern="1200">
                <a:solidFill>
                  <a:schemeClr val="accent1"/>
                </a:solidFill>
                <a:latin typeface="+mj-lt"/>
                <a:ea typeface="+mn-ea"/>
                <a:cs typeface="+mn-cs"/>
              </a:defRPr>
            </a:lvl1pPr>
            <a:lvl2pPr marL="630000" indent="-288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j-lt"/>
                <a:ea typeface="+mn-ea"/>
                <a:cs typeface="+mn-cs"/>
              </a:defRPr>
            </a:lvl2pPr>
            <a:lvl3pPr marL="846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3pPr>
            <a:lvl4pPr marL="1062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4pPr>
            <a:lvl5pPr marL="1278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de-DE" sz="2400" dirty="0"/>
              <a:t> </a:t>
            </a:r>
            <a:endParaRPr lang="en-US" sz="2400" dirty="0"/>
          </a:p>
        </p:txBody>
      </p:sp>
      <p:sp>
        <p:nvSpPr>
          <p:cNvPr id="14" name="AutoShape 12" descr="Argos.svg">
            <a:extLst>
              <a:ext uri="{FF2B5EF4-FFF2-40B4-BE49-F238E27FC236}">
                <a16:creationId xmlns:a16="http://schemas.microsoft.com/office/drawing/2014/main" id="{FBF791FC-185D-D84F-AE46-B9DE7AE52788}"/>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extplatzhalter 2">
            <a:extLst>
              <a:ext uri="{FF2B5EF4-FFF2-40B4-BE49-F238E27FC236}">
                <a16:creationId xmlns:a16="http://schemas.microsoft.com/office/drawing/2014/main" id="{3D2CBB33-A8AD-6E46-AB79-851AE52E3E83}"/>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17" name="Textplatzhalter 2">
            <a:extLst>
              <a:ext uri="{FF2B5EF4-FFF2-40B4-BE49-F238E27FC236}">
                <a16:creationId xmlns:a16="http://schemas.microsoft.com/office/drawing/2014/main" id="{B698AC3C-0B4C-FC41-BD24-9E7B056AD48F}"/>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18" name="Textplatzhalter 2">
            <a:extLst>
              <a:ext uri="{FF2B5EF4-FFF2-40B4-BE49-F238E27FC236}">
                <a16:creationId xmlns:a16="http://schemas.microsoft.com/office/drawing/2014/main" id="{FA9CADC0-0187-444B-A596-E5ADB993C6F8}"/>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1" name="Textplatzhalter 2">
            <a:extLst>
              <a:ext uri="{FF2B5EF4-FFF2-40B4-BE49-F238E27FC236}">
                <a16:creationId xmlns:a16="http://schemas.microsoft.com/office/drawing/2014/main" id="{40BF2ACD-C662-8F4F-9D3D-13BBB1C34ED0}"/>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22" name="Textplatzhalter 2">
            <a:extLst>
              <a:ext uri="{FF2B5EF4-FFF2-40B4-BE49-F238E27FC236}">
                <a16:creationId xmlns:a16="http://schemas.microsoft.com/office/drawing/2014/main" id="{1518EA94-4E9F-DF4E-8B41-8514C5B1DE1F}"/>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24" name="Textplatzhalter 2">
            <a:extLst>
              <a:ext uri="{FF2B5EF4-FFF2-40B4-BE49-F238E27FC236}">
                <a16:creationId xmlns:a16="http://schemas.microsoft.com/office/drawing/2014/main" id="{594AC05E-76C1-544F-8F2F-EBBBEDDE8906}"/>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34" name="Titel 1">
            <a:extLst>
              <a:ext uri="{FF2B5EF4-FFF2-40B4-BE49-F238E27FC236}">
                <a16:creationId xmlns:a16="http://schemas.microsoft.com/office/drawing/2014/main" id="{49BAE1B5-5AD6-AE4C-A26B-4A512EC3283F}"/>
              </a:ext>
            </a:extLst>
          </p:cNvPr>
          <p:cNvSpPr txBox="1">
            <a:spLocks/>
          </p:cNvSpPr>
          <p:nvPr/>
        </p:nvSpPr>
        <p:spPr>
          <a:xfrm>
            <a:off x="251321" y="63626"/>
            <a:ext cx="11567268" cy="9720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de-DE" sz="3000" dirty="0"/>
              <a:t>1.3 Branchenstrukturanalyse nach Porter</a:t>
            </a:r>
            <a:br>
              <a:rPr lang="de-DE" sz="3000" dirty="0"/>
            </a:br>
            <a:r>
              <a:rPr lang="de-DE" sz="3000" dirty="0"/>
              <a:t>Eigenarbeit (60 Minuten)</a:t>
            </a:r>
          </a:p>
        </p:txBody>
      </p:sp>
      <p:sp>
        <p:nvSpPr>
          <p:cNvPr id="25" name="Titel 1">
            <a:extLst>
              <a:ext uri="{FF2B5EF4-FFF2-40B4-BE49-F238E27FC236}">
                <a16:creationId xmlns:a16="http://schemas.microsoft.com/office/drawing/2014/main" id="{7C43399A-8DF8-B84D-AB4B-A012C4DB70A0}"/>
              </a:ext>
            </a:extLst>
          </p:cNvPr>
          <p:cNvSpPr>
            <a:spLocks noGrp="1"/>
          </p:cNvSpPr>
          <p:nvPr>
            <p:ph type="title"/>
          </p:nvPr>
        </p:nvSpPr>
        <p:spPr>
          <a:xfrm>
            <a:off x="62617" y="-1972484"/>
            <a:ext cx="0" cy="0"/>
          </a:xfrm>
        </p:spPr>
        <p:txBody>
          <a:bodyPr>
            <a:normAutofit fontScale="90000"/>
          </a:bodyPr>
          <a:lstStyle/>
          <a:p>
            <a:endParaRPr lang="en-US" altLang="de-DE" sz="3200" dirty="0">
              <a:latin typeface="Arial" charset="0"/>
              <a:cs typeface="Arial" charset="0"/>
            </a:endParaRPr>
          </a:p>
        </p:txBody>
      </p:sp>
      <p:pic>
        <p:nvPicPr>
          <p:cNvPr id="3" name="Grafik 2">
            <a:extLst>
              <a:ext uri="{FF2B5EF4-FFF2-40B4-BE49-F238E27FC236}">
                <a16:creationId xmlns:a16="http://schemas.microsoft.com/office/drawing/2014/main" id="{B38CCA98-764B-F94E-B852-F6F4A571F32D}"/>
              </a:ext>
            </a:extLst>
          </p:cNvPr>
          <p:cNvPicPr>
            <a:picLocks noChangeAspect="1"/>
          </p:cNvPicPr>
          <p:nvPr/>
        </p:nvPicPr>
        <p:blipFill>
          <a:blip r:embed="rId3"/>
          <a:stretch>
            <a:fillRect/>
          </a:stretch>
        </p:blipFill>
        <p:spPr>
          <a:xfrm>
            <a:off x="283418" y="961087"/>
            <a:ext cx="4553753" cy="4633784"/>
          </a:xfrm>
          <a:prstGeom prst="rect">
            <a:avLst/>
          </a:prstGeom>
        </p:spPr>
      </p:pic>
      <p:pic>
        <p:nvPicPr>
          <p:cNvPr id="41" name="Picture 5" descr="https://you.stonybrook.edu/innovationlab/files/2015/07/post-it-note-1gr38qq.jpg">
            <a:extLst>
              <a:ext uri="{FF2B5EF4-FFF2-40B4-BE49-F238E27FC236}">
                <a16:creationId xmlns:a16="http://schemas.microsoft.com/office/drawing/2014/main" id="{8B74E17C-7DAD-6245-BC9A-7052E71CE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300" t="8694" r="19966" b="19009"/>
          <a:stretch>
            <a:fillRect/>
          </a:stretch>
        </p:blipFill>
        <p:spPr bwMode="auto">
          <a:xfrm>
            <a:off x="4837171" y="980496"/>
            <a:ext cx="6154871" cy="584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afik 42">
            <a:extLst>
              <a:ext uri="{FF2B5EF4-FFF2-40B4-BE49-F238E27FC236}">
                <a16:creationId xmlns:a16="http://schemas.microsoft.com/office/drawing/2014/main" id="{6D4A57D3-1356-2A48-9F73-3852F6D77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7948" y="75061"/>
            <a:ext cx="1427558" cy="1522729"/>
          </a:xfrm>
          <a:prstGeom prst="rect">
            <a:avLst/>
          </a:prstGeom>
        </p:spPr>
      </p:pic>
      <p:sp>
        <p:nvSpPr>
          <p:cNvPr id="23" name="Textfeld 6">
            <a:extLst>
              <a:ext uri="{FF2B5EF4-FFF2-40B4-BE49-F238E27FC236}">
                <a16:creationId xmlns:a16="http://schemas.microsoft.com/office/drawing/2014/main" id="{BFFBD648-A7BB-0143-8E58-69E87BF9E126}"/>
              </a:ext>
            </a:extLst>
          </p:cNvPr>
          <p:cNvSpPr txBox="1">
            <a:spLocks noChangeArrowheads="1"/>
          </p:cNvSpPr>
          <p:nvPr/>
        </p:nvSpPr>
        <p:spPr bwMode="auto">
          <a:xfrm rot="21324741">
            <a:off x="4863530" y="1774517"/>
            <a:ext cx="602546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lvl="1" eaLnBrk="1" hangingPunct="1"/>
            <a:r>
              <a:rPr lang="de-DE" altLang="de-DE" sz="2000" b="1" dirty="0">
                <a:latin typeface="Bradley Hand ITC" charset="0"/>
              </a:rPr>
              <a:t>Erstellen Sie eine </a:t>
            </a:r>
            <a:r>
              <a:rPr lang="de-DE" altLang="de-DE" sz="2000" b="1" dirty="0" err="1">
                <a:latin typeface="Bradley Hand ITC" charset="0"/>
              </a:rPr>
              <a:t>Porter‘s</a:t>
            </a:r>
            <a:r>
              <a:rPr lang="de-DE" altLang="de-DE" sz="2000" b="1" dirty="0">
                <a:latin typeface="Bradley Hand ITC" charset="0"/>
              </a:rPr>
              <a:t> </a:t>
            </a:r>
            <a:r>
              <a:rPr lang="de-DE" altLang="de-DE" sz="2000" b="1" dirty="0" err="1">
                <a:latin typeface="Bradley Hand ITC" charset="0"/>
              </a:rPr>
              <a:t>Five</a:t>
            </a:r>
            <a:r>
              <a:rPr lang="de-DE" altLang="de-DE" sz="2000" b="1" dirty="0">
                <a:latin typeface="Bradley Hand ITC" charset="0"/>
              </a:rPr>
              <a:t> Forces Analyse für Kreuzfahrtunternehmen als Teil der Touristikbranche (im deutschen Hochseekreuzfahrtmarkt)!</a:t>
            </a:r>
          </a:p>
          <a:p>
            <a:pPr lvl="1" eaLnBrk="1" hangingPunct="1"/>
            <a:endParaRPr lang="de-DE" altLang="de-DE" sz="2000" b="1" dirty="0">
              <a:latin typeface="Bradley Hand ITC" charset="0"/>
            </a:endParaRPr>
          </a:p>
          <a:p>
            <a:pPr lvl="1" eaLnBrk="1" hangingPunct="1"/>
            <a:r>
              <a:rPr lang="de-DE" altLang="de-DE" sz="2000" b="1" dirty="0">
                <a:latin typeface="Bradley Hand ITC" charset="0"/>
              </a:rPr>
              <a:t>Wo sehen Sie Chancen/Risiken für bestehende Unternehmen? Wie attraktiv wird der Markt in 5 Jahren sein? </a:t>
            </a:r>
            <a:br>
              <a:rPr lang="de-DE" altLang="de-DE" sz="2000" b="1" dirty="0">
                <a:latin typeface="Bradley Hand ITC" charset="0"/>
              </a:rPr>
            </a:br>
            <a:r>
              <a:rPr lang="de-DE" altLang="de-DE" sz="2000" b="1" dirty="0">
                <a:latin typeface="Bradley Hand ITC" charset="0"/>
              </a:rPr>
              <a:t>Welche Strategieempfehlung sprechen Sie aus für bereits am Markt tätige Unternehmen wie AIDA Cruises? Wie kann sich solch ein Unternehmen die unterschiedlichen Wettbewerbskräfte zu Nutze machen, sprich schwache Kräfte zum eigenen Vorteil nutzen und starke Kräfte neutralisieren?</a:t>
            </a:r>
            <a:endParaRPr lang="de-DE" altLang="de-DE" sz="2000" b="1" dirty="0"/>
          </a:p>
        </p:txBody>
      </p:sp>
      <p:pic>
        <p:nvPicPr>
          <p:cNvPr id="4" name="Grafik 3" descr="Ein Bild, das Wasser, draußen, Himmel, Boot enthält.&#10;&#10;Automatisch generierte Beschreibung">
            <a:extLst>
              <a:ext uri="{FF2B5EF4-FFF2-40B4-BE49-F238E27FC236}">
                <a16:creationId xmlns:a16="http://schemas.microsoft.com/office/drawing/2014/main" id="{A1DA0347-4AAF-9F4B-97B7-35825EDBA187}"/>
              </a:ext>
            </a:extLst>
          </p:cNvPr>
          <p:cNvPicPr>
            <a:picLocks noChangeAspect="1"/>
          </p:cNvPicPr>
          <p:nvPr/>
        </p:nvPicPr>
        <p:blipFill>
          <a:blip r:embed="rId6"/>
          <a:stretch>
            <a:fillRect/>
          </a:stretch>
        </p:blipFill>
        <p:spPr>
          <a:xfrm>
            <a:off x="1199958" y="5415671"/>
            <a:ext cx="2468963" cy="12344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11460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12" name="Textplatzhalter 2">
            <a:extLst>
              <a:ext uri="{FF2B5EF4-FFF2-40B4-BE49-F238E27FC236}">
                <a16:creationId xmlns:a16="http://schemas.microsoft.com/office/drawing/2014/main" id="{D39D713E-C9D7-7E45-92F6-8227AA87D79F}"/>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15" name="Textplatzhalter 2">
            <a:extLst>
              <a:ext uri="{FF2B5EF4-FFF2-40B4-BE49-F238E27FC236}">
                <a16:creationId xmlns:a16="http://schemas.microsoft.com/office/drawing/2014/main" id="{B53D2A6C-DBA3-934E-AD98-B77FD01BE5F4}"/>
              </a:ext>
            </a:extLst>
          </p:cNvPr>
          <p:cNvSpPr txBox="1">
            <a:spLocks/>
          </p:cNvSpPr>
          <p:nvPr/>
        </p:nvSpPr>
        <p:spPr>
          <a:xfrm>
            <a:off x="737565" y="1814100"/>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D99990D1-0A95-1F4A-941B-08AB03B0A67A}"/>
              </a:ext>
            </a:extLst>
          </p:cNvPr>
          <p:cNvSpPr txBox="1"/>
          <p:nvPr/>
        </p:nvSpPr>
        <p:spPr>
          <a:xfrm>
            <a:off x="6151418" y="3865418"/>
            <a:ext cx="0" cy="0"/>
          </a:xfrm>
          <a:prstGeom prst="rect">
            <a:avLst/>
          </a:prstGeom>
          <a:noFill/>
        </p:spPr>
        <p:txBody>
          <a:bodyPr wrap="none" rtlCol="0">
            <a:noAutofit/>
          </a:bodyPr>
          <a:lstStyle/>
          <a:p>
            <a:pPr algn="l"/>
            <a:endParaRPr lang="de-DE" sz="1600" dirty="0"/>
          </a:p>
        </p:txBody>
      </p:sp>
      <p:sp>
        <p:nvSpPr>
          <p:cNvPr id="3" name="Textfeld 2">
            <a:extLst>
              <a:ext uri="{FF2B5EF4-FFF2-40B4-BE49-F238E27FC236}">
                <a16:creationId xmlns:a16="http://schemas.microsoft.com/office/drawing/2014/main" id="{FC5EF2BD-D364-1444-B75C-45B2C9C13D79}"/>
              </a:ext>
            </a:extLst>
          </p:cNvPr>
          <p:cNvSpPr txBox="1"/>
          <p:nvPr/>
        </p:nvSpPr>
        <p:spPr>
          <a:xfrm>
            <a:off x="8123583" y="4386470"/>
            <a:ext cx="0" cy="0"/>
          </a:xfrm>
          <a:prstGeom prst="rect">
            <a:avLst/>
          </a:prstGeom>
          <a:noFill/>
        </p:spPr>
        <p:txBody>
          <a:bodyPr wrap="none" rtlCol="0">
            <a:noAutofit/>
          </a:bodyPr>
          <a:lstStyle/>
          <a:p>
            <a:pPr algn="l"/>
            <a:endParaRPr lang="de-DE" sz="1600" dirty="0"/>
          </a:p>
        </p:txBody>
      </p:sp>
      <p:sp>
        <p:nvSpPr>
          <p:cNvPr id="14" name="Rechteck 13">
            <a:extLst>
              <a:ext uri="{FF2B5EF4-FFF2-40B4-BE49-F238E27FC236}">
                <a16:creationId xmlns:a16="http://schemas.microsoft.com/office/drawing/2014/main" id="{E0DA1259-B6B9-B745-9BDB-1388794F511E}"/>
              </a:ext>
            </a:extLst>
          </p:cNvPr>
          <p:cNvSpPr/>
          <p:nvPr/>
        </p:nvSpPr>
        <p:spPr>
          <a:xfrm>
            <a:off x="922728" y="6444984"/>
            <a:ext cx="11997672" cy="461665"/>
          </a:xfrm>
          <a:prstGeom prst="rect">
            <a:avLst/>
          </a:prstGeom>
        </p:spPr>
        <p:txBody>
          <a:bodyPr wrap="square">
            <a:spAutoFit/>
          </a:bodyPr>
          <a:lstStyle/>
          <a:p>
            <a:pPr hangingPunct="1"/>
            <a:r>
              <a:rPr lang="de-DE" sz="1200" b="0" dirty="0"/>
              <a:t>Quelle: eigene Darstellung in </a:t>
            </a:r>
            <a:r>
              <a:rPr lang="de-DE" sz="1200" b="0" dirty="0" err="1"/>
              <a:t>Anlehung</a:t>
            </a:r>
            <a:r>
              <a:rPr lang="de-DE" sz="1200" b="0" dirty="0"/>
              <a:t> an </a:t>
            </a:r>
            <a:r>
              <a:rPr lang="de-DE" sz="1200" b="0" dirty="0" err="1"/>
              <a:t>Quelch</a:t>
            </a:r>
            <a:r>
              <a:rPr lang="de-DE" sz="1200" b="0" dirty="0"/>
              <a:t>, R. &amp; </a:t>
            </a:r>
            <a:r>
              <a:rPr lang="de-DE" sz="1200" b="0" dirty="0" err="1"/>
              <a:t>Jocz</a:t>
            </a:r>
            <a:r>
              <a:rPr lang="de-DE" sz="1200" b="0" dirty="0"/>
              <a:t>, E. (2009): </a:t>
            </a:r>
            <a:r>
              <a:rPr lang="de-DE" sz="1200" b="0" dirty="0" err="1"/>
              <a:t>How</a:t>
            </a:r>
            <a:r>
              <a:rPr lang="de-DE" sz="1200" b="0" dirty="0"/>
              <a:t> </a:t>
            </a:r>
            <a:r>
              <a:rPr lang="de-DE" sz="1200" b="0" dirty="0" err="1"/>
              <a:t>to</a:t>
            </a:r>
            <a:r>
              <a:rPr lang="de-DE" sz="1200" b="0" dirty="0"/>
              <a:t> Market in a </a:t>
            </a:r>
            <a:r>
              <a:rPr lang="de-DE" sz="1200" b="0" dirty="0" err="1"/>
              <a:t>downturn</a:t>
            </a:r>
            <a:r>
              <a:rPr lang="de-DE" sz="1200" b="0" dirty="0"/>
              <a:t>, in: Harvard Business Review (Online).  </a:t>
            </a:r>
          </a:p>
          <a:p>
            <a:pPr hangingPunct="1"/>
            <a:endParaRPr lang="de-DE" sz="1200" b="0" dirty="0"/>
          </a:p>
        </p:txBody>
      </p:sp>
      <p:pic>
        <p:nvPicPr>
          <p:cNvPr id="10" name="Grafik 9" descr="Ein Bild, das Tisch enthält.&#10;&#10;Automatisch generierte Beschreibung">
            <a:extLst>
              <a:ext uri="{FF2B5EF4-FFF2-40B4-BE49-F238E27FC236}">
                <a16:creationId xmlns:a16="http://schemas.microsoft.com/office/drawing/2014/main" id="{EC473A44-DDE1-C643-ACE2-2701883A2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28" y="1097340"/>
            <a:ext cx="7220684" cy="5021606"/>
          </a:xfrm>
          <a:prstGeom prst="rect">
            <a:avLst/>
          </a:prstGeom>
          <a:ln>
            <a:noFill/>
          </a:ln>
          <a:effectLst>
            <a:outerShdw blurRad="190500" algn="tl" rotWithShape="0">
              <a:srgbClr val="000000">
                <a:alpha val="70000"/>
              </a:srgbClr>
            </a:outerShdw>
          </a:effectLst>
        </p:spPr>
      </p:pic>
      <p:sp>
        <p:nvSpPr>
          <p:cNvPr id="11" name="Textfeld 10">
            <a:extLst>
              <a:ext uri="{FF2B5EF4-FFF2-40B4-BE49-F238E27FC236}">
                <a16:creationId xmlns:a16="http://schemas.microsoft.com/office/drawing/2014/main" id="{5C8E239A-61F2-124D-A63C-755631FCC214}"/>
              </a:ext>
            </a:extLst>
          </p:cNvPr>
          <p:cNvSpPr txBox="1"/>
          <p:nvPr/>
        </p:nvSpPr>
        <p:spPr>
          <a:xfrm>
            <a:off x="4730986" y="2037170"/>
            <a:ext cx="128787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de-DE" sz="800" dirty="0"/>
              <a:t>Hinterfragen ob z.B. Verzögerung vom Reifenwechsel beim Auto wirklich sinnvoll ist (z.B. Continentale mit </a:t>
            </a:r>
            <a:r>
              <a:rPr lang="de-DE" sz="800" dirty="0" err="1"/>
              <a:t>InfluencerIn</a:t>
            </a:r>
            <a:r>
              <a:rPr lang="de-DE" sz="800" dirty="0"/>
              <a:t> über </a:t>
            </a:r>
            <a:r>
              <a:rPr lang="de-DE" sz="800" dirty="0" err="1"/>
              <a:t>TikTok</a:t>
            </a:r>
            <a:r>
              <a:rPr lang="de-DE" sz="800" dirty="0"/>
              <a:t> oder mit Hilfe einer Infografik auf Instagram)</a:t>
            </a:r>
            <a:r>
              <a:rPr kumimoji="0" lang="de-DE" sz="800" b="1" i="0" u="none" strike="noStrike" cap="none" spc="0" normalizeH="0" baseline="0" dirty="0">
                <a:ln>
                  <a:noFill/>
                </a:ln>
                <a:effectLst/>
                <a:uFillTx/>
                <a:latin typeface="Helvetica Neue"/>
                <a:ea typeface="Helvetica Neue"/>
                <a:cs typeface="Helvetica Neue"/>
                <a:sym typeface="Helvetica Neue"/>
              </a:rPr>
              <a:t> </a:t>
            </a:r>
          </a:p>
        </p:txBody>
      </p:sp>
      <p:pic>
        <p:nvPicPr>
          <p:cNvPr id="16" name="Picture 5" descr="https://you.stonybrook.edu/innovationlab/files/2015/07/post-it-note-1gr38qq.jpg">
            <a:extLst>
              <a:ext uri="{FF2B5EF4-FFF2-40B4-BE49-F238E27FC236}">
                <a16:creationId xmlns:a16="http://schemas.microsoft.com/office/drawing/2014/main" id="{45B11AF6-7506-364A-BC75-6E5D266562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300" t="8694" r="19966" b="19009"/>
          <a:stretch>
            <a:fillRect/>
          </a:stretch>
        </p:blipFill>
        <p:spPr bwMode="auto">
          <a:xfrm>
            <a:off x="8025695" y="1578130"/>
            <a:ext cx="3965721" cy="424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6">
            <a:extLst>
              <a:ext uri="{FF2B5EF4-FFF2-40B4-BE49-F238E27FC236}">
                <a16:creationId xmlns:a16="http://schemas.microsoft.com/office/drawing/2014/main" id="{5C37AD9E-729F-3E42-8AB9-FA76CA13822A}"/>
              </a:ext>
            </a:extLst>
          </p:cNvPr>
          <p:cNvSpPr txBox="1">
            <a:spLocks noChangeArrowheads="1"/>
          </p:cNvSpPr>
          <p:nvPr/>
        </p:nvSpPr>
        <p:spPr bwMode="auto">
          <a:xfrm rot="21324741">
            <a:off x="8240146" y="2499672"/>
            <a:ext cx="362071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lvl="1" eaLnBrk="1" hangingPunct="1"/>
            <a:r>
              <a:rPr lang="de-DE" altLang="de-DE" dirty="0">
                <a:latin typeface="Bradley Hand" pitchFamily="2" charset="77"/>
              </a:rPr>
              <a:t>Was sind mögliche </a:t>
            </a:r>
            <a:r>
              <a:rPr lang="de-DE" altLang="de-DE" dirty="0" err="1">
                <a:latin typeface="Bradley Hand" pitchFamily="2" charset="77"/>
              </a:rPr>
              <a:t>Mkt</a:t>
            </a:r>
            <a:r>
              <a:rPr lang="de-DE" altLang="de-DE" dirty="0">
                <a:latin typeface="Bradley Hand" pitchFamily="2" charset="77"/>
              </a:rPr>
              <a:t> Mix Implikationen (sprich welche Kanäle und Inhalte sollten genutzt werden) wenn man sich die dynamischen Kundensegmente anschaut und dazugehörige Konsumkategorien?? Was sind die Pain Points der Kunden/innen? </a:t>
            </a:r>
          </a:p>
        </p:txBody>
      </p:sp>
      <p:pic>
        <p:nvPicPr>
          <p:cNvPr id="18" name="Grafik 17">
            <a:extLst>
              <a:ext uri="{FF2B5EF4-FFF2-40B4-BE49-F238E27FC236}">
                <a16:creationId xmlns:a16="http://schemas.microsoft.com/office/drawing/2014/main" id="{D53B1514-3482-084D-86B0-B351367E6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9565" y="83905"/>
            <a:ext cx="1262931" cy="1347126"/>
          </a:xfrm>
          <a:prstGeom prst="rect">
            <a:avLst/>
          </a:prstGeom>
        </p:spPr>
      </p:pic>
      <p:sp>
        <p:nvSpPr>
          <p:cNvPr id="4" name="Textfeld 3">
            <a:extLst>
              <a:ext uri="{FF2B5EF4-FFF2-40B4-BE49-F238E27FC236}">
                <a16:creationId xmlns:a16="http://schemas.microsoft.com/office/drawing/2014/main" id="{C0D05DCC-AD2F-7E58-CFCB-555B6A734EB1}"/>
              </a:ext>
            </a:extLst>
          </p:cNvPr>
          <p:cNvSpPr txBox="1"/>
          <p:nvPr/>
        </p:nvSpPr>
        <p:spPr>
          <a:xfrm>
            <a:off x="6018860" y="2160280"/>
            <a:ext cx="143639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de-DE" sz="800" dirty="0"/>
              <a:t>DIY-Alternativen anbieten (um Kundenbindung aufrecht zu erhalten) – z.B. ein Touristikunternehmen zeigt auf </a:t>
            </a:r>
            <a:r>
              <a:rPr lang="de-DE" sz="800" dirty="0" err="1"/>
              <a:t>Youtube</a:t>
            </a:r>
            <a:r>
              <a:rPr lang="de-DE" sz="800" dirty="0"/>
              <a:t> wie man gut Urlaub in den eigenen 4 Wänden machen kann</a:t>
            </a:r>
          </a:p>
        </p:txBody>
      </p:sp>
      <p:sp>
        <p:nvSpPr>
          <p:cNvPr id="5" name="Textfeld 4">
            <a:extLst>
              <a:ext uri="{FF2B5EF4-FFF2-40B4-BE49-F238E27FC236}">
                <a16:creationId xmlns:a16="http://schemas.microsoft.com/office/drawing/2014/main" id="{701CBFD2-8068-62C8-1D74-C4216AE67E48}"/>
              </a:ext>
            </a:extLst>
          </p:cNvPr>
          <p:cNvSpPr txBox="1"/>
          <p:nvPr/>
        </p:nvSpPr>
        <p:spPr>
          <a:xfrm>
            <a:off x="3204447" y="3160112"/>
            <a:ext cx="135430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de-DE" sz="800" i="0" u="none" strike="noStrike" cap="none" spc="0" normalizeH="0" baseline="0" dirty="0">
                <a:ln>
                  <a:noFill/>
                </a:ln>
                <a:effectLst/>
                <a:uFillTx/>
                <a:latin typeface="Helvetica Neue"/>
                <a:ea typeface="Helvetica Neue"/>
                <a:cs typeface="Helvetica Neue"/>
                <a:sym typeface="Helvetica Neue"/>
              </a:rPr>
              <a:t>Loyale VerbraucherInnen belohnen, obwohl sie </a:t>
            </a:r>
            <a:r>
              <a:rPr lang="de-DE" sz="800" dirty="0">
                <a:latin typeface="Helvetica Neue"/>
                <a:ea typeface="Helvetica Neue"/>
                <a:cs typeface="Helvetica Neue"/>
                <a:sym typeface="Helvetica Neue"/>
              </a:rPr>
              <a:t>aktuell</a:t>
            </a:r>
            <a:r>
              <a:rPr kumimoji="0" lang="de-DE" sz="800" i="0" u="none" strike="noStrike" cap="none" spc="0" normalizeH="0" baseline="0" dirty="0">
                <a:ln>
                  <a:noFill/>
                </a:ln>
                <a:effectLst/>
                <a:uFillTx/>
                <a:latin typeface="Helvetica Neue"/>
                <a:ea typeface="Helvetica Neue"/>
                <a:cs typeface="Helvetica Neue"/>
                <a:sym typeface="Helvetica Neue"/>
              </a:rPr>
              <a:t> weniger kaufen (z.B. </a:t>
            </a:r>
            <a:r>
              <a:rPr kumimoji="0" lang="de-DE" sz="800" i="0" u="none" strike="noStrike" cap="none" spc="0" normalizeH="0" baseline="0" dirty="0" err="1">
                <a:ln>
                  <a:noFill/>
                </a:ln>
                <a:effectLst/>
                <a:uFillTx/>
                <a:latin typeface="Helvetica Neue"/>
                <a:ea typeface="Helvetica Neue"/>
                <a:cs typeface="Helvetica Neue"/>
                <a:sym typeface="Helvetica Neue"/>
              </a:rPr>
              <a:t>Budni</a:t>
            </a:r>
            <a:r>
              <a:rPr kumimoji="0" lang="de-DE" sz="800" i="0" u="none" strike="noStrike" cap="none" spc="0" normalizeH="0" baseline="0" dirty="0">
                <a:ln>
                  <a:noFill/>
                </a:ln>
                <a:effectLst/>
                <a:uFillTx/>
                <a:latin typeface="Helvetica Neue"/>
                <a:ea typeface="Helvetica Neue"/>
                <a:cs typeface="Helvetica Neue"/>
                <a:sym typeface="Helvetica Neue"/>
              </a:rPr>
              <a:t>-Karte Extra Punkte Code über </a:t>
            </a:r>
            <a:r>
              <a:rPr lang="de-DE" sz="800" dirty="0" err="1">
                <a:latin typeface="Helvetica Neue"/>
                <a:ea typeface="Helvetica Neue"/>
                <a:cs typeface="Helvetica Neue"/>
                <a:sym typeface="Helvetica Neue"/>
              </a:rPr>
              <a:t>Social</a:t>
            </a:r>
            <a:r>
              <a:rPr lang="de-DE" sz="800" dirty="0">
                <a:latin typeface="Helvetica Neue"/>
                <a:ea typeface="Helvetica Neue"/>
                <a:cs typeface="Helvetica Neue"/>
                <a:sym typeface="Helvetica Neue"/>
              </a:rPr>
              <a:t> Media</a:t>
            </a:r>
            <a:r>
              <a:rPr kumimoji="0" lang="de-DE" sz="800" i="0" u="none" strike="noStrike" cap="none" spc="0" normalizeH="0" baseline="0" dirty="0">
                <a:ln>
                  <a:noFill/>
                </a:ln>
                <a:effectLst/>
                <a:uFillTx/>
                <a:latin typeface="Helvetica Neue"/>
                <a:ea typeface="Helvetica Neue"/>
                <a:cs typeface="Helvetica Neue"/>
                <a:sym typeface="Helvetica Neue"/>
              </a:rPr>
              <a:t>)</a:t>
            </a:r>
          </a:p>
        </p:txBody>
      </p:sp>
      <p:sp>
        <p:nvSpPr>
          <p:cNvPr id="6" name="Textfeld 5">
            <a:extLst>
              <a:ext uri="{FF2B5EF4-FFF2-40B4-BE49-F238E27FC236}">
                <a16:creationId xmlns:a16="http://schemas.microsoft.com/office/drawing/2014/main" id="{B9D83075-D4BB-5314-2E03-61AB4B61D78C}"/>
              </a:ext>
            </a:extLst>
          </p:cNvPr>
          <p:cNvSpPr txBox="1"/>
          <p:nvPr/>
        </p:nvSpPr>
        <p:spPr>
          <a:xfrm>
            <a:off x="5988030" y="4074551"/>
            <a:ext cx="1498053"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de-DE" sz="800" i="0" u="none" strike="noStrike" cap="none" spc="0" normalizeH="0" baseline="0" dirty="0">
                <a:ln>
                  <a:noFill/>
                </a:ln>
                <a:effectLst/>
                <a:uFillTx/>
                <a:latin typeface="Helvetica Neue"/>
                <a:ea typeface="Helvetica Neue"/>
                <a:cs typeface="Helvetica Neue"/>
                <a:sym typeface="Helvetica Neue"/>
              </a:rPr>
              <a:t>Für </a:t>
            </a:r>
            <a:r>
              <a:rPr lang="de-DE" sz="800" dirty="0">
                <a:latin typeface="Helvetica Neue"/>
                <a:ea typeface="Helvetica Neue"/>
                <a:cs typeface="Helvetica Neue"/>
                <a:sym typeface="Helvetica Neue"/>
              </a:rPr>
              <a:t>Premiumkunden ggf. mit weniger auffälligen Markenauftritten werben und auf „diskrete Einkaufsmöglichkeiten“ hinweisen über </a:t>
            </a:r>
            <a:r>
              <a:rPr lang="de-DE" sz="800" dirty="0" err="1">
                <a:latin typeface="Helvetica Neue"/>
                <a:ea typeface="Helvetica Neue"/>
                <a:cs typeface="Helvetica Neue"/>
                <a:sym typeface="Helvetica Neue"/>
              </a:rPr>
              <a:t>Social</a:t>
            </a:r>
            <a:r>
              <a:rPr lang="de-DE" sz="800" dirty="0">
                <a:latin typeface="Helvetica Neue"/>
                <a:ea typeface="Helvetica Neue"/>
                <a:cs typeface="Helvetica Neue"/>
                <a:sym typeface="Helvetica Neue"/>
              </a:rPr>
              <a:t> Media Kanäle  </a:t>
            </a:r>
            <a:endParaRPr kumimoji="0" lang="de-DE" sz="800" i="0" u="none" strike="noStrike" cap="none" spc="0" normalizeH="0" baseline="0" dirty="0">
              <a:ln>
                <a:noFill/>
              </a:ln>
              <a:effectLst/>
              <a:uFillTx/>
              <a:latin typeface="Helvetica Neue"/>
              <a:ea typeface="Helvetica Neue"/>
              <a:cs typeface="Helvetica Neue"/>
              <a:sym typeface="Helvetica Neue"/>
            </a:endParaRPr>
          </a:p>
        </p:txBody>
      </p:sp>
      <p:sp>
        <p:nvSpPr>
          <p:cNvPr id="7" name="Textfeld 6">
            <a:extLst>
              <a:ext uri="{FF2B5EF4-FFF2-40B4-BE49-F238E27FC236}">
                <a16:creationId xmlns:a16="http://schemas.microsoft.com/office/drawing/2014/main" id="{785FA49F-0211-4708-B504-9D7D4560022C}"/>
              </a:ext>
            </a:extLst>
          </p:cNvPr>
          <p:cNvSpPr txBox="1"/>
          <p:nvPr/>
        </p:nvSpPr>
        <p:spPr>
          <a:xfrm>
            <a:off x="4700156" y="3155417"/>
            <a:ext cx="12878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de-DE" sz="800" i="0" u="none" strike="noStrike" cap="none" spc="0" normalizeH="0" baseline="0" dirty="0">
                <a:ln>
                  <a:noFill/>
                </a:ln>
                <a:effectLst/>
                <a:uFillTx/>
                <a:latin typeface="Helvetica Neue"/>
                <a:ea typeface="Helvetica Neue"/>
                <a:cs typeface="Helvetica Neue"/>
                <a:sym typeface="Helvetica Neue"/>
              </a:rPr>
              <a:t>z.B. Reparatur-Services promoten mit Hilfe von Videocontent, Webinaren, interaktivem Content, etc. (bspw. </a:t>
            </a:r>
            <a:r>
              <a:rPr lang="de-DE" sz="800" dirty="0">
                <a:latin typeface="Helvetica Neue"/>
                <a:ea typeface="Helvetica Neue"/>
                <a:cs typeface="Helvetica Neue"/>
                <a:sym typeface="Helvetica Neue"/>
              </a:rPr>
              <a:t>Miele</a:t>
            </a:r>
            <a:r>
              <a:rPr kumimoji="0" lang="de-DE" sz="800" i="0" u="none" strike="noStrike" cap="none" spc="0" normalizeH="0" baseline="0" dirty="0">
                <a:ln>
                  <a:noFill/>
                </a:ln>
                <a:effectLst/>
                <a:uFillTx/>
                <a:latin typeface="Helvetica Neue"/>
                <a:ea typeface="Helvetica Neue"/>
                <a:cs typeface="Helvetica Neue"/>
                <a:sym typeface="Helvetica Neue"/>
              </a:rPr>
              <a:t>)</a:t>
            </a:r>
          </a:p>
        </p:txBody>
      </p:sp>
      <p:sp>
        <p:nvSpPr>
          <p:cNvPr id="9" name="Textfeld 8">
            <a:extLst>
              <a:ext uri="{FF2B5EF4-FFF2-40B4-BE49-F238E27FC236}">
                <a16:creationId xmlns:a16="http://schemas.microsoft.com/office/drawing/2014/main" id="{64087A1D-4D16-0365-BB66-C73F7B3DBD3C}"/>
              </a:ext>
            </a:extLst>
          </p:cNvPr>
          <p:cNvSpPr txBox="1"/>
          <p:nvPr/>
        </p:nvSpPr>
        <p:spPr>
          <a:xfrm>
            <a:off x="4595066" y="5444412"/>
            <a:ext cx="149805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de-DE" sz="800" i="0" u="none" strike="noStrike" cap="none" spc="0" normalizeH="0" baseline="0" dirty="0">
                <a:ln>
                  <a:noFill/>
                </a:ln>
                <a:effectLst/>
                <a:uFillTx/>
                <a:latin typeface="Helvetica Neue"/>
                <a:ea typeface="Helvetica Neue"/>
                <a:cs typeface="Helvetica Neue"/>
                <a:sym typeface="Helvetica Neue"/>
              </a:rPr>
              <a:t>Rabattcodes oder Contests über Soziale Medien</a:t>
            </a:r>
          </a:p>
        </p:txBody>
      </p:sp>
      <p:sp>
        <p:nvSpPr>
          <p:cNvPr id="19" name="Titel 1">
            <a:extLst>
              <a:ext uri="{FF2B5EF4-FFF2-40B4-BE49-F238E27FC236}">
                <a16:creationId xmlns:a16="http://schemas.microsoft.com/office/drawing/2014/main" id="{1B3BBE3C-5A4B-C23D-2754-9122B189062C}"/>
              </a:ext>
            </a:extLst>
          </p:cNvPr>
          <p:cNvSpPr txBox="1">
            <a:spLocks/>
          </p:cNvSpPr>
          <p:nvPr/>
        </p:nvSpPr>
        <p:spPr>
          <a:xfrm>
            <a:off x="246000" y="74440"/>
            <a:ext cx="11700000" cy="4063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de-DE" sz="2000" dirty="0"/>
              <a:t>Dynamische Segmentierung Inspirationen für Lösungen</a:t>
            </a:r>
          </a:p>
        </p:txBody>
      </p:sp>
    </p:spTree>
    <p:extLst>
      <p:ext uri="{BB962C8B-B14F-4D97-AF65-F5344CB8AC3E}">
        <p14:creationId xmlns:p14="http://schemas.microsoft.com/office/powerpoint/2010/main" val="790474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12" name="Textplatzhalter 2">
            <a:extLst>
              <a:ext uri="{FF2B5EF4-FFF2-40B4-BE49-F238E27FC236}">
                <a16:creationId xmlns:a16="http://schemas.microsoft.com/office/drawing/2014/main" id="{D39D713E-C9D7-7E45-92F6-8227AA87D79F}"/>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15" name="Textplatzhalter 2">
            <a:extLst>
              <a:ext uri="{FF2B5EF4-FFF2-40B4-BE49-F238E27FC236}">
                <a16:creationId xmlns:a16="http://schemas.microsoft.com/office/drawing/2014/main" id="{B53D2A6C-DBA3-934E-AD98-B77FD01BE5F4}"/>
              </a:ext>
            </a:extLst>
          </p:cNvPr>
          <p:cNvSpPr txBox="1">
            <a:spLocks/>
          </p:cNvSpPr>
          <p:nvPr/>
        </p:nvSpPr>
        <p:spPr>
          <a:xfrm>
            <a:off x="737565" y="1814100"/>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D99990D1-0A95-1F4A-941B-08AB03B0A67A}"/>
              </a:ext>
            </a:extLst>
          </p:cNvPr>
          <p:cNvSpPr txBox="1"/>
          <p:nvPr/>
        </p:nvSpPr>
        <p:spPr>
          <a:xfrm>
            <a:off x="6151418" y="3865418"/>
            <a:ext cx="0" cy="0"/>
          </a:xfrm>
          <a:prstGeom prst="rect">
            <a:avLst/>
          </a:prstGeom>
          <a:noFill/>
        </p:spPr>
        <p:txBody>
          <a:bodyPr wrap="none" rtlCol="0">
            <a:noAutofit/>
          </a:bodyPr>
          <a:lstStyle/>
          <a:p>
            <a:pPr algn="l"/>
            <a:endParaRPr lang="de-DE" sz="1600" dirty="0"/>
          </a:p>
        </p:txBody>
      </p:sp>
      <p:sp>
        <p:nvSpPr>
          <p:cNvPr id="3" name="Textfeld 2">
            <a:extLst>
              <a:ext uri="{FF2B5EF4-FFF2-40B4-BE49-F238E27FC236}">
                <a16:creationId xmlns:a16="http://schemas.microsoft.com/office/drawing/2014/main" id="{FC5EF2BD-D364-1444-B75C-45B2C9C13D79}"/>
              </a:ext>
            </a:extLst>
          </p:cNvPr>
          <p:cNvSpPr txBox="1"/>
          <p:nvPr/>
        </p:nvSpPr>
        <p:spPr>
          <a:xfrm>
            <a:off x="8123583" y="4386470"/>
            <a:ext cx="0" cy="0"/>
          </a:xfrm>
          <a:prstGeom prst="rect">
            <a:avLst/>
          </a:prstGeom>
          <a:noFill/>
        </p:spPr>
        <p:txBody>
          <a:bodyPr wrap="none" rtlCol="0">
            <a:noAutofit/>
          </a:bodyPr>
          <a:lstStyle/>
          <a:p>
            <a:pPr algn="l"/>
            <a:endParaRPr lang="de-DE" sz="1600" dirty="0"/>
          </a:p>
        </p:txBody>
      </p:sp>
      <p:sp>
        <p:nvSpPr>
          <p:cNvPr id="22" name="Titel 1">
            <a:extLst>
              <a:ext uri="{FF2B5EF4-FFF2-40B4-BE49-F238E27FC236}">
                <a16:creationId xmlns:a16="http://schemas.microsoft.com/office/drawing/2014/main" id="{61386B16-50AE-534B-8B53-683BB08EA99E}"/>
              </a:ext>
            </a:extLst>
          </p:cNvPr>
          <p:cNvSpPr txBox="1">
            <a:spLocks/>
          </p:cNvSpPr>
          <p:nvPr/>
        </p:nvSpPr>
        <p:spPr>
          <a:xfrm>
            <a:off x="-2861855" y="146351"/>
            <a:ext cx="8815252" cy="4063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de-DE" sz="1800" dirty="0"/>
              <a:t>Übungsaufgabe Targeting</a:t>
            </a:r>
          </a:p>
        </p:txBody>
      </p:sp>
      <p:pic>
        <p:nvPicPr>
          <p:cNvPr id="11" name="Grafik 10">
            <a:extLst>
              <a:ext uri="{FF2B5EF4-FFF2-40B4-BE49-F238E27FC236}">
                <a16:creationId xmlns:a16="http://schemas.microsoft.com/office/drawing/2014/main" id="{37E90E38-E360-6349-97EE-B911B9E8E2AE}"/>
              </a:ext>
            </a:extLst>
          </p:cNvPr>
          <p:cNvPicPr>
            <a:picLocks noChangeAspect="1"/>
          </p:cNvPicPr>
          <p:nvPr/>
        </p:nvPicPr>
        <p:blipFill>
          <a:blip r:embed="rId3"/>
          <a:stretch>
            <a:fillRect/>
          </a:stretch>
        </p:blipFill>
        <p:spPr>
          <a:xfrm>
            <a:off x="3853542" y="146350"/>
            <a:ext cx="6883197" cy="66851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16575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D05A7CA8-63C9-064B-A7FB-9AAECCC446D4}"/>
              </a:ext>
            </a:extLst>
          </p:cNvPr>
          <p:cNvSpPr txBox="1">
            <a:spLocks/>
          </p:cNvSpPr>
          <p:nvPr/>
        </p:nvSpPr>
        <p:spPr>
          <a:xfrm>
            <a:off x="96426" y="-755176"/>
            <a:ext cx="11688000" cy="900000"/>
          </a:xfrm>
          <a:prstGeom prst="rect">
            <a:avLst/>
          </a:prstGeom>
        </p:spPr>
        <p:txBody>
          <a:bodyPr vert="horz"/>
          <a:lstStyle>
            <a:lvl1pPr algn="l" defTabSz="457200" rtl="0" eaLnBrk="1" latinLnBrk="0" hangingPunct="1">
              <a:spcBef>
                <a:spcPct val="0"/>
              </a:spcBef>
              <a:buNone/>
              <a:defRPr sz="2800" kern="1200">
                <a:solidFill>
                  <a:srgbClr val="FFFFFF"/>
                </a:solidFill>
                <a:latin typeface="Arial"/>
                <a:ea typeface="+mj-ea"/>
                <a:cs typeface="Arial"/>
              </a:defRPr>
            </a:lvl1pPr>
          </a:lstStyle>
          <a:p>
            <a:endParaRPr lang="en-US" sz="2200" dirty="0">
              <a:solidFill>
                <a:schemeClr val="tx1"/>
              </a:solidFill>
            </a:endParaRPr>
          </a:p>
        </p:txBody>
      </p:sp>
      <p:sp>
        <p:nvSpPr>
          <p:cNvPr id="14" name="AutoShape 12" descr="Argos.svg">
            <a:extLst>
              <a:ext uri="{FF2B5EF4-FFF2-40B4-BE49-F238E27FC236}">
                <a16:creationId xmlns:a16="http://schemas.microsoft.com/office/drawing/2014/main" id="{FBF791FC-185D-D84F-AE46-B9DE7AE52788}"/>
              </a:ext>
            </a:extLst>
          </p:cNvPr>
          <p:cNvSpPr>
            <a:spLocks noChangeAspect="1" noChangeArrowheads="1"/>
          </p:cNvSpPr>
          <p:nvPr/>
        </p:nvSpPr>
        <p:spPr bwMode="auto">
          <a:xfrm>
            <a:off x="0" y="-102561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200"/>
          </a:p>
        </p:txBody>
      </p:sp>
      <p:sp>
        <p:nvSpPr>
          <p:cNvPr id="7" name="Titel 1">
            <a:extLst>
              <a:ext uri="{FF2B5EF4-FFF2-40B4-BE49-F238E27FC236}">
                <a16:creationId xmlns:a16="http://schemas.microsoft.com/office/drawing/2014/main" id="{0DCF359E-9A28-2A4B-9313-42ED17D76CA2}"/>
              </a:ext>
            </a:extLst>
          </p:cNvPr>
          <p:cNvSpPr txBox="1">
            <a:spLocks/>
          </p:cNvSpPr>
          <p:nvPr/>
        </p:nvSpPr>
        <p:spPr>
          <a:xfrm>
            <a:off x="-793438" y="229325"/>
            <a:ext cx="8815252" cy="4063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de-DE" sz="2400" dirty="0"/>
              <a:t>Eigenarbeit zur Positionierung</a:t>
            </a:r>
          </a:p>
        </p:txBody>
      </p:sp>
      <p:pic>
        <p:nvPicPr>
          <p:cNvPr id="8" name="Grafik 7">
            <a:extLst>
              <a:ext uri="{FF2B5EF4-FFF2-40B4-BE49-F238E27FC236}">
                <a16:creationId xmlns:a16="http://schemas.microsoft.com/office/drawing/2014/main" id="{582DED11-B1C9-154F-8895-0D017AD18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5328" y="143293"/>
            <a:ext cx="1335524" cy="1424560"/>
          </a:xfrm>
          <a:prstGeom prst="rect">
            <a:avLst/>
          </a:prstGeom>
        </p:spPr>
      </p:pic>
      <p:pic>
        <p:nvPicPr>
          <p:cNvPr id="9" name="Grafik 8">
            <a:extLst>
              <a:ext uri="{FF2B5EF4-FFF2-40B4-BE49-F238E27FC236}">
                <a16:creationId xmlns:a16="http://schemas.microsoft.com/office/drawing/2014/main" id="{620DC4B5-1A59-004F-928C-43692AF7C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001347"/>
            <a:ext cx="6218605" cy="4233262"/>
          </a:xfrm>
          <a:prstGeom prst="rect">
            <a:avLst/>
          </a:prstGeom>
        </p:spPr>
      </p:pic>
      <p:pic>
        <p:nvPicPr>
          <p:cNvPr id="11" name="Picture 5" descr="https://you.stonybrook.edu/innovationlab/files/2015/07/post-it-note-1gr38qq.jpg">
            <a:extLst>
              <a:ext uri="{FF2B5EF4-FFF2-40B4-BE49-F238E27FC236}">
                <a16:creationId xmlns:a16="http://schemas.microsoft.com/office/drawing/2014/main" id="{4DC7D733-97F8-9C4B-A883-89389418E0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300" t="8694" r="19966" b="19009"/>
          <a:stretch>
            <a:fillRect/>
          </a:stretch>
        </p:blipFill>
        <p:spPr bwMode="auto">
          <a:xfrm>
            <a:off x="6747116" y="1357859"/>
            <a:ext cx="5133736" cy="550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6">
            <a:extLst>
              <a:ext uri="{FF2B5EF4-FFF2-40B4-BE49-F238E27FC236}">
                <a16:creationId xmlns:a16="http://schemas.microsoft.com/office/drawing/2014/main" id="{7916B2EF-B422-A640-A9BE-5A38EB364F08}"/>
              </a:ext>
            </a:extLst>
          </p:cNvPr>
          <p:cNvSpPr txBox="1">
            <a:spLocks noChangeArrowheads="1"/>
          </p:cNvSpPr>
          <p:nvPr/>
        </p:nvSpPr>
        <p:spPr bwMode="auto">
          <a:xfrm rot="21324741">
            <a:off x="7033870" y="2080018"/>
            <a:ext cx="4560227"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lvl="1" eaLnBrk="1" hangingPunct="1"/>
            <a:r>
              <a:rPr lang="de-DE" altLang="de-DE" dirty="0">
                <a:latin typeface="Bradley Hand" pitchFamily="2" charset="77"/>
              </a:rPr>
              <a:t>Lesen Sie individuell den Harvard Case: “Eine Frage der Positionierung“</a:t>
            </a:r>
          </a:p>
          <a:p>
            <a:pPr lvl="1" eaLnBrk="1" hangingPunct="1"/>
            <a:endParaRPr lang="de-DE" altLang="de-DE" dirty="0">
              <a:latin typeface="Bradley Hand" pitchFamily="2" charset="77"/>
            </a:endParaRPr>
          </a:p>
          <a:p>
            <a:pPr lvl="1" hangingPunct="1"/>
            <a:r>
              <a:rPr lang="de-DE" dirty="0">
                <a:latin typeface="Bradley Hand" pitchFamily="2" charset="77"/>
              </a:rPr>
              <a:t>Wie soll Alejandra </a:t>
            </a:r>
            <a:r>
              <a:rPr lang="de-DE" dirty="0" err="1">
                <a:latin typeface="Bradley Hand" pitchFamily="2" charset="77"/>
              </a:rPr>
              <a:t>Chirinos</a:t>
            </a:r>
            <a:r>
              <a:rPr lang="de-DE" dirty="0">
                <a:latin typeface="Bradley Hand" pitchFamily="2" charset="77"/>
              </a:rPr>
              <a:t> ihr Unternehmen </a:t>
            </a:r>
            <a:r>
              <a:rPr lang="de-DE" dirty="0" err="1">
                <a:latin typeface="Bradley Hand" pitchFamily="2" charset="77"/>
              </a:rPr>
              <a:t>Tela</a:t>
            </a:r>
            <a:r>
              <a:rPr lang="de-DE" dirty="0">
                <a:latin typeface="Bradley Hand" pitchFamily="2" charset="77"/>
              </a:rPr>
              <a:t>, das Ponchos produziert, positionieren relativ zur globalen Marke </a:t>
            </a:r>
            <a:r>
              <a:rPr lang="de-DE" dirty="0" err="1">
                <a:latin typeface="Bradley Hand" pitchFamily="2" charset="77"/>
              </a:rPr>
              <a:t>Saira</a:t>
            </a:r>
            <a:r>
              <a:rPr lang="de-DE" dirty="0">
                <a:latin typeface="Bradley Hand" pitchFamily="2" charset="77"/>
              </a:rPr>
              <a:t>?</a:t>
            </a:r>
          </a:p>
          <a:p>
            <a:pPr lvl="1" hangingPunct="1"/>
            <a:endParaRPr lang="de-DE" dirty="0">
              <a:latin typeface="Bradley Hand" pitchFamily="2" charset="77"/>
            </a:endParaRPr>
          </a:p>
          <a:p>
            <a:pPr lvl="1" hangingPunct="1"/>
            <a:r>
              <a:rPr lang="de-DE" dirty="0">
                <a:latin typeface="Bradley Hand" pitchFamily="2" charset="77"/>
              </a:rPr>
              <a:t>Diskutieren Sie in Kleingruppen und erstellen Sie eine Wahrnehmungslandkarte mit den zwei Wettbewerbern. Wählen Sie eigenständig die passenden Kriterien zur Beschriftung der Achsen. </a:t>
            </a:r>
          </a:p>
          <a:p>
            <a:pPr lvl="1" hangingPunct="1"/>
            <a:endParaRPr lang="de-DE" dirty="0">
              <a:latin typeface="Bradley Hand" pitchFamily="2" charset="77"/>
            </a:endParaRPr>
          </a:p>
          <a:p>
            <a:pPr lvl="1" hangingPunct="1"/>
            <a:r>
              <a:rPr lang="de-DE" dirty="0">
                <a:latin typeface="Bradley Hand" pitchFamily="2" charset="77"/>
              </a:rPr>
              <a:t>Präsentieren Sie Ihre Ergebnisse! </a:t>
            </a:r>
          </a:p>
          <a:p>
            <a:pPr lvl="1" eaLnBrk="1" hangingPunct="1"/>
            <a:endParaRPr lang="de-DE" altLang="de-DE" dirty="0">
              <a:latin typeface="Bradley Hand" pitchFamily="2" charset="77"/>
            </a:endParaRPr>
          </a:p>
        </p:txBody>
      </p:sp>
      <p:pic>
        <p:nvPicPr>
          <p:cNvPr id="15" name="Grafik 14">
            <a:extLst>
              <a:ext uri="{FF2B5EF4-FFF2-40B4-BE49-F238E27FC236}">
                <a16:creationId xmlns:a16="http://schemas.microsoft.com/office/drawing/2014/main" id="{6452B9A4-6B19-B240-985F-6208D8E67B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8149" y="112303"/>
            <a:ext cx="2267155" cy="13927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56089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D05A7CA8-63C9-064B-A7FB-9AAECCC446D4}"/>
              </a:ext>
            </a:extLst>
          </p:cNvPr>
          <p:cNvSpPr txBox="1">
            <a:spLocks/>
          </p:cNvSpPr>
          <p:nvPr/>
        </p:nvSpPr>
        <p:spPr>
          <a:xfrm>
            <a:off x="96426" y="-755176"/>
            <a:ext cx="11688000" cy="900000"/>
          </a:xfrm>
          <a:prstGeom prst="rect">
            <a:avLst/>
          </a:prstGeom>
        </p:spPr>
        <p:txBody>
          <a:bodyPr vert="horz"/>
          <a:lstStyle>
            <a:lvl1pPr algn="l" defTabSz="457200" rtl="0" eaLnBrk="1" latinLnBrk="0" hangingPunct="1">
              <a:spcBef>
                <a:spcPct val="0"/>
              </a:spcBef>
              <a:buNone/>
              <a:defRPr sz="2800" kern="1200">
                <a:solidFill>
                  <a:srgbClr val="FFFFFF"/>
                </a:solidFill>
                <a:latin typeface="Arial"/>
                <a:ea typeface="+mj-ea"/>
                <a:cs typeface="Arial"/>
              </a:defRPr>
            </a:lvl1pPr>
          </a:lstStyle>
          <a:p>
            <a:endParaRPr lang="en-US" sz="2200" dirty="0">
              <a:solidFill>
                <a:schemeClr val="tx1"/>
              </a:solidFill>
            </a:endParaRPr>
          </a:p>
        </p:txBody>
      </p:sp>
      <p:sp>
        <p:nvSpPr>
          <p:cNvPr id="14" name="AutoShape 12" descr="Argos.svg">
            <a:extLst>
              <a:ext uri="{FF2B5EF4-FFF2-40B4-BE49-F238E27FC236}">
                <a16:creationId xmlns:a16="http://schemas.microsoft.com/office/drawing/2014/main" id="{FBF791FC-185D-D84F-AE46-B9DE7AE52788}"/>
              </a:ext>
            </a:extLst>
          </p:cNvPr>
          <p:cNvSpPr>
            <a:spLocks noChangeAspect="1" noChangeArrowheads="1"/>
          </p:cNvSpPr>
          <p:nvPr/>
        </p:nvSpPr>
        <p:spPr bwMode="auto">
          <a:xfrm>
            <a:off x="0" y="-102561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200"/>
          </a:p>
        </p:txBody>
      </p:sp>
      <p:sp>
        <p:nvSpPr>
          <p:cNvPr id="7" name="Titel 1">
            <a:extLst>
              <a:ext uri="{FF2B5EF4-FFF2-40B4-BE49-F238E27FC236}">
                <a16:creationId xmlns:a16="http://schemas.microsoft.com/office/drawing/2014/main" id="{0DCF359E-9A28-2A4B-9313-42ED17D76CA2}"/>
              </a:ext>
            </a:extLst>
          </p:cNvPr>
          <p:cNvSpPr txBox="1">
            <a:spLocks/>
          </p:cNvSpPr>
          <p:nvPr/>
        </p:nvSpPr>
        <p:spPr>
          <a:xfrm>
            <a:off x="-500586" y="136760"/>
            <a:ext cx="10254185" cy="4063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de-DE" sz="2400" dirty="0"/>
              <a:t>Eigenarbeit zu S-T-P</a:t>
            </a:r>
          </a:p>
        </p:txBody>
      </p:sp>
      <p:pic>
        <p:nvPicPr>
          <p:cNvPr id="8" name="Grafik 7">
            <a:extLst>
              <a:ext uri="{FF2B5EF4-FFF2-40B4-BE49-F238E27FC236}">
                <a16:creationId xmlns:a16="http://schemas.microsoft.com/office/drawing/2014/main" id="{582DED11-B1C9-154F-8895-0D017AD18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2260" y="0"/>
            <a:ext cx="1335524" cy="1424560"/>
          </a:xfrm>
          <a:prstGeom prst="rect">
            <a:avLst/>
          </a:prstGeom>
        </p:spPr>
      </p:pic>
      <p:pic>
        <p:nvPicPr>
          <p:cNvPr id="11" name="Picture 5" descr="https://you.stonybrook.edu/innovationlab/files/2015/07/post-it-note-1gr38qq.jpg">
            <a:extLst>
              <a:ext uri="{FF2B5EF4-FFF2-40B4-BE49-F238E27FC236}">
                <a16:creationId xmlns:a16="http://schemas.microsoft.com/office/drawing/2014/main" id="{4DC7D733-97F8-9C4B-A883-89389418E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300" t="8694" r="19966" b="19009"/>
          <a:stretch>
            <a:fillRect/>
          </a:stretch>
        </p:blipFill>
        <p:spPr bwMode="auto">
          <a:xfrm>
            <a:off x="5249391" y="618422"/>
            <a:ext cx="5823914" cy="623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6">
            <a:extLst>
              <a:ext uri="{FF2B5EF4-FFF2-40B4-BE49-F238E27FC236}">
                <a16:creationId xmlns:a16="http://schemas.microsoft.com/office/drawing/2014/main" id="{7916B2EF-B422-A640-A9BE-5A38EB364F08}"/>
              </a:ext>
            </a:extLst>
          </p:cNvPr>
          <p:cNvSpPr txBox="1">
            <a:spLocks noChangeArrowheads="1"/>
          </p:cNvSpPr>
          <p:nvPr/>
        </p:nvSpPr>
        <p:spPr bwMode="auto">
          <a:xfrm rot="21324741">
            <a:off x="5486554" y="1646284"/>
            <a:ext cx="5168546"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lvl="1" eaLnBrk="1" hangingPunct="1"/>
            <a:r>
              <a:rPr lang="de-DE" altLang="de-DE" dirty="0">
                <a:latin typeface="Bradley Hand" pitchFamily="2" charset="77"/>
              </a:rPr>
              <a:t>Das Kreuzfahrtunternehmen mit dem Sie auf Studienreise gehen, fordert eine Neubewertung ihrer Zielgruppen. Ihre Aufgabe ist es auf Basis einer Primärforschung (Beobachtung), zwei </a:t>
            </a:r>
            <a:r>
              <a:rPr lang="de-DE" altLang="de-DE" dirty="0" err="1">
                <a:latin typeface="Bradley Hand" pitchFamily="2" charset="77"/>
              </a:rPr>
              <a:t>KreuzfahrerInnensegmente</a:t>
            </a:r>
            <a:r>
              <a:rPr lang="de-DE" altLang="de-DE" dirty="0">
                <a:latin typeface="Bradley Hand" pitchFamily="2" charset="77"/>
              </a:rPr>
              <a:t> zu identifizieren. Machen Sie Gebrauch von Ihnen bekannten Segmentierungsvariablen. Konkretisieren Sie eine der beiden Zielgruppen mit Erstellung einer </a:t>
            </a:r>
            <a:r>
              <a:rPr lang="de-DE" altLang="de-DE" dirty="0" err="1">
                <a:latin typeface="Bradley Hand" pitchFamily="2" charset="77"/>
              </a:rPr>
              <a:t>Buyer</a:t>
            </a:r>
            <a:r>
              <a:rPr lang="de-DE" altLang="de-DE" dirty="0">
                <a:latin typeface="Bradley Hand" pitchFamily="2" charset="77"/>
              </a:rPr>
              <a:t> Persona. Wie sollte sich das Kreuzfahrtunternehmen im Hinblick auf die identifizierte </a:t>
            </a:r>
            <a:r>
              <a:rPr lang="de-DE" altLang="de-DE" dirty="0" err="1">
                <a:latin typeface="Bradley Hand" pitchFamily="2" charset="77"/>
              </a:rPr>
              <a:t>Buyer</a:t>
            </a:r>
            <a:r>
              <a:rPr lang="de-DE" altLang="de-DE" dirty="0">
                <a:latin typeface="Bradley Hand" pitchFamily="2" charset="77"/>
              </a:rPr>
              <a:t> Persona im Markt positionieren? Erstellen Sie eine wahrnehmungslandkarte für Ihr Kreuzfahrtunternehmen, das ebenfalls zwei weitere Wettbewerber berücksichtigt. </a:t>
            </a:r>
          </a:p>
        </p:txBody>
      </p:sp>
      <p:pic>
        <p:nvPicPr>
          <p:cNvPr id="3" name="Grafik 2" descr="Ein Bild, das Person, stehend, darstellend enthält.&#10;&#10;Automatisch generierte Beschreibung">
            <a:extLst>
              <a:ext uri="{FF2B5EF4-FFF2-40B4-BE49-F238E27FC236}">
                <a16:creationId xmlns:a16="http://schemas.microsoft.com/office/drawing/2014/main" id="{BE1560CA-22F1-B749-8703-1BAB79180472}"/>
              </a:ext>
            </a:extLst>
          </p:cNvPr>
          <p:cNvPicPr>
            <a:picLocks noChangeAspect="1"/>
          </p:cNvPicPr>
          <p:nvPr/>
        </p:nvPicPr>
        <p:blipFill>
          <a:blip r:embed="rId5"/>
          <a:stretch>
            <a:fillRect/>
          </a:stretch>
        </p:blipFill>
        <p:spPr>
          <a:xfrm>
            <a:off x="162109" y="949690"/>
            <a:ext cx="4969600" cy="3097251"/>
          </a:xfrm>
          <a:prstGeom prst="rect">
            <a:avLst/>
          </a:prstGeom>
          <a:ln>
            <a:noFill/>
          </a:ln>
          <a:effectLst>
            <a:outerShdw blurRad="190500" algn="tl" rotWithShape="0">
              <a:srgbClr val="000000">
                <a:alpha val="70000"/>
              </a:srgbClr>
            </a:outerShdw>
          </a:effectLst>
        </p:spPr>
      </p:pic>
      <p:pic>
        <p:nvPicPr>
          <p:cNvPr id="12" name="Grafik 11">
            <a:extLst>
              <a:ext uri="{FF2B5EF4-FFF2-40B4-BE49-F238E27FC236}">
                <a16:creationId xmlns:a16="http://schemas.microsoft.com/office/drawing/2014/main" id="{E7727E7C-9C93-E940-A735-448BDEA57C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6038" y="5352418"/>
            <a:ext cx="2267155" cy="1392726"/>
          </a:xfrm>
          <a:prstGeom prst="rect">
            <a:avLst/>
          </a:prstGeom>
          <a:ln>
            <a:noFill/>
          </a:ln>
          <a:effectLst>
            <a:outerShdw blurRad="190500" algn="tl" rotWithShape="0">
              <a:srgbClr val="000000">
                <a:alpha val="70000"/>
              </a:srgbClr>
            </a:outerShdw>
          </a:effectLst>
        </p:spPr>
      </p:pic>
      <p:pic>
        <p:nvPicPr>
          <p:cNvPr id="5" name="Grafik 4">
            <a:extLst>
              <a:ext uri="{FF2B5EF4-FFF2-40B4-BE49-F238E27FC236}">
                <a16:creationId xmlns:a16="http://schemas.microsoft.com/office/drawing/2014/main" id="{769E343B-1FDB-124D-993A-51D9DC8B6C04}"/>
              </a:ext>
            </a:extLst>
          </p:cNvPr>
          <p:cNvPicPr>
            <a:picLocks noChangeAspect="1"/>
          </p:cNvPicPr>
          <p:nvPr/>
        </p:nvPicPr>
        <p:blipFill>
          <a:blip r:embed="rId7"/>
          <a:stretch>
            <a:fillRect/>
          </a:stretch>
        </p:blipFill>
        <p:spPr>
          <a:xfrm>
            <a:off x="586428" y="4191016"/>
            <a:ext cx="2011928" cy="1717294"/>
          </a:xfrm>
          <a:prstGeom prst="rect">
            <a:avLst/>
          </a:prstGeom>
        </p:spPr>
      </p:pic>
    </p:spTree>
    <p:extLst>
      <p:ext uri="{BB962C8B-B14F-4D97-AF65-F5344CB8AC3E}">
        <p14:creationId xmlns:p14="http://schemas.microsoft.com/office/powerpoint/2010/main" val="944656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12" name="Textplatzhalter 2">
            <a:extLst>
              <a:ext uri="{FF2B5EF4-FFF2-40B4-BE49-F238E27FC236}">
                <a16:creationId xmlns:a16="http://schemas.microsoft.com/office/drawing/2014/main" id="{D39D713E-C9D7-7E45-92F6-8227AA87D79F}"/>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15" name="Textplatzhalter 2">
            <a:extLst>
              <a:ext uri="{FF2B5EF4-FFF2-40B4-BE49-F238E27FC236}">
                <a16:creationId xmlns:a16="http://schemas.microsoft.com/office/drawing/2014/main" id="{B53D2A6C-DBA3-934E-AD98-B77FD01BE5F4}"/>
              </a:ext>
            </a:extLst>
          </p:cNvPr>
          <p:cNvSpPr txBox="1">
            <a:spLocks/>
          </p:cNvSpPr>
          <p:nvPr/>
        </p:nvSpPr>
        <p:spPr>
          <a:xfrm>
            <a:off x="737565" y="1814100"/>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D99990D1-0A95-1F4A-941B-08AB03B0A67A}"/>
              </a:ext>
            </a:extLst>
          </p:cNvPr>
          <p:cNvSpPr txBox="1"/>
          <p:nvPr/>
        </p:nvSpPr>
        <p:spPr>
          <a:xfrm>
            <a:off x="6151418" y="3865418"/>
            <a:ext cx="0" cy="0"/>
          </a:xfrm>
          <a:prstGeom prst="rect">
            <a:avLst/>
          </a:prstGeom>
          <a:noFill/>
        </p:spPr>
        <p:txBody>
          <a:bodyPr wrap="none" rtlCol="0">
            <a:noAutofit/>
          </a:bodyPr>
          <a:lstStyle/>
          <a:p>
            <a:pPr algn="l"/>
            <a:endParaRPr lang="de-DE" sz="1600" dirty="0"/>
          </a:p>
        </p:txBody>
      </p:sp>
      <p:sp>
        <p:nvSpPr>
          <p:cNvPr id="3" name="Textfeld 2">
            <a:extLst>
              <a:ext uri="{FF2B5EF4-FFF2-40B4-BE49-F238E27FC236}">
                <a16:creationId xmlns:a16="http://schemas.microsoft.com/office/drawing/2014/main" id="{FC5EF2BD-D364-1444-B75C-45B2C9C13D79}"/>
              </a:ext>
            </a:extLst>
          </p:cNvPr>
          <p:cNvSpPr txBox="1"/>
          <p:nvPr/>
        </p:nvSpPr>
        <p:spPr>
          <a:xfrm>
            <a:off x="8123583" y="4386470"/>
            <a:ext cx="0" cy="0"/>
          </a:xfrm>
          <a:prstGeom prst="rect">
            <a:avLst/>
          </a:prstGeom>
          <a:noFill/>
        </p:spPr>
        <p:txBody>
          <a:bodyPr wrap="none" rtlCol="0">
            <a:noAutofit/>
          </a:bodyPr>
          <a:lstStyle/>
          <a:p>
            <a:pPr algn="l"/>
            <a:endParaRPr lang="de-DE" sz="1600" dirty="0"/>
          </a:p>
        </p:txBody>
      </p:sp>
      <p:sp>
        <p:nvSpPr>
          <p:cNvPr id="22" name="Titel 1">
            <a:extLst>
              <a:ext uri="{FF2B5EF4-FFF2-40B4-BE49-F238E27FC236}">
                <a16:creationId xmlns:a16="http://schemas.microsoft.com/office/drawing/2014/main" id="{61386B16-50AE-534B-8B53-683BB08EA99E}"/>
              </a:ext>
            </a:extLst>
          </p:cNvPr>
          <p:cNvSpPr txBox="1">
            <a:spLocks/>
          </p:cNvSpPr>
          <p:nvPr/>
        </p:nvSpPr>
        <p:spPr>
          <a:xfrm>
            <a:off x="-137786" y="618813"/>
            <a:ext cx="4584526" cy="1704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de-DE" sz="2400" dirty="0"/>
              <a:t>Übungsaufgabe Wettbewerbsstrategien</a:t>
            </a:r>
          </a:p>
        </p:txBody>
      </p:sp>
      <p:pic>
        <p:nvPicPr>
          <p:cNvPr id="5" name="Grafik 4">
            <a:extLst>
              <a:ext uri="{FF2B5EF4-FFF2-40B4-BE49-F238E27FC236}">
                <a16:creationId xmlns:a16="http://schemas.microsoft.com/office/drawing/2014/main" id="{94276C92-C190-B440-AEB6-943637981C05}"/>
              </a:ext>
            </a:extLst>
          </p:cNvPr>
          <p:cNvPicPr>
            <a:picLocks noChangeAspect="1"/>
          </p:cNvPicPr>
          <p:nvPr/>
        </p:nvPicPr>
        <p:blipFill>
          <a:blip r:embed="rId3"/>
          <a:stretch>
            <a:fillRect/>
          </a:stretch>
        </p:blipFill>
        <p:spPr>
          <a:xfrm>
            <a:off x="4056611" y="169221"/>
            <a:ext cx="8135389" cy="6557617"/>
          </a:xfrm>
          <a:prstGeom prst="rect">
            <a:avLst/>
          </a:prstGeom>
        </p:spPr>
      </p:pic>
      <p:pic>
        <p:nvPicPr>
          <p:cNvPr id="13" name="Grafik 12" descr="Ein Bild, das Tisch enthält.&#10;&#10;Automatisch generierte Beschreibung">
            <a:extLst>
              <a:ext uri="{FF2B5EF4-FFF2-40B4-BE49-F238E27FC236}">
                <a16:creationId xmlns:a16="http://schemas.microsoft.com/office/drawing/2014/main" id="{5DCB71F5-9677-054E-A3C4-DBA12D60C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36" y="997954"/>
            <a:ext cx="3978075" cy="24310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36512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12" name="Textplatzhalter 2">
            <a:extLst>
              <a:ext uri="{FF2B5EF4-FFF2-40B4-BE49-F238E27FC236}">
                <a16:creationId xmlns:a16="http://schemas.microsoft.com/office/drawing/2014/main" id="{D39D713E-C9D7-7E45-92F6-8227AA87D79F}"/>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15" name="Textplatzhalter 2">
            <a:extLst>
              <a:ext uri="{FF2B5EF4-FFF2-40B4-BE49-F238E27FC236}">
                <a16:creationId xmlns:a16="http://schemas.microsoft.com/office/drawing/2014/main" id="{B53D2A6C-DBA3-934E-AD98-B77FD01BE5F4}"/>
              </a:ext>
            </a:extLst>
          </p:cNvPr>
          <p:cNvSpPr txBox="1">
            <a:spLocks/>
          </p:cNvSpPr>
          <p:nvPr/>
        </p:nvSpPr>
        <p:spPr>
          <a:xfrm>
            <a:off x="737565" y="1814100"/>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D99990D1-0A95-1F4A-941B-08AB03B0A67A}"/>
              </a:ext>
            </a:extLst>
          </p:cNvPr>
          <p:cNvSpPr txBox="1"/>
          <p:nvPr/>
        </p:nvSpPr>
        <p:spPr>
          <a:xfrm>
            <a:off x="6151418" y="3865418"/>
            <a:ext cx="0" cy="0"/>
          </a:xfrm>
          <a:prstGeom prst="rect">
            <a:avLst/>
          </a:prstGeom>
          <a:noFill/>
        </p:spPr>
        <p:txBody>
          <a:bodyPr wrap="none" rtlCol="0">
            <a:noAutofit/>
          </a:bodyPr>
          <a:lstStyle/>
          <a:p>
            <a:pPr algn="l"/>
            <a:endParaRPr lang="de-DE" sz="1600" dirty="0"/>
          </a:p>
        </p:txBody>
      </p:sp>
      <p:sp>
        <p:nvSpPr>
          <p:cNvPr id="3" name="Textfeld 2">
            <a:extLst>
              <a:ext uri="{FF2B5EF4-FFF2-40B4-BE49-F238E27FC236}">
                <a16:creationId xmlns:a16="http://schemas.microsoft.com/office/drawing/2014/main" id="{FC5EF2BD-D364-1444-B75C-45B2C9C13D79}"/>
              </a:ext>
            </a:extLst>
          </p:cNvPr>
          <p:cNvSpPr txBox="1"/>
          <p:nvPr/>
        </p:nvSpPr>
        <p:spPr>
          <a:xfrm>
            <a:off x="8123583" y="4386470"/>
            <a:ext cx="0" cy="0"/>
          </a:xfrm>
          <a:prstGeom prst="rect">
            <a:avLst/>
          </a:prstGeom>
          <a:noFill/>
        </p:spPr>
        <p:txBody>
          <a:bodyPr wrap="none" rtlCol="0">
            <a:noAutofit/>
          </a:bodyPr>
          <a:lstStyle/>
          <a:p>
            <a:pPr algn="l"/>
            <a:endParaRPr lang="de-DE" sz="1600" dirty="0"/>
          </a:p>
        </p:txBody>
      </p:sp>
      <p:sp>
        <p:nvSpPr>
          <p:cNvPr id="22" name="Titel 1">
            <a:extLst>
              <a:ext uri="{FF2B5EF4-FFF2-40B4-BE49-F238E27FC236}">
                <a16:creationId xmlns:a16="http://schemas.microsoft.com/office/drawing/2014/main" id="{61386B16-50AE-534B-8B53-683BB08EA99E}"/>
              </a:ext>
            </a:extLst>
          </p:cNvPr>
          <p:cNvSpPr txBox="1">
            <a:spLocks/>
          </p:cNvSpPr>
          <p:nvPr/>
        </p:nvSpPr>
        <p:spPr>
          <a:xfrm>
            <a:off x="-1135383" y="145072"/>
            <a:ext cx="8815252" cy="4063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de-DE" sz="2400" dirty="0"/>
              <a:t>Übungsaufgabe Wettbewerbsstrategien</a:t>
            </a:r>
          </a:p>
        </p:txBody>
      </p:sp>
      <p:pic>
        <p:nvPicPr>
          <p:cNvPr id="6" name="Grafik 5">
            <a:extLst>
              <a:ext uri="{FF2B5EF4-FFF2-40B4-BE49-F238E27FC236}">
                <a16:creationId xmlns:a16="http://schemas.microsoft.com/office/drawing/2014/main" id="{674F4065-AE19-F345-BCE9-16BD50C5B571}"/>
              </a:ext>
            </a:extLst>
          </p:cNvPr>
          <p:cNvPicPr>
            <a:picLocks noChangeAspect="1"/>
          </p:cNvPicPr>
          <p:nvPr/>
        </p:nvPicPr>
        <p:blipFill>
          <a:blip r:embed="rId3"/>
          <a:stretch>
            <a:fillRect/>
          </a:stretch>
        </p:blipFill>
        <p:spPr>
          <a:xfrm>
            <a:off x="167377" y="668782"/>
            <a:ext cx="8177892" cy="5823650"/>
          </a:xfrm>
          <a:prstGeom prst="rect">
            <a:avLst/>
          </a:prstGeom>
          <a:ln>
            <a:noFill/>
          </a:ln>
          <a:effectLst>
            <a:outerShdw blurRad="190500" algn="tl" rotWithShape="0">
              <a:srgbClr val="000000">
                <a:alpha val="70000"/>
              </a:srgbClr>
            </a:outerShdw>
          </a:effectLst>
        </p:spPr>
      </p:pic>
      <p:pic>
        <p:nvPicPr>
          <p:cNvPr id="14" name="Grafik 13">
            <a:extLst>
              <a:ext uri="{FF2B5EF4-FFF2-40B4-BE49-F238E27FC236}">
                <a16:creationId xmlns:a16="http://schemas.microsoft.com/office/drawing/2014/main" id="{EA4E0767-65B6-0048-8800-38F7A03AF79B}"/>
              </a:ext>
            </a:extLst>
          </p:cNvPr>
          <p:cNvPicPr>
            <a:picLocks noChangeAspect="1"/>
          </p:cNvPicPr>
          <p:nvPr/>
        </p:nvPicPr>
        <p:blipFill>
          <a:blip r:embed="rId4"/>
          <a:stretch>
            <a:fillRect/>
          </a:stretch>
        </p:blipFill>
        <p:spPr>
          <a:xfrm>
            <a:off x="8741229" y="169221"/>
            <a:ext cx="3450771" cy="2781531"/>
          </a:xfrm>
          <a:prstGeom prst="rect">
            <a:avLst/>
          </a:prstGeom>
        </p:spPr>
      </p:pic>
    </p:spTree>
    <p:extLst>
      <p:ext uri="{BB962C8B-B14F-4D97-AF65-F5344CB8AC3E}">
        <p14:creationId xmlns:p14="http://schemas.microsoft.com/office/powerpoint/2010/main" val="1988872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1AE52D1-A025-0043-8B8D-A9E82CEC1AD3}"/>
              </a:ext>
            </a:extLst>
          </p:cNvPr>
          <p:cNvSpPr txBox="1">
            <a:spLocks/>
          </p:cNvSpPr>
          <p:nvPr/>
        </p:nvSpPr>
        <p:spPr>
          <a:xfrm>
            <a:off x="0" y="685299"/>
            <a:ext cx="9656956" cy="4063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de-DE" sz="2400" dirty="0"/>
              <a:t>3. Marketingforschung Eigenarbeit – 1. Teil (Schauen Sie die Videos)</a:t>
            </a:r>
            <a:br>
              <a:rPr lang="de-DE" sz="2400" dirty="0"/>
            </a:br>
            <a:endParaRPr lang="de-DE" sz="2400" dirty="0"/>
          </a:p>
        </p:txBody>
      </p:sp>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D05A7CA8-63C9-064B-A7FB-9AAECCC446D4}"/>
              </a:ext>
            </a:extLst>
          </p:cNvPr>
          <p:cNvSpPr txBox="1">
            <a:spLocks/>
          </p:cNvSpPr>
          <p:nvPr/>
        </p:nvSpPr>
        <p:spPr>
          <a:xfrm>
            <a:off x="252001" y="125973"/>
            <a:ext cx="11688000" cy="900000"/>
          </a:xfrm>
          <a:prstGeom prst="rect">
            <a:avLst/>
          </a:prstGeom>
        </p:spPr>
        <p:txBody>
          <a:bodyPr vert="horz"/>
          <a:lstStyle>
            <a:lvl1pPr algn="l" defTabSz="457200" rtl="0" eaLnBrk="1" latinLnBrk="0" hangingPunct="1">
              <a:spcBef>
                <a:spcPct val="0"/>
              </a:spcBef>
              <a:buNone/>
              <a:defRPr sz="2800" kern="1200">
                <a:solidFill>
                  <a:srgbClr val="FFFFFF"/>
                </a:solidFill>
                <a:latin typeface="Arial"/>
                <a:ea typeface="+mj-ea"/>
                <a:cs typeface="Arial"/>
              </a:defRPr>
            </a:lvl1pPr>
          </a:lstStyle>
          <a:p>
            <a:endParaRPr lang="en-US" sz="2400" dirty="0"/>
          </a:p>
        </p:txBody>
      </p:sp>
      <p:sp>
        <p:nvSpPr>
          <p:cNvPr id="19" name="Textplatzhalter 2">
            <a:extLst>
              <a:ext uri="{FF2B5EF4-FFF2-40B4-BE49-F238E27FC236}">
                <a16:creationId xmlns:a16="http://schemas.microsoft.com/office/drawing/2014/main" id="{36CD6D13-0EF4-E34C-8513-217E0BD43F18}"/>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20" name="Textplatzhalter 2">
            <a:extLst>
              <a:ext uri="{FF2B5EF4-FFF2-40B4-BE49-F238E27FC236}">
                <a16:creationId xmlns:a16="http://schemas.microsoft.com/office/drawing/2014/main" id="{7803774A-C5FE-4040-8E45-F0153365091D}"/>
              </a:ext>
            </a:extLst>
          </p:cNvPr>
          <p:cNvSpPr txBox="1">
            <a:spLocks/>
          </p:cNvSpPr>
          <p:nvPr/>
        </p:nvSpPr>
        <p:spPr>
          <a:xfrm>
            <a:off x="952653" y="1815816"/>
            <a:ext cx="11700000" cy="6686424"/>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hangingPunct="1"/>
            <a:endParaRPr lang="de-DE" sz="2800" dirty="0"/>
          </a:p>
        </p:txBody>
      </p:sp>
      <p:sp>
        <p:nvSpPr>
          <p:cNvPr id="21" name="Textplatzhalter 2">
            <a:extLst>
              <a:ext uri="{FF2B5EF4-FFF2-40B4-BE49-F238E27FC236}">
                <a16:creationId xmlns:a16="http://schemas.microsoft.com/office/drawing/2014/main" id="{973E6323-E84E-E844-A120-6D1EEBC04DA1}"/>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9499B33-B146-A048-A810-978E6E3AA07B}"/>
              </a:ext>
            </a:extLst>
          </p:cNvPr>
          <p:cNvSpPr txBox="1"/>
          <p:nvPr/>
        </p:nvSpPr>
        <p:spPr>
          <a:xfrm>
            <a:off x="5710989" y="2390274"/>
            <a:ext cx="0" cy="0"/>
          </a:xfrm>
          <a:prstGeom prst="rect">
            <a:avLst/>
          </a:prstGeom>
          <a:noFill/>
        </p:spPr>
        <p:txBody>
          <a:bodyPr wrap="none" rtlCol="0">
            <a:noAutofit/>
          </a:bodyPr>
          <a:lstStyle/>
          <a:p>
            <a:pPr algn="l"/>
            <a:endParaRPr lang="de-DE" sz="1600" dirty="0"/>
          </a:p>
        </p:txBody>
      </p:sp>
      <p:pic>
        <p:nvPicPr>
          <p:cNvPr id="4" name="Grafik 3">
            <a:extLst>
              <a:ext uri="{FF2B5EF4-FFF2-40B4-BE49-F238E27FC236}">
                <a16:creationId xmlns:a16="http://schemas.microsoft.com/office/drawing/2014/main" id="{E0E03AB6-4AAC-2349-98D8-FBE0B2943C62}"/>
              </a:ext>
            </a:extLst>
          </p:cNvPr>
          <p:cNvPicPr>
            <a:picLocks noChangeAspect="1"/>
          </p:cNvPicPr>
          <p:nvPr/>
        </p:nvPicPr>
        <p:blipFill>
          <a:blip r:embed="rId3"/>
          <a:stretch>
            <a:fillRect/>
          </a:stretch>
        </p:blipFill>
        <p:spPr>
          <a:xfrm>
            <a:off x="252001" y="1262647"/>
            <a:ext cx="5862676" cy="3482530"/>
          </a:xfrm>
          <a:prstGeom prst="rect">
            <a:avLst/>
          </a:prstGeom>
          <a:ln>
            <a:noFill/>
          </a:ln>
          <a:effectLst>
            <a:outerShdw blurRad="190500" algn="tl" rotWithShape="0">
              <a:srgbClr val="000000">
                <a:alpha val="70000"/>
              </a:srgbClr>
            </a:outerShdw>
          </a:effectLst>
        </p:spPr>
      </p:pic>
      <p:pic>
        <p:nvPicPr>
          <p:cNvPr id="7" name="Grafik 6">
            <a:extLst>
              <a:ext uri="{FF2B5EF4-FFF2-40B4-BE49-F238E27FC236}">
                <a16:creationId xmlns:a16="http://schemas.microsoft.com/office/drawing/2014/main" id="{EFA3238C-7E62-0E4C-AAB5-E9B76DAB1641}"/>
              </a:ext>
            </a:extLst>
          </p:cNvPr>
          <p:cNvPicPr>
            <a:picLocks noChangeAspect="1"/>
          </p:cNvPicPr>
          <p:nvPr/>
        </p:nvPicPr>
        <p:blipFill>
          <a:blip r:embed="rId4"/>
          <a:stretch>
            <a:fillRect/>
          </a:stretch>
        </p:blipFill>
        <p:spPr>
          <a:xfrm>
            <a:off x="6657474" y="3312804"/>
            <a:ext cx="5534526" cy="3482530"/>
          </a:xfrm>
          <a:prstGeom prst="rect">
            <a:avLst/>
          </a:prstGeom>
          <a:ln>
            <a:noFill/>
          </a:ln>
          <a:effectLst>
            <a:outerShdw blurRad="190500" algn="tl" rotWithShape="0">
              <a:srgbClr val="000000">
                <a:alpha val="70000"/>
              </a:srgbClr>
            </a:outerShdw>
          </a:effectLst>
        </p:spPr>
      </p:pic>
      <p:pic>
        <p:nvPicPr>
          <p:cNvPr id="11" name="Grafik 10">
            <a:extLst>
              <a:ext uri="{FF2B5EF4-FFF2-40B4-BE49-F238E27FC236}">
                <a16:creationId xmlns:a16="http://schemas.microsoft.com/office/drawing/2014/main" id="{5C5948C8-72D9-5344-9BDF-CD63DFABBF65}"/>
              </a:ext>
            </a:extLst>
          </p:cNvPr>
          <p:cNvPicPr>
            <a:picLocks noChangeAspect="1"/>
          </p:cNvPicPr>
          <p:nvPr/>
        </p:nvPicPr>
        <p:blipFill>
          <a:blip r:embed="rId5"/>
          <a:stretch>
            <a:fillRect/>
          </a:stretch>
        </p:blipFill>
        <p:spPr>
          <a:xfrm>
            <a:off x="9730311" y="479502"/>
            <a:ext cx="2424777" cy="1866024"/>
          </a:xfrm>
          <a:prstGeom prst="rect">
            <a:avLst/>
          </a:prstGeom>
        </p:spPr>
      </p:pic>
    </p:spTree>
    <p:extLst>
      <p:ext uri="{BB962C8B-B14F-4D97-AF65-F5344CB8AC3E}">
        <p14:creationId xmlns:p14="http://schemas.microsoft.com/office/powerpoint/2010/main" val="2972325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1AE52D1-A025-0043-8B8D-A9E82CEC1AD3}"/>
              </a:ext>
            </a:extLst>
          </p:cNvPr>
          <p:cNvSpPr txBox="1">
            <a:spLocks/>
          </p:cNvSpPr>
          <p:nvPr/>
        </p:nvSpPr>
        <p:spPr>
          <a:xfrm>
            <a:off x="0" y="685299"/>
            <a:ext cx="8815252" cy="4063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de-DE" sz="2400" dirty="0"/>
              <a:t>3. Marketingforschung Eigenarbeit – 1. Teil</a:t>
            </a:r>
            <a:br>
              <a:rPr lang="de-DE" sz="2400" dirty="0"/>
            </a:br>
            <a:endParaRPr lang="de-DE" sz="2400" dirty="0"/>
          </a:p>
        </p:txBody>
      </p:sp>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D05A7CA8-63C9-064B-A7FB-9AAECCC446D4}"/>
              </a:ext>
            </a:extLst>
          </p:cNvPr>
          <p:cNvSpPr txBox="1">
            <a:spLocks/>
          </p:cNvSpPr>
          <p:nvPr/>
        </p:nvSpPr>
        <p:spPr>
          <a:xfrm>
            <a:off x="252001" y="125973"/>
            <a:ext cx="11688000" cy="900000"/>
          </a:xfrm>
          <a:prstGeom prst="rect">
            <a:avLst/>
          </a:prstGeom>
        </p:spPr>
        <p:txBody>
          <a:bodyPr vert="horz"/>
          <a:lstStyle>
            <a:lvl1pPr algn="l" defTabSz="457200" rtl="0" eaLnBrk="1" latinLnBrk="0" hangingPunct="1">
              <a:spcBef>
                <a:spcPct val="0"/>
              </a:spcBef>
              <a:buNone/>
              <a:defRPr sz="2800" kern="1200">
                <a:solidFill>
                  <a:srgbClr val="FFFFFF"/>
                </a:solidFill>
                <a:latin typeface="Arial"/>
                <a:ea typeface="+mj-ea"/>
                <a:cs typeface="Arial"/>
              </a:defRPr>
            </a:lvl1pPr>
          </a:lstStyle>
          <a:p>
            <a:endParaRPr lang="en-US" sz="2400" dirty="0"/>
          </a:p>
        </p:txBody>
      </p:sp>
      <p:sp>
        <p:nvSpPr>
          <p:cNvPr id="19" name="Textplatzhalter 2">
            <a:extLst>
              <a:ext uri="{FF2B5EF4-FFF2-40B4-BE49-F238E27FC236}">
                <a16:creationId xmlns:a16="http://schemas.microsoft.com/office/drawing/2014/main" id="{36CD6D13-0EF4-E34C-8513-217E0BD43F18}"/>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20" name="Textplatzhalter 2">
            <a:extLst>
              <a:ext uri="{FF2B5EF4-FFF2-40B4-BE49-F238E27FC236}">
                <a16:creationId xmlns:a16="http://schemas.microsoft.com/office/drawing/2014/main" id="{7803774A-C5FE-4040-8E45-F0153365091D}"/>
              </a:ext>
            </a:extLst>
          </p:cNvPr>
          <p:cNvSpPr txBox="1">
            <a:spLocks/>
          </p:cNvSpPr>
          <p:nvPr/>
        </p:nvSpPr>
        <p:spPr>
          <a:xfrm>
            <a:off x="952653" y="1815816"/>
            <a:ext cx="11700000" cy="6686424"/>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hangingPunct="1"/>
            <a:endParaRPr lang="de-DE" sz="2800" dirty="0"/>
          </a:p>
        </p:txBody>
      </p:sp>
      <p:sp>
        <p:nvSpPr>
          <p:cNvPr id="21" name="Textplatzhalter 2">
            <a:extLst>
              <a:ext uri="{FF2B5EF4-FFF2-40B4-BE49-F238E27FC236}">
                <a16:creationId xmlns:a16="http://schemas.microsoft.com/office/drawing/2014/main" id="{973E6323-E84E-E844-A120-6D1EEBC04DA1}"/>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9499B33-B146-A048-A810-978E6E3AA07B}"/>
              </a:ext>
            </a:extLst>
          </p:cNvPr>
          <p:cNvSpPr txBox="1"/>
          <p:nvPr/>
        </p:nvSpPr>
        <p:spPr>
          <a:xfrm>
            <a:off x="5710989" y="2390274"/>
            <a:ext cx="0" cy="0"/>
          </a:xfrm>
          <a:prstGeom prst="rect">
            <a:avLst/>
          </a:prstGeom>
          <a:noFill/>
        </p:spPr>
        <p:txBody>
          <a:bodyPr wrap="none" rtlCol="0">
            <a:noAutofit/>
          </a:bodyPr>
          <a:lstStyle/>
          <a:p>
            <a:pPr algn="l"/>
            <a:endParaRPr lang="de-DE" sz="1600" dirty="0"/>
          </a:p>
        </p:txBody>
      </p:sp>
      <p:pic>
        <p:nvPicPr>
          <p:cNvPr id="3" name="Onlinemedien 2" descr="Zufallsauswahl von Probanden (Buchkapitel 1.3.3f.)">
            <a:hlinkClick r:id="" action="ppaction://media"/>
            <a:extLst>
              <a:ext uri="{FF2B5EF4-FFF2-40B4-BE49-F238E27FC236}">
                <a16:creationId xmlns:a16="http://schemas.microsoft.com/office/drawing/2014/main" id="{8375A2A2-B4C8-636A-E137-FAEC1903EC46}"/>
              </a:ext>
            </a:extLst>
          </p:cNvPr>
          <p:cNvPicPr>
            <a:picLocks noRot="1" noChangeAspect="1"/>
          </p:cNvPicPr>
          <p:nvPr>
            <a:videoFile r:link="rId1"/>
          </p:nvPr>
        </p:nvPicPr>
        <p:blipFill>
          <a:blip r:embed="rId4"/>
          <a:stretch>
            <a:fillRect/>
          </a:stretch>
        </p:blipFill>
        <p:spPr>
          <a:xfrm>
            <a:off x="1839952" y="1376998"/>
            <a:ext cx="8318809" cy="4700127"/>
          </a:xfrm>
          <a:prstGeom prst="rect">
            <a:avLst/>
          </a:prstGeom>
        </p:spPr>
      </p:pic>
    </p:spTree>
    <p:extLst>
      <p:ext uri="{BB962C8B-B14F-4D97-AF65-F5344CB8AC3E}">
        <p14:creationId xmlns:p14="http://schemas.microsoft.com/office/powerpoint/2010/main" val="116466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1AE52D1-A025-0043-8B8D-A9E82CEC1AD3}"/>
              </a:ext>
            </a:extLst>
          </p:cNvPr>
          <p:cNvSpPr txBox="1">
            <a:spLocks/>
          </p:cNvSpPr>
          <p:nvPr/>
        </p:nvSpPr>
        <p:spPr>
          <a:xfrm>
            <a:off x="0" y="685299"/>
            <a:ext cx="8815252" cy="4063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de-DE" sz="2400" dirty="0"/>
              <a:t>3. Marketingforschung Eigenarbeit – 1. Teil</a:t>
            </a:r>
            <a:br>
              <a:rPr lang="de-DE" sz="2400" dirty="0"/>
            </a:br>
            <a:endParaRPr lang="de-DE" sz="2400" dirty="0"/>
          </a:p>
        </p:txBody>
      </p:sp>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D05A7CA8-63C9-064B-A7FB-9AAECCC446D4}"/>
              </a:ext>
            </a:extLst>
          </p:cNvPr>
          <p:cNvSpPr txBox="1">
            <a:spLocks/>
          </p:cNvSpPr>
          <p:nvPr/>
        </p:nvSpPr>
        <p:spPr>
          <a:xfrm>
            <a:off x="252001" y="125973"/>
            <a:ext cx="11688000" cy="900000"/>
          </a:xfrm>
          <a:prstGeom prst="rect">
            <a:avLst/>
          </a:prstGeom>
        </p:spPr>
        <p:txBody>
          <a:bodyPr vert="horz"/>
          <a:lstStyle>
            <a:lvl1pPr algn="l" defTabSz="457200" rtl="0" eaLnBrk="1" latinLnBrk="0" hangingPunct="1">
              <a:spcBef>
                <a:spcPct val="0"/>
              </a:spcBef>
              <a:buNone/>
              <a:defRPr sz="2800" kern="1200">
                <a:solidFill>
                  <a:srgbClr val="FFFFFF"/>
                </a:solidFill>
                <a:latin typeface="Arial"/>
                <a:ea typeface="+mj-ea"/>
                <a:cs typeface="Arial"/>
              </a:defRPr>
            </a:lvl1pPr>
          </a:lstStyle>
          <a:p>
            <a:endParaRPr lang="en-US" sz="2400" dirty="0"/>
          </a:p>
        </p:txBody>
      </p:sp>
      <p:sp>
        <p:nvSpPr>
          <p:cNvPr id="19" name="Textplatzhalter 2">
            <a:extLst>
              <a:ext uri="{FF2B5EF4-FFF2-40B4-BE49-F238E27FC236}">
                <a16:creationId xmlns:a16="http://schemas.microsoft.com/office/drawing/2014/main" id="{36CD6D13-0EF4-E34C-8513-217E0BD43F18}"/>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20" name="Textplatzhalter 2">
            <a:extLst>
              <a:ext uri="{FF2B5EF4-FFF2-40B4-BE49-F238E27FC236}">
                <a16:creationId xmlns:a16="http://schemas.microsoft.com/office/drawing/2014/main" id="{7803774A-C5FE-4040-8E45-F0153365091D}"/>
              </a:ext>
            </a:extLst>
          </p:cNvPr>
          <p:cNvSpPr txBox="1">
            <a:spLocks/>
          </p:cNvSpPr>
          <p:nvPr/>
        </p:nvSpPr>
        <p:spPr>
          <a:xfrm>
            <a:off x="952653" y="1815816"/>
            <a:ext cx="11700000" cy="6686424"/>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hangingPunct="1"/>
            <a:endParaRPr lang="de-DE" sz="2800" dirty="0"/>
          </a:p>
        </p:txBody>
      </p:sp>
      <p:sp>
        <p:nvSpPr>
          <p:cNvPr id="21" name="Textplatzhalter 2">
            <a:extLst>
              <a:ext uri="{FF2B5EF4-FFF2-40B4-BE49-F238E27FC236}">
                <a16:creationId xmlns:a16="http://schemas.microsoft.com/office/drawing/2014/main" id="{973E6323-E84E-E844-A120-6D1EEBC04DA1}"/>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9499B33-B146-A048-A810-978E6E3AA07B}"/>
              </a:ext>
            </a:extLst>
          </p:cNvPr>
          <p:cNvSpPr txBox="1"/>
          <p:nvPr/>
        </p:nvSpPr>
        <p:spPr>
          <a:xfrm>
            <a:off x="5710989" y="2390274"/>
            <a:ext cx="0" cy="0"/>
          </a:xfrm>
          <a:prstGeom prst="rect">
            <a:avLst/>
          </a:prstGeom>
          <a:noFill/>
        </p:spPr>
        <p:txBody>
          <a:bodyPr wrap="none" rtlCol="0">
            <a:noAutofit/>
          </a:bodyPr>
          <a:lstStyle/>
          <a:p>
            <a:pPr algn="l"/>
            <a:endParaRPr lang="de-DE" sz="1600" dirty="0"/>
          </a:p>
        </p:txBody>
      </p:sp>
      <p:pic>
        <p:nvPicPr>
          <p:cNvPr id="4" name="Onlinemedien 3" descr="Bewusste Auswahl von Probanden (Buchkapitel 1.3.8f.)">
            <a:hlinkClick r:id="" action="ppaction://media"/>
            <a:extLst>
              <a:ext uri="{FF2B5EF4-FFF2-40B4-BE49-F238E27FC236}">
                <a16:creationId xmlns:a16="http://schemas.microsoft.com/office/drawing/2014/main" id="{AC252850-A6C4-76F7-8FC4-48B05DFDCC07}"/>
              </a:ext>
            </a:extLst>
          </p:cNvPr>
          <p:cNvPicPr>
            <a:picLocks noRot="1" noChangeAspect="1"/>
          </p:cNvPicPr>
          <p:nvPr>
            <a:videoFile r:link="rId1"/>
          </p:nvPr>
        </p:nvPicPr>
        <p:blipFill>
          <a:blip r:embed="rId4"/>
          <a:stretch>
            <a:fillRect/>
          </a:stretch>
        </p:blipFill>
        <p:spPr>
          <a:xfrm>
            <a:off x="1516565" y="1290133"/>
            <a:ext cx="8815252" cy="4980618"/>
          </a:xfrm>
          <a:prstGeom prst="rect">
            <a:avLst/>
          </a:prstGeom>
        </p:spPr>
      </p:pic>
    </p:spTree>
    <p:extLst>
      <p:ext uri="{BB962C8B-B14F-4D97-AF65-F5344CB8AC3E}">
        <p14:creationId xmlns:p14="http://schemas.microsoft.com/office/powerpoint/2010/main" val="85108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1AE52D1-A025-0043-8B8D-A9E82CEC1AD3}"/>
              </a:ext>
            </a:extLst>
          </p:cNvPr>
          <p:cNvSpPr txBox="1">
            <a:spLocks/>
          </p:cNvSpPr>
          <p:nvPr/>
        </p:nvSpPr>
        <p:spPr>
          <a:xfrm>
            <a:off x="1688374" y="700335"/>
            <a:ext cx="8815252" cy="4063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de-DE" sz="2400" dirty="0"/>
              <a:t>3. Marketingforschung Eigenarbeit – 2. Teil</a:t>
            </a:r>
            <a:br>
              <a:rPr lang="de-DE" sz="2400" dirty="0"/>
            </a:br>
            <a:endParaRPr lang="de-DE" sz="2400" dirty="0"/>
          </a:p>
        </p:txBody>
      </p:sp>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D05A7CA8-63C9-064B-A7FB-9AAECCC446D4}"/>
              </a:ext>
            </a:extLst>
          </p:cNvPr>
          <p:cNvSpPr txBox="1">
            <a:spLocks/>
          </p:cNvSpPr>
          <p:nvPr/>
        </p:nvSpPr>
        <p:spPr>
          <a:xfrm>
            <a:off x="252001" y="125973"/>
            <a:ext cx="11688000" cy="900000"/>
          </a:xfrm>
          <a:prstGeom prst="rect">
            <a:avLst/>
          </a:prstGeom>
        </p:spPr>
        <p:txBody>
          <a:bodyPr vert="horz"/>
          <a:lstStyle>
            <a:lvl1pPr algn="l" defTabSz="457200" rtl="0" eaLnBrk="1" latinLnBrk="0" hangingPunct="1">
              <a:spcBef>
                <a:spcPct val="0"/>
              </a:spcBef>
              <a:buNone/>
              <a:defRPr sz="2800" kern="1200">
                <a:solidFill>
                  <a:srgbClr val="FFFFFF"/>
                </a:solidFill>
                <a:latin typeface="Arial"/>
                <a:ea typeface="+mj-ea"/>
                <a:cs typeface="Arial"/>
              </a:defRPr>
            </a:lvl1pPr>
          </a:lstStyle>
          <a:p>
            <a:endParaRPr lang="en-US" sz="2400" dirty="0"/>
          </a:p>
        </p:txBody>
      </p:sp>
      <p:sp>
        <p:nvSpPr>
          <p:cNvPr id="19" name="Textplatzhalter 2">
            <a:extLst>
              <a:ext uri="{FF2B5EF4-FFF2-40B4-BE49-F238E27FC236}">
                <a16:creationId xmlns:a16="http://schemas.microsoft.com/office/drawing/2014/main" id="{36CD6D13-0EF4-E34C-8513-217E0BD43F18}"/>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20" name="Textplatzhalter 2">
            <a:extLst>
              <a:ext uri="{FF2B5EF4-FFF2-40B4-BE49-F238E27FC236}">
                <a16:creationId xmlns:a16="http://schemas.microsoft.com/office/drawing/2014/main" id="{7803774A-C5FE-4040-8E45-F0153365091D}"/>
              </a:ext>
            </a:extLst>
          </p:cNvPr>
          <p:cNvSpPr txBox="1">
            <a:spLocks/>
          </p:cNvSpPr>
          <p:nvPr/>
        </p:nvSpPr>
        <p:spPr>
          <a:xfrm>
            <a:off x="952653" y="1815816"/>
            <a:ext cx="11700000" cy="6686424"/>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hangingPunct="1"/>
            <a:endParaRPr lang="de-DE" sz="2800" dirty="0"/>
          </a:p>
        </p:txBody>
      </p:sp>
      <p:sp>
        <p:nvSpPr>
          <p:cNvPr id="21" name="Textplatzhalter 2">
            <a:extLst>
              <a:ext uri="{FF2B5EF4-FFF2-40B4-BE49-F238E27FC236}">
                <a16:creationId xmlns:a16="http://schemas.microsoft.com/office/drawing/2014/main" id="{973E6323-E84E-E844-A120-6D1EEBC04DA1}"/>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9499B33-B146-A048-A810-978E6E3AA07B}"/>
              </a:ext>
            </a:extLst>
          </p:cNvPr>
          <p:cNvSpPr txBox="1"/>
          <p:nvPr/>
        </p:nvSpPr>
        <p:spPr>
          <a:xfrm>
            <a:off x="5710989" y="2390274"/>
            <a:ext cx="0" cy="0"/>
          </a:xfrm>
          <a:prstGeom prst="rect">
            <a:avLst/>
          </a:prstGeom>
          <a:noFill/>
        </p:spPr>
        <p:txBody>
          <a:bodyPr wrap="none" rtlCol="0">
            <a:noAutofit/>
          </a:bodyPr>
          <a:lstStyle/>
          <a:p>
            <a:pPr algn="l"/>
            <a:endParaRPr lang="de-DE" sz="1600" dirty="0"/>
          </a:p>
        </p:txBody>
      </p:sp>
      <p:pic>
        <p:nvPicPr>
          <p:cNvPr id="13" name="Grafik 12">
            <a:extLst>
              <a:ext uri="{FF2B5EF4-FFF2-40B4-BE49-F238E27FC236}">
                <a16:creationId xmlns:a16="http://schemas.microsoft.com/office/drawing/2014/main" id="{819CD42F-EA20-A542-BE25-CA52EF3AF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37" y="1128290"/>
            <a:ext cx="7459579" cy="2905236"/>
          </a:xfrm>
          <a:prstGeom prst="rect">
            <a:avLst/>
          </a:prstGeom>
          <a:ln>
            <a:noFill/>
          </a:ln>
          <a:effectLst>
            <a:outerShdw blurRad="190500" algn="tl" rotWithShape="0">
              <a:srgbClr val="000000">
                <a:alpha val="70000"/>
              </a:srgbClr>
            </a:outerShdw>
          </a:effectLst>
        </p:spPr>
      </p:pic>
      <p:pic>
        <p:nvPicPr>
          <p:cNvPr id="14" name="Grafik 13" descr="Ein Bild, das Himmel, draußen, Schild, Tag enthält.&#10;&#10;Automatisch generierte Beschreibung">
            <a:extLst>
              <a:ext uri="{FF2B5EF4-FFF2-40B4-BE49-F238E27FC236}">
                <a16:creationId xmlns:a16="http://schemas.microsoft.com/office/drawing/2014/main" id="{C5228D65-3AE6-B247-8931-F66C321F182B}"/>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1525136" y="4197301"/>
            <a:ext cx="4299284" cy="2527214"/>
          </a:xfrm>
          <a:prstGeom prst="rect">
            <a:avLst/>
          </a:prstGeom>
          <a:ln>
            <a:noFill/>
          </a:ln>
          <a:effectLst>
            <a:outerShdw blurRad="190500" algn="tl" rotWithShape="0">
              <a:srgbClr val="000000">
                <a:alpha val="70000"/>
              </a:srgbClr>
            </a:outerShdw>
          </a:effectLst>
        </p:spPr>
      </p:pic>
      <p:pic>
        <p:nvPicPr>
          <p:cNvPr id="15" name="Picture 5" descr="https://you.stonybrook.edu/innovationlab/files/2015/07/post-it-note-1gr38qq.jpg">
            <a:extLst>
              <a:ext uri="{FF2B5EF4-FFF2-40B4-BE49-F238E27FC236}">
                <a16:creationId xmlns:a16="http://schemas.microsoft.com/office/drawing/2014/main" id="{9D8E883A-708C-D945-8CDC-A2B9A6B2CC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300" t="8694" r="19966" b="19009"/>
          <a:stretch>
            <a:fillRect/>
          </a:stretch>
        </p:blipFill>
        <p:spPr bwMode="auto">
          <a:xfrm>
            <a:off x="7257091" y="1208978"/>
            <a:ext cx="5027820" cy="538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hteck 21">
            <a:extLst>
              <a:ext uri="{FF2B5EF4-FFF2-40B4-BE49-F238E27FC236}">
                <a16:creationId xmlns:a16="http://schemas.microsoft.com/office/drawing/2014/main" id="{4AAB4FD4-1BAA-E84C-A9FE-2AE2674BA3F6}"/>
              </a:ext>
            </a:extLst>
          </p:cNvPr>
          <p:cNvSpPr/>
          <p:nvPr/>
        </p:nvSpPr>
        <p:spPr>
          <a:xfrm>
            <a:off x="7587916" y="2023673"/>
            <a:ext cx="4300928" cy="4247317"/>
          </a:xfrm>
          <a:prstGeom prst="rect">
            <a:avLst/>
          </a:prstGeom>
        </p:spPr>
        <p:txBody>
          <a:bodyPr wrap="square">
            <a:spAutoFit/>
          </a:bodyPr>
          <a:lstStyle/>
          <a:p>
            <a:pPr algn="l"/>
            <a:r>
              <a:rPr lang="de-DE" dirty="0">
                <a:latin typeface="Bradley Hand" pitchFamily="2" charset="77"/>
              </a:rPr>
              <a:t>1. Vergleichen Sie mindestens zwei unterschiedliche Befragungsmethoden (qualitativ/quantitativ) und bewerten Sie diese kritisch in Bezug auf die von der Stadt ausgeschriebenen Forschungsziele</a:t>
            </a:r>
          </a:p>
          <a:p>
            <a:pPr algn="l"/>
            <a:r>
              <a:rPr lang="de-DE" dirty="0">
                <a:latin typeface="Bradley Hand" pitchFamily="2" charset="77"/>
              </a:rPr>
              <a:t>2.) Entwerfen Sie einen standardisierten Fragebogen mit 4-6 Fragen (berücksichtigen Sie die im Case genannten Konstrukte)</a:t>
            </a:r>
          </a:p>
          <a:p>
            <a:pPr algn="l"/>
            <a:r>
              <a:rPr lang="de-DE" dirty="0">
                <a:latin typeface="Bradley Hand" pitchFamily="2" charset="77"/>
              </a:rPr>
              <a:t>3.) Führen Sie das Stichprobenverfahren nach dem </a:t>
            </a:r>
            <a:r>
              <a:rPr lang="de-DE" dirty="0" err="1">
                <a:latin typeface="Bradley Hand" pitchFamily="2" charset="77"/>
              </a:rPr>
              <a:t>Quota</a:t>
            </a:r>
            <a:r>
              <a:rPr lang="de-DE" dirty="0">
                <a:latin typeface="Bradley Hand" pitchFamily="2" charset="77"/>
              </a:rPr>
              <a:t> Verfahren durch (mit mindestens 2 Merkmalsausprägungen). Begründen Sie Ihre Vorgehensweise! </a:t>
            </a:r>
            <a:endParaRPr lang="en-GB" dirty="0">
              <a:latin typeface="Bradley Hand" pitchFamily="2" charset="77"/>
            </a:endParaRPr>
          </a:p>
          <a:p>
            <a:pPr marL="457200" indent="-457200" algn="l">
              <a:buAutoNum type="arabicPeriod"/>
            </a:pPr>
            <a:endParaRPr lang="en-GB" dirty="0"/>
          </a:p>
        </p:txBody>
      </p:sp>
    </p:spTree>
    <p:extLst>
      <p:ext uri="{BB962C8B-B14F-4D97-AF65-F5344CB8AC3E}">
        <p14:creationId xmlns:p14="http://schemas.microsoft.com/office/powerpoint/2010/main" val="749783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1AE52D1-A025-0043-8B8D-A9E82CEC1AD3}"/>
              </a:ext>
            </a:extLst>
          </p:cNvPr>
          <p:cNvSpPr txBox="1">
            <a:spLocks/>
          </p:cNvSpPr>
          <p:nvPr/>
        </p:nvSpPr>
        <p:spPr>
          <a:xfrm>
            <a:off x="2423590" y="83378"/>
            <a:ext cx="10000573" cy="9093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endParaRPr lang="de-DE" sz="3600" dirty="0"/>
          </a:p>
        </p:txBody>
      </p:sp>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9" name="Rectangle 19">
            <a:extLst>
              <a:ext uri="{FF2B5EF4-FFF2-40B4-BE49-F238E27FC236}">
                <a16:creationId xmlns:a16="http://schemas.microsoft.com/office/drawing/2014/main" id="{DA0C0139-742E-554A-B401-4F3C98F8F676}"/>
              </a:ext>
            </a:extLst>
          </p:cNvPr>
          <p:cNvSpPr/>
          <p:nvPr/>
        </p:nvSpPr>
        <p:spPr>
          <a:xfrm>
            <a:off x="381567" y="1529750"/>
            <a:ext cx="8674769" cy="1200329"/>
          </a:xfrm>
          <a:prstGeom prst="rect">
            <a:avLst/>
          </a:prstGeom>
        </p:spPr>
        <p:txBody>
          <a:bodyPr wrap="square">
            <a:spAutoFit/>
          </a:bodyPr>
          <a:lstStyle/>
          <a:p>
            <a:pPr>
              <a:defRPr/>
            </a:pPr>
            <a:endParaRPr lang="en-GB" altLang="en-US" dirty="0">
              <a:latin typeface="Arial" charset="0"/>
              <a:ea typeface="Arial" charset="0"/>
              <a:cs typeface="Arial" charset="0"/>
            </a:endParaRPr>
          </a:p>
          <a:p>
            <a:pPr>
              <a:defRPr/>
            </a:pPr>
            <a:endParaRPr lang="en-GB" altLang="en-US" dirty="0">
              <a:latin typeface="Arial" charset="0"/>
              <a:ea typeface="Arial" charset="0"/>
              <a:cs typeface="Arial" charset="0"/>
            </a:endParaRPr>
          </a:p>
          <a:p>
            <a:endParaRPr lang="en-GB" dirty="0">
              <a:solidFill>
                <a:srgbClr val="FF0000"/>
              </a:solidFill>
              <a:latin typeface="Arial" charset="0"/>
              <a:ea typeface="Arial" charset="0"/>
              <a:cs typeface="Arial" charset="0"/>
            </a:endParaRPr>
          </a:p>
        </p:txBody>
      </p:sp>
      <p:sp>
        <p:nvSpPr>
          <p:cNvPr id="10" name="Title 4">
            <a:extLst>
              <a:ext uri="{FF2B5EF4-FFF2-40B4-BE49-F238E27FC236}">
                <a16:creationId xmlns:a16="http://schemas.microsoft.com/office/drawing/2014/main" id="{D05A7CA8-63C9-064B-A7FB-9AAECCC446D4}"/>
              </a:ext>
            </a:extLst>
          </p:cNvPr>
          <p:cNvSpPr txBox="1">
            <a:spLocks/>
          </p:cNvSpPr>
          <p:nvPr/>
        </p:nvSpPr>
        <p:spPr>
          <a:xfrm>
            <a:off x="252001" y="125973"/>
            <a:ext cx="11688000" cy="900000"/>
          </a:xfrm>
          <a:prstGeom prst="rect">
            <a:avLst/>
          </a:prstGeom>
        </p:spPr>
        <p:txBody>
          <a:bodyPr vert="horz"/>
          <a:lstStyle>
            <a:lvl1pPr algn="l" defTabSz="457200" rtl="0" eaLnBrk="1" latinLnBrk="0" hangingPunct="1">
              <a:spcBef>
                <a:spcPct val="0"/>
              </a:spcBef>
              <a:buNone/>
              <a:defRPr sz="2800" kern="1200">
                <a:solidFill>
                  <a:srgbClr val="FFFFFF"/>
                </a:solidFill>
                <a:latin typeface="Arial"/>
                <a:ea typeface="+mj-ea"/>
                <a:cs typeface="Arial"/>
              </a:defRPr>
            </a:lvl1pPr>
          </a:lstStyle>
          <a:p>
            <a:endParaRPr lang="en-US" sz="2400" dirty="0"/>
          </a:p>
        </p:txBody>
      </p:sp>
      <p:sp>
        <p:nvSpPr>
          <p:cNvPr id="12" name="Text Placeholder 6">
            <a:extLst>
              <a:ext uri="{FF2B5EF4-FFF2-40B4-BE49-F238E27FC236}">
                <a16:creationId xmlns:a16="http://schemas.microsoft.com/office/drawing/2014/main" id="{604D8E42-58E0-A24E-A38F-573118A34670}"/>
              </a:ext>
            </a:extLst>
          </p:cNvPr>
          <p:cNvSpPr txBox="1">
            <a:spLocks/>
          </p:cNvSpPr>
          <p:nvPr/>
        </p:nvSpPr>
        <p:spPr>
          <a:xfrm>
            <a:off x="251321" y="1152525"/>
            <a:ext cx="11688177" cy="5038725"/>
          </a:xfrm>
          <a:prstGeom prst="rect">
            <a:avLst/>
          </a:prstGeom>
        </p:spPr>
        <p:txBody>
          <a:bodyPr>
            <a:normAutofit/>
          </a:bodyPr>
          <a:lstStyle>
            <a:lvl1pPr marL="342900" indent="-342900" algn="l" defTabSz="914400" rtl="0" eaLnBrk="1" latinLnBrk="0" hangingPunct="1">
              <a:lnSpc>
                <a:spcPct val="100000"/>
              </a:lnSpc>
              <a:spcBef>
                <a:spcPts val="0"/>
              </a:spcBef>
              <a:spcAft>
                <a:spcPts val="1000"/>
              </a:spcAft>
              <a:buClr>
                <a:schemeClr val="accent1"/>
              </a:buClr>
              <a:buSzPct val="100000"/>
              <a:buFont typeface="Wingdings" panose="05000000000000000000" pitchFamily="2" charset="2"/>
              <a:buChar char="§"/>
              <a:defRPr sz="2200" kern="1200">
                <a:solidFill>
                  <a:schemeClr val="accent1"/>
                </a:solidFill>
                <a:latin typeface="+mj-lt"/>
                <a:ea typeface="+mn-ea"/>
                <a:cs typeface="+mn-cs"/>
              </a:defRPr>
            </a:lvl1pPr>
            <a:lvl2pPr marL="630000" indent="-288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j-lt"/>
                <a:ea typeface="+mn-ea"/>
                <a:cs typeface="+mn-cs"/>
              </a:defRPr>
            </a:lvl2pPr>
            <a:lvl3pPr marL="846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3pPr>
            <a:lvl4pPr marL="1062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4pPr>
            <a:lvl5pPr marL="1278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de-DE" sz="2400" dirty="0"/>
              <a:t> </a:t>
            </a:r>
            <a:endParaRPr lang="en-US" sz="2400" dirty="0"/>
          </a:p>
        </p:txBody>
      </p:sp>
      <p:sp>
        <p:nvSpPr>
          <p:cNvPr id="14" name="AutoShape 12" descr="Argos.svg">
            <a:extLst>
              <a:ext uri="{FF2B5EF4-FFF2-40B4-BE49-F238E27FC236}">
                <a16:creationId xmlns:a16="http://schemas.microsoft.com/office/drawing/2014/main" id="{FBF791FC-185D-D84F-AE46-B9DE7AE52788}"/>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extplatzhalter 2">
            <a:extLst>
              <a:ext uri="{FF2B5EF4-FFF2-40B4-BE49-F238E27FC236}">
                <a16:creationId xmlns:a16="http://schemas.microsoft.com/office/drawing/2014/main" id="{3D2CBB33-A8AD-6E46-AB79-851AE52E3E83}"/>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17" name="Textplatzhalter 2">
            <a:extLst>
              <a:ext uri="{FF2B5EF4-FFF2-40B4-BE49-F238E27FC236}">
                <a16:creationId xmlns:a16="http://schemas.microsoft.com/office/drawing/2014/main" id="{B698AC3C-0B4C-FC41-BD24-9E7B056AD48F}"/>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18" name="Textplatzhalter 2">
            <a:extLst>
              <a:ext uri="{FF2B5EF4-FFF2-40B4-BE49-F238E27FC236}">
                <a16:creationId xmlns:a16="http://schemas.microsoft.com/office/drawing/2014/main" id="{FA9CADC0-0187-444B-A596-E5ADB993C6F8}"/>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1" name="Textplatzhalter 2">
            <a:extLst>
              <a:ext uri="{FF2B5EF4-FFF2-40B4-BE49-F238E27FC236}">
                <a16:creationId xmlns:a16="http://schemas.microsoft.com/office/drawing/2014/main" id="{40BF2ACD-C662-8F4F-9D3D-13BBB1C34ED0}"/>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22" name="Textplatzhalter 2">
            <a:extLst>
              <a:ext uri="{FF2B5EF4-FFF2-40B4-BE49-F238E27FC236}">
                <a16:creationId xmlns:a16="http://schemas.microsoft.com/office/drawing/2014/main" id="{1518EA94-4E9F-DF4E-8B41-8514C5B1DE1F}"/>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24" name="Textplatzhalter 2">
            <a:extLst>
              <a:ext uri="{FF2B5EF4-FFF2-40B4-BE49-F238E27FC236}">
                <a16:creationId xmlns:a16="http://schemas.microsoft.com/office/drawing/2014/main" id="{594AC05E-76C1-544F-8F2F-EBBBEDDE8906}"/>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34" name="Titel 1">
            <a:extLst>
              <a:ext uri="{FF2B5EF4-FFF2-40B4-BE49-F238E27FC236}">
                <a16:creationId xmlns:a16="http://schemas.microsoft.com/office/drawing/2014/main" id="{49BAE1B5-5AD6-AE4C-A26B-4A512EC3283F}"/>
              </a:ext>
            </a:extLst>
          </p:cNvPr>
          <p:cNvSpPr txBox="1">
            <a:spLocks/>
          </p:cNvSpPr>
          <p:nvPr/>
        </p:nvSpPr>
        <p:spPr>
          <a:xfrm>
            <a:off x="864385" y="45888"/>
            <a:ext cx="10462048" cy="9093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de-DE" sz="3600" dirty="0"/>
              <a:t>Aufgabe 2) zu Porter</a:t>
            </a:r>
          </a:p>
        </p:txBody>
      </p:sp>
      <p:sp>
        <p:nvSpPr>
          <p:cNvPr id="25" name="Titel 1">
            <a:extLst>
              <a:ext uri="{FF2B5EF4-FFF2-40B4-BE49-F238E27FC236}">
                <a16:creationId xmlns:a16="http://schemas.microsoft.com/office/drawing/2014/main" id="{7C43399A-8DF8-B84D-AB4B-A012C4DB70A0}"/>
              </a:ext>
            </a:extLst>
          </p:cNvPr>
          <p:cNvSpPr>
            <a:spLocks noGrp="1"/>
          </p:cNvSpPr>
          <p:nvPr>
            <p:ph type="title"/>
          </p:nvPr>
        </p:nvSpPr>
        <p:spPr>
          <a:xfrm>
            <a:off x="62617" y="-1972484"/>
            <a:ext cx="0" cy="0"/>
          </a:xfrm>
        </p:spPr>
        <p:txBody>
          <a:bodyPr>
            <a:normAutofit fontScale="90000"/>
          </a:bodyPr>
          <a:lstStyle/>
          <a:p>
            <a:endParaRPr lang="en-US" altLang="de-DE" sz="3200" dirty="0">
              <a:latin typeface="Arial" charset="0"/>
              <a:cs typeface="Arial" charset="0"/>
            </a:endParaRPr>
          </a:p>
        </p:txBody>
      </p:sp>
      <p:pic>
        <p:nvPicPr>
          <p:cNvPr id="43" name="Grafik 42">
            <a:extLst>
              <a:ext uri="{FF2B5EF4-FFF2-40B4-BE49-F238E27FC236}">
                <a16:creationId xmlns:a16="http://schemas.microsoft.com/office/drawing/2014/main" id="{6D4A57D3-1356-2A48-9F73-3852F6D77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7948" y="75061"/>
            <a:ext cx="1427558" cy="1522729"/>
          </a:xfrm>
          <a:prstGeom prst="rect">
            <a:avLst/>
          </a:prstGeom>
        </p:spPr>
      </p:pic>
      <p:pic>
        <p:nvPicPr>
          <p:cNvPr id="6" name="Grafik 5">
            <a:extLst>
              <a:ext uri="{FF2B5EF4-FFF2-40B4-BE49-F238E27FC236}">
                <a16:creationId xmlns:a16="http://schemas.microsoft.com/office/drawing/2014/main" id="{39FDC0EF-61D3-4242-BB1E-3B96A2A2A95B}"/>
              </a:ext>
            </a:extLst>
          </p:cNvPr>
          <p:cNvPicPr>
            <a:picLocks noChangeAspect="1"/>
          </p:cNvPicPr>
          <p:nvPr/>
        </p:nvPicPr>
        <p:blipFill>
          <a:blip r:embed="rId4"/>
          <a:stretch>
            <a:fillRect/>
          </a:stretch>
        </p:blipFill>
        <p:spPr>
          <a:xfrm>
            <a:off x="381567" y="1577177"/>
            <a:ext cx="11292020" cy="42434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39794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2276998-C689-CE4D-8E59-A02DCF314372}"/>
              </a:ext>
            </a:extLst>
          </p:cNvPr>
          <p:cNvSpPr>
            <a:spLocks noGrp="1"/>
          </p:cNvSpPr>
          <p:nvPr>
            <p:ph type="body" sz="quarter" idx="11"/>
          </p:nvPr>
        </p:nvSpPr>
        <p:spPr/>
        <p:txBody>
          <a:bodyPr/>
          <a:lstStyle/>
          <a:p>
            <a:endParaRPr lang="de-DE"/>
          </a:p>
        </p:txBody>
      </p:sp>
      <p:sp>
        <p:nvSpPr>
          <p:cNvPr id="3" name="Textplatzhalter 2">
            <a:extLst>
              <a:ext uri="{FF2B5EF4-FFF2-40B4-BE49-F238E27FC236}">
                <a16:creationId xmlns:a16="http://schemas.microsoft.com/office/drawing/2014/main" id="{116E883D-09D1-C143-A97D-23823060B7E8}"/>
              </a:ext>
            </a:extLst>
          </p:cNvPr>
          <p:cNvSpPr>
            <a:spLocks noGrp="1"/>
          </p:cNvSpPr>
          <p:nvPr>
            <p:ph type="body" sz="quarter" idx="12"/>
          </p:nvPr>
        </p:nvSpPr>
        <p:spPr/>
        <p:txBody>
          <a:bodyPr/>
          <a:lstStyle/>
          <a:p>
            <a:endParaRPr lang="de-DE"/>
          </a:p>
        </p:txBody>
      </p:sp>
      <p:sp>
        <p:nvSpPr>
          <p:cNvPr id="4" name="Textfeld 3">
            <a:extLst>
              <a:ext uri="{FF2B5EF4-FFF2-40B4-BE49-F238E27FC236}">
                <a16:creationId xmlns:a16="http://schemas.microsoft.com/office/drawing/2014/main" id="{862F18C0-9012-D84B-AD2B-4203D9777A34}"/>
              </a:ext>
            </a:extLst>
          </p:cNvPr>
          <p:cNvSpPr txBox="1"/>
          <p:nvPr/>
        </p:nvSpPr>
        <p:spPr>
          <a:xfrm>
            <a:off x="4332189" y="1212187"/>
            <a:ext cx="3214838" cy="308009"/>
          </a:xfrm>
          <a:prstGeom prst="rect">
            <a:avLst/>
          </a:prstGeom>
          <a:noFill/>
        </p:spPr>
        <p:txBody>
          <a:bodyPr wrap="square" rtlCol="0">
            <a:noAutofit/>
          </a:bodyPr>
          <a:lstStyle/>
          <a:p>
            <a:pPr algn="l"/>
            <a:r>
              <a:rPr lang="de-DE" sz="1000" dirty="0"/>
              <a:t>Im Auftrag der</a:t>
            </a:r>
          </a:p>
        </p:txBody>
      </p:sp>
    </p:spTree>
    <p:extLst>
      <p:ext uri="{BB962C8B-B14F-4D97-AF65-F5344CB8AC3E}">
        <p14:creationId xmlns:p14="http://schemas.microsoft.com/office/powerpoint/2010/main" val="1326501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69D1693-A3AF-2AC7-74F5-F1201C589980}"/>
              </a:ext>
            </a:extLst>
          </p:cNvPr>
          <p:cNvSpPr>
            <a:spLocks noGrp="1"/>
          </p:cNvSpPr>
          <p:nvPr>
            <p:ph type="body" sz="quarter" idx="11"/>
          </p:nvPr>
        </p:nvSpPr>
        <p:spPr/>
        <p:txBody>
          <a:bodyPr/>
          <a:lstStyle/>
          <a:p>
            <a:endParaRPr lang="de-DE"/>
          </a:p>
        </p:txBody>
      </p:sp>
      <p:sp>
        <p:nvSpPr>
          <p:cNvPr id="3" name="Textplatzhalter 2">
            <a:extLst>
              <a:ext uri="{FF2B5EF4-FFF2-40B4-BE49-F238E27FC236}">
                <a16:creationId xmlns:a16="http://schemas.microsoft.com/office/drawing/2014/main" id="{41BB64E5-0564-921C-3B37-40D9B881F69D}"/>
              </a:ext>
            </a:extLst>
          </p:cNvPr>
          <p:cNvSpPr>
            <a:spLocks noGrp="1"/>
          </p:cNvSpPr>
          <p:nvPr>
            <p:ph type="body" sz="quarter" idx="12"/>
          </p:nvPr>
        </p:nvSpPr>
        <p:spPr/>
        <p:txBody>
          <a:bodyPr/>
          <a:lstStyle/>
          <a:p>
            <a:endParaRPr lang="de-DE"/>
          </a:p>
        </p:txBody>
      </p:sp>
    </p:spTree>
    <p:extLst>
      <p:ext uri="{BB962C8B-B14F-4D97-AF65-F5344CB8AC3E}">
        <p14:creationId xmlns:p14="http://schemas.microsoft.com/office/powerpoint/2010/main" val="1367912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1AE52D1-A025-0043-8B8D-A9E82CEC1AD3}"/>
              </a:ext>
            </a:extLst>
          </p:cNvPr>
          <p:cNvSpPr txBox="1">
            <a:spLocks/>
          </p:cNvSpPr>
          <p:nvPr/>
        </p:nvSpPr>
        <p:spPr>
          <a:xfrm>
            <a:off x="2423590" y="83378"/>
            <a:ext cx="10000573" cy="9093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endParaRPr lang="de-DE" sz="3600" dirty="0"/>
          </a:p>
        </p:txBody>
      </p:sp>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9" name="Rectangle 19">
            <a:extLst>
              <a:ext uri="{FF2B5EF4-FFF2-40B4-BE49-F238E27FC236}">
                <a16:creationId xmlns:a16="http://schemas.microsoft.com/office/drawing/2014/main" id="{DA0C0139-742E-554A-B401-4F3C98F8F676}"/>
              </a:ext>
            </a:extLst>
          </p:cNvPr>
          <p:cNvSpPr/>
          <p:nvPr/>
        </p:nvSpPr>
        <p:spPr>
          <a:xfrm>
            <a:off x="381567" y="1529750"/>
            <a:ext cx="8674769" cy="1200329"/>
          </a:xfrm>
          <a:prstGeom prst="rect">
            <a:avLst/>
          </a:prstGeom>
        </p:spPr>
        <p:txBody>
          <a:bodyPr wrap="square">
            <a:spAutoFit/>
          </a:bodyPr>
          <a:lstStyle/>
          <a:p>
            <a:pPr>
              <a:defRPr/>
            </a:pPr>
            <a:endParaRPr lang="en-GB" altLang="en-US" dirty="0">
              <a:latin typeface="Arial" charset="0"/>
              <a:ea typeface="Arial" charset="0"/>
              <a:cs typeface="Arial" charset="0"/>
            </a:endParaRPr>
          </a:p>
          <a:p>
            <a:pPr>
              <a:defRPr/>
            </a:pPr>
            <a:endParaRPr lang="en-GB" altLang="en-US" dirty="0">
              <a:latin typeface="Arial" charset="0"/>
              <a:ea typeface="Arial" charset="0"/>
              <a:cs typeface="Arial" charset="0"/>
            </a:endParaRPr>
          </a:p>
          <a:p>
            <a:endParaRPr lang="en-GB" dirty="0">
              <a:solidFill>
                <a:srgbClr val="FF0000"/>
              </a:solidFill>
              <a:latin typeface="Arial" charset="0"/>
              <a:ea typeface="Arial" charset="0"/>
              <a:cs typeface="Arial" charset="0"/>
            </a:endParaRPr>
          </a:p>
        </p:txBody>
      </p:sp>
      <p:sp>
        <p:nvSpPr>
          <p:cNvPr id="10" name="Title 4">
            <a:extLst>
              <a:ext uri="{FF2B5EF4-FFF2-40B4-BE49-F238E27FC236}">
                <a16:creationId xmlns:a16="http://schemas.microsoft.com/office/drawing/2014/main" id="{D05A7CA8-63C9-064B-A7FB-9AAECCC446D4}"/>
              </a:ext>
            </a:extLst>
          </p:cNvPr>
          <p:cNvSpPr txBox="1">
            <a:spLocks/>
          </p:cNvSpPr>
          <p:nvPr/>
        </p:nvSpPr>
        <p:spPr>
          <a:xfrm>
            <a:off x="252001" y="125973"/>
            <a:ext cx="11688000" cy="900000"/>
          </a:xfrm>
          <a:prstGeom prst="rect">
            <a:avLst/>
          </a:prstGeom>
        </p:spPr>
        <p:txBody>
          <a:bodyPr vert="horz"/>
          <a:lstStyle>
            <a:lvl1pPr algn="l" defTabSz="457200" rtl="0" eaLnBrk="1" latinLnBrk="0" hangingPunct="1">
              <a:spcBef>
                <a:spcPct val="0"/>
              </a:spcBef>
              <a:buNone/>
              <a:defRPr sz="2800" kern="1200">
                <a:solidFill>
                  <a:srgbClr val="FFFFFF"/>
                </a:solidFill>
                <a:latin typeface="Arial"/>
                <a:ea typeface="+mj-ea"/>
                <a:cs typeface="Arial"/>
              </a:defRPr>
            </a:lvl1pPr>
          </a:lstStyle>
          <a:p>
            <a:endParaRPr lang="en-US" sz="2400" dirty="0"/>
          </a:p>
        </p:txBody>
      </p:sp>
      <p:sp>
        <p:nvSpPr>
          <p:cNvPr id="12" name="Text Placeholder 6">
            <a:extLst>
              <a:ext uri="{FF2B5EF4-FFF2-40B4-BE49-F238E27FC236}">
                <a16:creationId xmlns:a16="http://schemas.microsoft.com/office/drawing/2014/main" id="{604D8E42-58E0-A24E-A38F-573118A34670}"/>
              </a:ext>
            </a:extLst>
          </p:cNvPr>
          <p:cNvSpPr txBox="1">
            <a:spLocks/>
          </p:cNvSpPr>
          <p:nvPr/>
        </p:nvSpPr>
        <p:spPr>
          <a:xfrm>
            <a:off x="251321" y="1152525"/>
            <a:ext cx="11688177" cy="5038725"/>
          </a:xfrm>
          <a:prstGeom prst="rect">
            <a:avLst/>
          </a:prstGeom>
        </p:spPr>
        <p:txBody>
          <a:bodyPr>
            <a:normAutofit/>
          </a:bodyPr>
          <a:lstStyle>
            <a:lvl1pPr marL="342900" indent="-342900" algn="l" defTabSz="914400" rtl="0" eaLnBrk="1" latinLnBrk="0" hangingPunct="1">
              <a:lnSpc>
                <a:spcPct val="100000"/>
              </a:lnSpc>
              <a:spcBef>
                <a:spcPts val="0"/>
              </a:spcBef>
              <a:spcAft>
                <a:spcPts val="1000"/>
              </a:spcAft>
              <a:buClr>
                <a:schemeClr val="accent1"/>
              </a:buClr>
              <a:buSzPct val="100000"/>
              <a:buFont typeface="Wingdings" panose="05000000000000000000" pitchFamily="2" charset="2"/>
              <a:buChar char="§"/>
              <a:defRPr sz="2200" kern="1200">
                <a:solidFill>
                  <a:schemeClr val="accent1"/>
                </a:solidFill>
                <a:latin typeface="+mj-lt"/>
                <a:ea typeface="+mn-ea"/>
                <a:cs typeface="+mn-cs"/>
              </a:defRPr>
            </a:lvl1pPr>
            <a:lvl2pPr marL="630000" indent="-288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j-lt"/>
                <a:ea typeface="+mn-ea"/>
                <a:cs typeface="+mn-cs"/>
              </a:defRPr>
            </a:lvl2pPr>
            <a:lvl3pPr marL="846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3pPr>
            <a:lvl4pPr marL="1062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4pPr>
            <a:lvl5pPr marL="1278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de-DE" sz="2400" dirty="0"/>
              <a:t> </a:t>
            </a:r>
            <a:endParaRPr lang="en-US" sz="2400" dirty="0"/>
          </a:p>
        </p:txBody>
      </p:sp>
      <p:sp>
        <p:nvSpPr>
          <p:cNvPr id="14" name="AutoShape 12" descr="Argos.svg">
            <a:extLst>
              <a:ext uri="{FF2B5EF4-FFF2-40B4-BE49-F238E27FC236}">
                <a16:creationId xmlns:a16="http://schemas.microsoft.com/office/drawing/2014/main" id="{FBF791FC-185D-D84F-AE46-B9DE7AE52788}"/>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extplatzhalter 2">
            <a:extLst>
              <a:ext uri="{FF2B5EF4-FFF2-40B4-BE49-F238E27FC236}">
                <a16:creationId xmlns:a16="http://schemas.microsoft.com/office/drawing/2014/main" id="{3D2CBB33-A8AD-6E46-AB79-851AE52E3E83}"/>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17" name="Textplatzhalter 2">
            <a:extLst>
              <a:ext uri="{FF2B5EF4-FFF2-40B4-BE49-F238E27FC236}">
                <a16:creationId xmlns:a16="http://schemas.microsoft.com/office/drawing/2014/main" id="{B698AC3C-0B4C-FC41-BD24-9E7B056AD48F}"/>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18" name="Textplatzhalter 2">
            <a:extLst>
              <a:ext uri="{FF2B5EF4-FFF2-40B4-BE49-F238E27FC236}">
                <a16:creationId xmlns:a16="http://schemas.microsoft.com/office/drawing/2014/main" id="{FA9CADC0-0187-444B-A596-E5ADB993C6F8}"/>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1" name="Textplatzhalter 2">
            <a:extLst>
              <a:ext uri="{FF2B5EF4-FFF2-40B4-BE49-F238E27FC236}">
                <a16:creationId xmlns:a16="http://schemas.microsoft.com/office/drawing/2014/main" id="{40BF2ACD-C662-8F4F-9D3D-13BBB1C34ED0}"/>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22" name="Textplatzhalter 2">
            <a:extLst>
              <a:ext uri="{FF2B5EF4-FFF2-40B4-BE49-F238E27FC236}">
                <a16:creationId xmlns:a16="http://schemas.microsoft.com/office/drawing/2014/main" id="{1518EA94-4E9F-DF4E-8B41-8514C5B1DE1F}"/>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24" name="Textplatzhalter 2">
            <a:extLst>
              <a:ext uri="{FF2B5EF4-FFF2-40B4-BE49-F238E27FC236}">
                <a16:creationId xmlns:a16="http://schemas.microsoft.com/office/drawing/2014/main" id="{594AC05E-76C1-544F-8F2F-EBBBEDDE8906}"/>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5" name="Titel 1">
            <a:extLst>
              <a:ext uri="{FF2B5EF4-FFF2-40B4-BE49-F238E27FC236}">
                <a16:creationId xmlns:a16="http://schemas.microsoft.com/office/drawing/2014/main" id="{7C43399A-8DF8-B84D-AB4B-A012C4DB70A0}"/>
              </a:ext>
            </a:extLst>
          </p:cNvPr>
          <p:cNvSpPr>
            <a:spLocks noGrp="1"/>
          </p:cNvSpPr>
          <p:nvPr>
            <p:ph type="title"/>
          </p:nvPr>
        </p:nvSpPr>
        <p:spPr>
          <a:xfrm>
            <a:off x="62617" y="-1972484"/>
            <a:ext cx="0" cy="0"/>
          </a:xfrm>
        </p:spPr>
        <p:txBody>
          <a:bodyPr>
            <a:normAutofit fontScale="90000"/>
          </a:bodyPr>
          <a:lstStyle/>
          <a:p>
            <a:endParaRPr lang="en-US" altLang="de-DE" sz="3200" dirty="0">
              <a:latin typeface="Arial" charset="0"/>
              <a:cs typeface="Arial" charset="0"/>
            </a:endParaRPr>
          </a:p>
        </p:txBody>
      </p:sp>
      <p:pic>
        <p:nvPicPr>
          <p:cNvPr id="41" name="Picture 5" descr="https://you.stonybrook.edu/innovationlab/files/2015/07/post-it-note-1gr38qq.jpg">
            <a:extLst>
              <a:ext uri="{FF2B5EF4-FFF2-40B4-BE49-F238E27FC236}">
                <a16:creationId xmlns:a16="http://schemas.microsoft.com/office/drawing/2014/main" id="{8B74E17C-7DAD-6245-BC9A-7052E71CE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300" t="8694" r="19966" b="19009"/>
          <a:stretch>
            <a:fillRect/>
          </a:stretch>
        </p:blipFill>
        <p:spPr bwMode="auto">
          <a:xfrm>
            <a:off x="7310343" y="1140206"/>
            <a:ext cx="4747159" cy="5085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feld 6">
            <a:extLst>
              <a:ext uri="{FF2B5EF4-FFF2-40B4-BE49-F238E27FC236}">
                <a16:creationId xmlns:a16="http://schemas.microsoft.com/office/drawing/2014/main" id="{594FDD30-0440-074C-8F40-83101827F476}"/>
              </a:ext>
            </a:extLst>
          </p:cNvPr>
          <p:cNvSpPr txBox="1">
            <a:spLocks noChangeArrowheads="1"/>
          </p:cNvSpPr>
          <p:nvPr/>
        </p:nvSpPr>
        <p:spPr bwMode="auto">
          <a:xfrm rot="21324741">
            <a:off x="7587506" y="1826587"/>
            <a:ext cx="469812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lvl="1"/>
            <a:r>
              <a:rPr lang="de-DE" altLang="de-DE" sz="2400" b="1" dirty="0">
                <a:latin typeface="Bradley Hand ITC" charset="0"/>
              </a:rPr>
              <a:t>Führen Sie für die Morgengenuss GmbH eine Portfolio-Analyse durch. </a:t>
            </a:r>
            <a:br>
              <a:rPr lang="de-DE" altLang="de-DE" sz="2400" b="1" dirty="0">
                <a:latin typeface="Bradley Hand ITC" charset="0"/>
              </a:rPr>
            </a:br>
            <a:r>
              <a:rPr lang="de-DE" altLang="de-DE" sz="2400" b="1" dirty="0">
                <a:latin typeface="Bradley Hand ITC" charset="0"/>
              </a:rPr>
              <a:t>Leiten Sie für die SGEs Normstrategien ab und begründen Sie. </a:t>
            </a:r>
            <a:br>
              <a:rPr lang="de-DE" altLang="de-DE" sz="2400" b="1" dirty="0">
                <a:latin typeface="Bradley Hand ITC" charset="0"/>
              </a:rPr>
            </a:br>
            <a:r>
              <a:rPr lang="de-DE" altLang="de-DE" sz="2400" b="1" dirty="0">
                <a:latin typeface="Bradley Hand ITC" charset="0"/>
              </a:rPr>
              <a:t>Die horizontale Trennlinie ergibt sich aus den Mittelwerten des Kriteriums MW. Die vertikale Trennlinie ist bei 1. </a:t>
            </a:r>
            <a:endParaRPr lang="de-DE" altLang="de-DE" sz="2400" b="1" dirty="0"/>
          </a:p>
        </p:txBody>
      </p:sp>
      <p:pic>
        <p:nvPicPr>
          <p:cNvPr id="43" name="Grafik 42">
            <a:extLst>
              <a:ext uri="{FF2B5EF4-FFF2-40B4-BE49-F238E27FC236}">
                <a16:creationId xmlns:a16="http://schemas.microsoft.com/office/drawing/2014/main" id="{6D4A57D3-1356-2A48-9F73-3852F6D77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7948" y="75061"/>
            <a:ext cx="1427558" cy="1522729"/>
          </a:xfrm>
          <a:prstGeom prst="rect">
            <a:avLst/>
          </a:prstGeom>
        </p:spPr>
      </p:pic>
      <p:sp>
        <p:nvSpPr>
          <p:cNvPr id="23" name="Rechteck 22">
            <a:extLst>
              <a:ext uri="{FF2B5EF4-FFF2-40B4-BE49-F238E27FC236}">
                <a16:creationId xmlns:a16="http://schemas.microsoft.com/office/drawing/2014/main" id="{D9FC806A-E2D0-6545-BB22-3E317950AED8}"/>
              </a:ext>
            </a:extLst>
          </p:cNvPr>
          <p:cNvSpPr/>
          <p:nvPr/>
        </p:nvSpPr>
        <p:spPr>
          <a:xfrm>
            <a:off x="710761" y="6493506"/>
            <a:ext cx="10884104" cy="307777"/>
          </a:xfrm>
          <a:prstGeom prst="rect">
            <a:avLst/>
          </a:prstGeom>
        </p:spPr>
        <p:txBody>
          <a:bodyPr wrap="square">
            <a:spAutoFit/>
          </a:bodyPr>
          <a:lstStyle/>
          <a:p>
            <a:pPr hangingPunct="1"/>
            <a:r>
              <a:rPr lang="de-DE" sz="1400" b="0" dirty="0"/>
              <a:t>Quelle: In Anlehnung an </a:t>
            </a:r>
            <a:r>
              <a:rPr lang="de-DE" sz="1400" b="0" dirty="0" err="1"/>
              <a:t>Kasselmann</a:t>
            </a:r>
            <a:r>
              <a:rPr lang="de-DE" sz="1400" b="0" dirty="0"/>
              <a:t>, H. (2021): Präsentationsunterlagen Strategisches Marketing 2021/22 an der DHSH </a:t>
            </a:r>
          </a:p>
        </p:txBody>
      </p:sp>
      <p:pic>
        <p:nvPicPr>
          <p:cNvPr id="26" name="Grafik 25" descr="Ein Bild, das Tisch enthält.&#10;&#10;Automatisch generierte Beschreibung">
            <a:extLst>
              <a:ext uri="{FF2B5EF4-FFF2-40B4-BE49-F238E27FC236}">
                <a16:creationId xmlns:a16="http://schemas.microsoft.com/office/drawing/2014/main" id="{8A90A3EE-3711-2645-827B-DECF5A3767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94" y="1263163"/>
            <a:ext cx="7443755" cy="3691897"/>
          </a:xfrm>
          <a:prstGeom prst="rect">
            <a:avLst/>
          </a:prstGeom>
        </p:spPr>
      </p:pic>
      <p:sp>
        <p:nvSpPr>
          <p:cNvPr id="27" name="Titel 1">
            <a:extLst>
              <a:ext uri="{FF2B5EF4-FFF2-40B4-BE49-F238E27FC236}">
                <a16:creationId xmlns:a16="http://schemas.microsoft.com/office/drawing/2014/main" id="{57B02D81-B387-F64C-A84A-660D4883CA8A}"/>
              </a:ext>
            </a:extLst>
          </p:cNvPr>
          <p:cNvSpPr txBox="1">
            <a:spLocks/>
          </p:cNvSpPr>
          <p:nvPr/>
        </p:nvSpPr>
        <p:spPr>
          <a:xfrm>
            <a:off x="3002714" y="320885"/>
            <a:ext cx="6186572" cy="6077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r>
              <a:rPr lang="de-DE" sz="2400" dirty="0"/>
              <a:t>1.4 Lebenszyklus- und Portfolioanalyse</a:t>
            </a:r>
          </a:p>
        </p:txBody>
      </p:sp>
    </p:spTree>
    <p:extLst>
      <p:ext uri="{BB962C8B-B14F-4D97-AF65-F5344CB8AC3E}">
        <p14:creationId xmlns:p14="http://schemas.microsoft.com/office/powerpoint/2010/main" val="45923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1AE52D1-A025-0043-8B8D-A9E82CEC1AD3}"/>
              </a:ext>
            </a:extLst>
          </p:cNvPr>
          <p:cNvSpPr txBox="1">
            <a:spLocks/>
          </p:cNvSpPr>
          <p:nvPr/>
        </p:nvSpPr>
        <p:spPr>
          <a:xfrm>
            <a:off x="2423590" y="83378"/>
            <a:ext cx="10000573" cy="9093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endParaRPr lang="de-DE" sz="3600" dirty="0"/>
          </a:p>
        </p:txBody>
      </p:sp>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9" name="Rectangle 19">
            <a:extLst>
              <a:ext uri="{FF2B5EF4-FFF2-40B4-BE49-F238E27FC236}">
                <a16:creationId xmlns:a16="http://schemas.microsoft.com/office/drawing/2014/main" id="{DA0C0139-742E-554A-B401-4F3C98F8F676}"/>
              </a:ext>
            </a:extLst>
          </p:cNvPr>
          <p:cNvSpPr/>
          <p:nvPr/>
        </p:nvSpPr>
        <p:spPr>
          <a:xfrm>
            <a:off x="381567" y="1529750"/>
            <a:ext cx="8674769" cy="1200329"/>
          </a:xfrm>
          <a:prstGeom prst="rect">
            <a:avLst/>
          </a:prstGeom>
        </p:spPr>
        <p:txBody>
          <a:bodyPr wrap="square">
            <a:spAutoFit/>
          </a:bodyPr>
          <a:lstStyle/>
          <a:p>
            <a:pPr>
              <a:defRPr/>
            </a:pPr>
            <a:endParaRPr lang="en-GB" altLang="en-US" dirty="0">
              <a:latin typeface="Arial" charset="0"/>
              <a:ea typeface="Arial" charset="0"/>
              <a:cs typeface="Arial" charset="0"/>
            </a:endParaRPr>
          </a:p>
          <a:p>
            <a:pPr>
              <a:defRPr/>
            </a:pPr>
            <a:endParaRPr lang="en-GB" altLang="en-US" dirty="0">
              <a:latin typeface="Arial" charset="0"/>
              <a:ea typeface="Arial" charset="0"/>
              <a:cs typeface="Arial" charset="0"/>
            </a:endParaRPr>
          </a:p>
          <a:p>
            <a:endParaRPr lang="en-GB" dirty="0">
              <a:solidFill>
                <a:srgbClr val="FF0000"/>
              </a:solidFill>
              <a:latin typeface="Arial" charset="0"/>
              <a:ea typeface="Arial" charset="0"/>
              <a:cs typeface="Arial" charset="0"/>
            </a:endParaRPr>
          </a:p>
        </p:txBody>
      </p:sp>
      <p:sp>
        <p:nvSpPr>
          <p:cNvPr id="10" name="Title 4">
            <a:extLst>
              <a:ext uri="{FF2B5EF4-FFF2-40B4-BE49-F238E27FC236}">
                <a16:creationId xmlns:a16="http://schemas.microsoft.com/office/drawing/2014/main" id="{D05A7CA8-63C9-064B-A7FB-9AAECCC446D4}"/>
              </a:ext>
            </a:extLst>
          </p:cNvPr>
          <p:cNvSpPr txBox="1">
            <a:spLocks/>
          </p:cNvSpPr>
          <p:nvPr/>
        </p:nvSpPr>
        <p:spPr>
          <a:xfrm>
            <a:off x="252001" y="125973"/>
            <a:ext cx="11688000" cy="900000"/>
          </a:xfrm>
          <a:prstGeom prst="rect">
            <a:avLst/>
          </a:prstGeom>
        </p:spPr>
        <p:txBody>
          <a:bodyPr vert="horz"/>
          <a:lstStyle>
            <a:lvl1pPr algn="l" defTabSz="457200" rtl="0" eaLnBrk="1" latinLnBrk="0" hangingPunct="1">
              <a:spcBef>
                <a:spcPct val="0"/>
              </a:spcBef>
              <a:buNone/>
              <a:defRPr sz="2800" kern="1200">
                <a:solidFill>
                  <a:srgbClr val="FFFFFF"/>
                </a:solidFill>
                <a:latin typeface="Arial"/>
                <a:ea typeface="+mj-ea"/>
                <a:cs typeface="Arial"/>
              </a:defRPr>
            </a:lvl1pPr>
          </a:lstStyle>
          <a:p>
            <a:endParaRPr lang="en-US" sz="2400" dirty="0"/>
          </a:p>
        </p:txBody>
      </p:sp>
      <p:sp>
        <p:nvSpPr>
          <p:cNvPr id="12" name="Text Placeholder 6">
            <a:extLst>
              <a:ext uri="{FF2B5EF4-FFF2-40B4-BE49-F238E27FC236}">
                <a16:creationId xmlns:a16="http://schemas.microsoft.com/office/drawing/2014/main" id="{604D8E42-58E0-A24E-A38F-573118A34670}"/>
              </a:ext>
            </a:extLst>
          </p:cNvPr>
          <p:cNvSpPr txBox="1">
            <a:spLocks/>
          </p:cNvSpPr>
          <p:nvPr/>
        </p:nvSpPr>
        <p:spPr>
          <a:xfrm>
            <a:off x="251321" y="1152525"/>
            <a:ext cx="11688177" cy="5038725"/>
          </a:xfrm>
          <a:prstGeom prst="rect">
            <a:avLst/>
          </a:prstGeom>
        </p:spPr>
        <p:txBody>
          <a:bodyPr>
            <a:normAutofit/>
          </a:bodyPr>
          <a:lstStyle>
            <a:lvl1pPr marL="342900" indent="-342900" algn="l" defTabSz="914400" rtl="0" eaLnBrk="1" latinLnBrk="0" hangingPunct="1">
              <a:lnSpc>
                <a:spcPct val="100000"/>
              </a:lnSpc>
              <a:spcBef>
                <a:spcPts val="0"/>
              </a:spcBef>
              <a:spcAft>
                <a:spcPts val="1000"/>
              </a:spcAft>
              <a:buClr>
                <a:schemeClr val="accent1"/>
              </a:buClr>
              <a:buSzPct val="100000"/>
              <a:buFont typeface="Wingdings" panose="05000000000000000000" pitchFamily="2" charset="2"/>
              <a:buChar char="§"/>
              <a:defRPr sz="2200" kern="1200">
                <a:solidFill>
                  <a:schemeClr val="accent1"/>
                </a:solidFill>
                <a:latin typeface="+mj-lt"/>
                <a:ea typeface="+mn-ea"/>
                <a:cs typeface="+mn-cs"/>
              </a:defRPr>
            </a:lvl1pPr>
            <a:lvl2pPr marL="630000" indent="-288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j-lt"/>
                <a:ea typeface="+mn-ea"/>
                <a:cs typeface="+mn-cs"/>
              </a:defRPr>
            </a:lvl2pPr>
            <a:lvl3pPr marL="846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3pPr>
            <a:lvl4pPr marL="1062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4pPr>
            <a:lvl5pPr marL="1278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de-DE" sz="2400" dirty="0"/>
              <a:t> </a:t>
            </a:r>
            <a:endParaRPr lang="en-US" sz="2400" dirty="0"/>
          </a:p>
        </p:txBody>
      </p:sp>
      <p:sp>
        <p:nvSpPr>
          <p:cNvPr id="14" name="AutoShape 12" descr="Argos.svg">
            <a:extLst>
              <a:ext uri="{FF2B5EF4-FFF2-40B4-BE49-F238E27FC236}">
                <a16:creationId xmlns:a16="http://schemas.microsoft.com/office/drawing/2014/main" id="{FBF791FC-185D-D84F-AE46-B9DE7AE52788}"/>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extplatzhalter 2">
            <a:extLst>
              <a:ext uri="{FF2B5EF4-FFF2-40B4-BE49-F238E27FC236}">
                <a16:creationId xmlns:a16="http://schemas.microsoft.com/office/drawing/2014/main" id="{3D2CBB33-A8AD-6E46-AB79-851AE52E3E83}"/>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17" name="Textplatzhalter 2">
            <a:extLst>
              <a:ext uri="{FF2B5EF4-FFF2-40B4-BE49-F238E27FC236}">
                <a16:creationId xmlns:a16="http://schemas.microsoft.com/office/drawing/2014/main" id="{B698AC3C-0B4C-FC41-BD24-9E7B056AD48F}"/>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18" name="Textplatzhalter 2">
            <a:extLst>
              <a:ext uri="{FF2B5EF4-FFF2-40B4-BE49-F238E27FC236}">
                <a16:creationId xmlns:a16="http://schemas.microsoft.com/office/drawing/2014/main" id="{FA9CADC0-0187-444B-A596-E5ADB993C6F8}"/>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1" name="Textplatzhalter 2">
            <a:extLst>
              <a:ext uri="{FF2B5EF4-FFF2-40B4-BE49-F238E27FC236}">
                <a16:creationId xmlns:a16="http://schemas.microsoft.com/office/drawing/2014/main" id="{40BF2ACD-C662-8F4F-9D3D-13BBB1C34ED0}"/>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22" name="Textplatzhalter 2">
            <a:extLst>
              <a:ext uri="{FF2B5EF4-FFF2-40B4-BE49-F238E27FC236}">
                <a16:creationId xmlns:a16="http://schemas.microsoft.com/office/drawing/2014/main" id="{1518EA94-4E9F-DF4E-8B41-8514C5B1DE1F}"/>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24" name="Textplatzhalter 2">
            <a:extLst>
              <a:ext uri="{FF2B5EF4-FFF2-40B4-BE49-F238E27FC236}">
                <a16:creationId xmlns:a16="http://schemas.microsoft.com/office/drawing/2014/main" id="{594AC05E-76C1-544F-8F2F-EBBBEDDE8906}"/>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5" name="Titel 1">
            <a:extLst>
              <a:ext uri="{FF2B5EF4-FFF2-40B4-BE49-F238E27FC236}">
                <a16:creationId xmlns:a16="http://schemas.microsoft.com/office/drawing/2014/main" id="{7C43399A-8DF8-B84D-AB4B-A012C4DB70A0}"/>
              </a:ext>
            </a:extLst>
          </p:cNvPr>
          <p:cNvSpPr>
            <a:spLocks noGrp="1"/>
          </p:cNvSpPr>
          <p:nvPr>
            <p:ph type="title"/>
          </p:nvPr>
        </p:nvSpPr>
        <p:spPr>
          <a:xfrm>
            <a:off x="62617" y="-1972484"/>
            <a:ext cx="0" cy="0"/>
          </a:xfrm>
        </p:spPr>
        <p:txBody>
          <a:bodyPr>
            <a:normAutofit fontScale="90000"/>
          </a:bodyPr>
          <a:lstStyle/>
          <a:p>
            <a:endParaRPr lang="en-US" altLang="de-DE" sz="3200" dirty="0">
              <a:latin typeface="Arial" charset="0"/>
              <a:cs typeface="Arial" charset="0"/>
            </a:endParaRPr>
          </a:p>
        </p:txBody>
      </p:sp>
      <p:sp>
        <p:nvSpPr>
          <p:cNvPr id="27" name="Titel 1">
            <a:extLst>
              <a:ext uri="{FF2B5EF4-FFF2-40B4-BE49-F238E27FC236}">
                <a16:creationId xmlns:a16="http://schemas.microsoft.com/office/drawing/2014/main" id="{57B02D81-B387-F64C-A84A-660D4883CA8A}"/>
              </a:ext>
            </a:extLst>
          </p:cNvPr>
          <p:cNvSpPr txBox="1">
            <a:spLocks/>
          </p:cNvSpPr>
          <p:nvPr/>
        </p:nvSpPr>
        <p:spPr>
          <a:xfrm>
            <a:off x="307975" y="286890"/>
            <a:ext cx="3357534" cy="607701"/>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r>
              <a:rPr lang="de-DE" sz="2400" dirty="0"/>
              <a:t>Übungsaufgabe 2) zur BCG</a:t>
            </a:r>
          </a:p>
        </p:txBody>
      </p:sp>
      <p:pic>
        <p:nvPicPr>
          <p:cNvPr id="3" name="Grafik 2">
            <a:extLst>
              <a:ext uri="{FF2B5EF4-FFF2-40B4-BE49-F238E27FC236}">
                <a16:creationId xmlns:a16="http://schemas.microsoft.com/office/drawing/2014/main" id="{7174B5EB-8E71-6845-9DFA-DB78740163F2}"/>
              </a:ext>
            </a:extLst>
          </p:cNvPr>
          <p:cNvPicPr>
            <a:picLocks noChangeAspect="1"/>
          </p:cNvPicPr>
          <p:nvPr/>
        </p:nvPicPr>
        <p:blipFill>
          <a:blip r:embed="rId3"/>
          <a:stretch>
            <a:fillRect/>
          </a:stretch>
        </p:blipFill>
        <p:spPr>
          <a:xfrm>
            <a:off x="3997271" y="125973"/>
            <a:ext cx="7813162" cy="67116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35550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1AE52D1-A025-0043-8B8D-A9E82CEC1AD3}"/>
              </a:ext>
            </a:extLst>
          </p:cNvPr>
          <p:cNvSpPr txBox="1">
            <a:spLocks/>
          </p:cNvSpPr>
          <p:nvPr/>
        </p:nvSpPr>
        <p:spPr>
          <a:xfrm>
            <a:off x="2423590" y="83378"/>
            <a:ext cx="10000573" cy="9093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endParaRPr lang="de-DE" sz="3600" dirty="0"/>
          </a:p>
        </p:txBody>
      </p:sp>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9" name="Rectangle 19">
            <a:extLst>
              <a:ext uri="{FF2B5EF4-FFF2-40B4-BE49-F238E27FC236}">
                <a16:creationId xmlns:a16="http://schemas.microsoft.com/office/drawing/2014/main" id="{DA0C0139-742E-554A-B401-4F3C98F8F676}"/>
              </a:ext>
            </a:extLst>
          </p:cNvPr>
          <p:cNvSpPr/>
          <p:nvPr/>
        </p:nvSpPr>
        <p:spPr>
          <a:xfrm>
            <a:off x="381567" y="1529750"/>
            <a:ext cx="8674769" cy="1200329"/>
          </a:xfrm>
          <a:prstGeom prst="rect">
            <a:avLst/>
          </a:prstGeom>
        </p:spPr>
        <p:txBody>
          <a:bodyPr wrap="square">
            <a:spAutoFit/>
          </a:bodyPr>
          <a:lstStyle/>
          <a:p>
            <a:pPr>
              <a:defRPr/>
            </a:pPr>
            <a:endParaRPr lang="en-GB" altLang="en-US" dirty="0">
              <a:latin typeface="Arial" charset="0"/>
              <a:ea typeface="Arial" charset="0"/>
              <a:cs typeface="Arial" charset="0"/>
            </a:endParaRPr>
          </a:p>
          <a:p>
            <a:pPr>
              <a:defRPr/>
            </a:pPr>
            <a:endParaRPr lang="en-GB" altLang="en-US" dirty="0">
              <a:latin typeface="Arial" charset="0"/>
              <a:ea typeface="Arial" charset="0"/>
              <a:cs typeface="Arial" charset="0"/>
            </a:endParaRPr>
          </a:p>
          <a:p>
            <a:endParaRPr lang="en-GB" dirty="0">
              <a:solidFill>
                <a:srgbClr val="FF0000"/>
              </a:solidFill>
              <a:latin typeface="Arial" charset="0"/>
              <a:ea typeface="Arial" charset="0"/>
              <a:cs typeface="Arial" charset="0"/>
            </a:endParaRPr>
          </a:p>
        </p:txBody>
      </p:sp>
      <p:sp>
        <p:nvSpPr>
          <p:cNvPr id="10" name="Title 4">
            <a:extLst>
              <a:ext uri="{FF2B5EF4-FFF2-40B4-BE49-F238E27FC236}">
                <a16:creationId xmlns:a16="http://schemas.microsoft.com/office/drawing/2014/main" id="{D05A7CA8-63C9-064B-A7FB-9AAECCC446D4}"/>
              </a:ext>
            </a:extLst>
          </p:cNvPr>
          <p:cNvSpPr txBox="1">
            <a:spLocks/>
          </p:cNvSpPr>
          <p:nvPr/>
        </p:nvSpPr>
        <p:spPr>
          <a:xfrm>
            <a:off x="252001" y="125973"/>
            <a:ext cx="11688000" cy="900000"/>
          </a:xfrm>
          <a:prstGeom prst="rect">
            <a:avLst/>
          </a:prstGeom>
        </p:spPr>
        <p:txBody>
          <a:bodyPr vert="horz"/>
          <a:lstStyle>
            <a:lvl1pPr algn="l" defTabSz="457200" rtl="0" eaLnBrk="1" latinLnBrk="0" hangingPunct="1">
              <a:spcBef>
                <a:spcPct val="0"/>
              </a:spcBef>
              <a:buNone/>
              <a:defRPr sz="2800" kern="1200">
                <a:solidFill>
                  <a:srgbClr val="FFFFFF"/>
                </a:solidFill>
                <a:latin typeface="Arial"/>
                <a:ea typeface="+mj-ea"/>
                <a:cs typeface="Arial"/>
              </a:defRPr>
            </a:lvl1pPr>
          </a:lstStyle>
          <a:p>
            <a:endParaRPr lang="en-US" sz="2400" dirty="0"/>
          </a:p>
        </p:txBody>
      </p:sp>
      <p:sp>
        <p:nvSpPr>
          <p:cNvPr id="12" name="Text Placeholder 6">
            <a:extLst>
              <a:ext uri="{FF2B5EF4-FFF2-40B4-BE49-F238E27FC236}">
                <a16:creationId xmlns:a16="http://schemas.microsoft.com/office/drawing/2014/main" id="{604D8E42-58E0-A24E-A38F-573118A34670}"/>
              </a:ext>
            </a:extLst>
          </p:cNvPr>
          <p:cNvSpPr txBox="1">
            <a:spLocks/>
          </p:cNvSpPr>
          <p:nvPr/>
        </p:nvSpPr>
        <p:spPr>
          <a:xfrm>
            <a:off x="251321" y="1152525"/>
            <a:ext cx="11688177" cy="5038725"/>
          </a:xfrm>
          <a:prstGeom prst="rect">
            <a:avLst/>
          </a:prstGeom>
        </p:spPr>
        <p:txBody>
          <a:bodyPr>
            <a:normAutofit/>
          </a:bodyPr>
          <a:lstStyle>
            <a:lvl1pPr marL="342900" indent="-342900" algn="l" defTabSz="914400" rtl="0" eaLnBrk="1" latinLnBrk="0" hangingPunct="1">
              <a:lnSpc>
                <a:spcPct val="100000"/>
              </a:lnSpc>
              <a:spcBef>
                <a:spcPts val="0"/>
              </a:spcBef>
              <a:spcAft>
                <a:spcPts val="1000"/>
              </a:spcAft>
              <a:buClr>
                <a:schemeClr val="accent1"/>
              </a:buClr>
              <a:buSzPct val="100000"/>
              <a:buFont typeface="Wingdings" panose="05000000000000000000" pitchFamily="2" charset="2"/>
              <a:buChar char="§"/>
              <a:defRPr sz="2200" kern="1200">
                <a:solidFill>
                  <a:schemeClr val="accent1"/>
                </a:solidFill>
                <a:latin typeface="+mj-lt"/>
                <a:ea typeface="+mn-ea"/>
                <a:cs typeface="+mn-cs"/>
              </a:defRPr>
            </a:lvl1pPr>
            <a:lvl2pPr marL="630000" indent="-288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j-lt"/>
                <a:ea typeface="+mn-ea"/>
                <a:cs typeface="+mn-cs"/>
              </a:defRPr>
            </a:lvl2pPr>
            <a:lvl3pPr marL="846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3pPr>
            <a:lvl4pPr marL="1062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4pPr>
            <a:lvl5pPr marL="1278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de-DE" sz="2400" dirty="0"/>
              <a:t> </a:t>
            </a:r>
            <a:endParaRPr lang="en-US" sz="2400" dirty="0"/>
          </a:p>
        </p:txBody>
      </p:sp>
      <p:sp>
        <p:nvSpPr>
          <p:cNvPr id="14" name="AutoShape 12" descr="Argos.svg">
            <a:extLst>
              <a:ext uri="{FF2B5EF4-FFF2-40B4-BE49-F238E27FC236}">
                <a16:creationId xmlns:a16="http://schemas.microsoft.com/office/drawing/2014/main" id="{FBF791FC-185D-D84F-AE46-B9DE7AE52788}"/>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extplatzhalter 2">
            <a:extLst>
              <a:ext uri="{FF2B5EF4-FFF2-40B4-BE49-F238E27FC236}">
                <a16:creationId xmlns:a16="http://schemas.microsoft.com/office/drawing/2014/main" id="{3D2CBB33-A8AD-6E46-AB79-851AE52E3E83}"/>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17" name="Textplatzhalter 2">
            <a:extLst>
              <a:ext uri="{FF2B5EF4-FFF2-40B4-BE49-F238E27FC236}">
                <a16:creationId xmlns:a16="http://schemas.microsoft.com/office/drawing/2014/main" id="{B698AC3C-0B4C-FC41-BD24-9E7B056AD48F}"/>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18" name="Textplatzhalter 2">
            <a:extLst>
              <a:ext uri="{FF2B5EF4-FFF2-40B4-BE49-F238E27FC236}">
                <a16:creationId xmlns:a16="http://schemas.microsoft.com/office/drawing/2014/main" id="{FA9CADC0-0187-444B-A596-E5ADB993C6F8}"/>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1" name="Textplatzhalter 2">
            <a:extLst>
              <a:ext uri="{FF2B5EF4-FFF2-40B4-BE49-F238E27FC236}">
                <a16:creationId xmlns:a16="http://schemas.microsoft.com/office/drawing/2014/main" id="{40BF2ACD-C662-8F4F-9D3D-13BBB1C34ED0}"/>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22" name="Textplatzhalter 2">
            <a:extLst>
              <a:ext uri="{FF2B5EF4-FFF2-40B4-BE49-F238E27FC236}">
                <a16:creationId xmlns:a16="http://schemas.microsoft.com/office/drawing/2014/main" id="{1518EA94-4E9F-DF4E-8B41-8514C5B1DE1F}"/>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24" name="Textplatzhalter 2">
            <a:extLst>
              <a:ext uri="{FF2B5EF4-FFF2-40B4-BE49-F238E27FC236}">
                <a16:creationId xmlns:a16="http://schemas.microsoft.com/office/drawing/2014/main" id="{594AC05E-76C1-544F-8F2F-EBBBEDDE8906}"/>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34" name="Titel 1">
            <a:extLst>
              <a:ext uri="{FF2B5EF4-FFF2-40B4-BE49-F238E27FC236}">
                <a16:creationId xmlns:a16="http://schemas.microsoft.com/office/drawing/2014/main" id="{49BAE1B5-5AD6-AE4C-A26B-4A512EC3283F}"/>
              </a:ext>
            </a:extLst>
          </p:cNvPr>
          <p:cNvSpPr txBox="1">
            <a:spLocks/>
          </p:cNvSpPr>
          <p:nvPr/>
        </p:nvSpPr>
        <p:spPr>
          <a:xfrm>
            <a:off x="1356541" y="63626"/>
            <a:ext cx="10462048" cy="909349"/>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de-DE" sz="3600" dirty="0"/>
              <a:t>1.5 SWOT-Analyse</a:t>
            </a:r>
            <a:br>
              <a:rPr lang="de-DE" sz="3600" dirty="0"/>
            </a:br>
            <a:r>
              <a:rPr lang="de-DE" sz="3600" dirty="0"/>
              <a:t>Eigenarbeit (60 Minuten)</a:t>
            </a:r>
          </a:p>
        </p:txBody>
      </p:sp>
      <p:sp>
        <p:nvSpPr>
          <p:cNvPr id="25" name="Titel 1">
            <a:extLst>
              <a:ext uri="{FF2B5EF4-FFF2-40B4-BE49-F238E27FC236}">
                <a16:creationId xmlns:a16="http://schemas.microsoft.com/office/drawing/2014/main" id="{7C43399A-8DF8-B84D-AB4B-A012C4DB70A0}"/>
              </a:ext>
            </a:extLst>
          </p:cNvPr>
          <p:cNvSpPr>
            <a:spLocks noGrp="1"/>
          </p:cNvSpPr>
          <p:nvPr>
            <p:ph type="title"/>
          </p:nvPr>
        </p:nvSpPr>
        <p:spPr>
          <a:xfrm>
            <a:off x="62617" y="-1972484"/>
            <a:ext cx="0" cy="0"/>
          </a:xfrm>
        </p:spPr>
        <p:txBody>
          <a:bodyPr>
            <a:normAutofit fontScale="90000"/>
          </a:bodyPr>
          <a:lstStyle/>
          <a:p>
            <a:endParaRPr lang="en-US" altLang="de-DE" sz="3200" dirty="0">
              <a:latin typeface="Arial" charset="0"/>
              <a:cs typeface="Arial" charset="0"/>
            </a:endParaRPr>
          </a:p>
        </p:txBody>
      </p:sp>
      <p:pic>
        <p:nvPicPr>
          <p:cNvPr id="41" name="Picture 5" descr="https://you.stonybrook.edu/innovationlab/files/2015/07/post-it-note-1gr38qq.jpg">
            <a:extLst>
              <a:ext uri="{FF2B5EF4-FFF2-40B4-BE49-F238E27FC236}">
                <a16:creationId xmlns:a16="http://schemas.microsoft.com/office/drawing/2014/main" id="{8B74E17C-7DAD-6245-BC9A-7052E71CE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300" t="8694" r="19966" b="19009"/>
          <a:stretch>
            <a:fillRect/>
          </a:stretch>
        </p:blipFill>
        <p:spPr bwMode="auto">
          <a:xfrm>
            <a:off x="6757639" y="911988"/>
            <a:ext cx="5052794" cy="480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fik 25" descr="Ein Bild, das Tisch enthält.&#10;&#10;Automatisch generierte Beschreibung">
            <a:extLst>
              <a:ext uri="{FF2B5EF4-FFF2-40B4-BE49-F238E27FC236}">
                <a16:creationId xmlns:a16="http://schemas.microsoft.com/office/drawing/2014/main" id="{A7139BCB-48D4-054A-98D9-BB04E078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54" y="231830"/>
            <a:ext cx="2253343" cy="1927201"/>
          </a:xfrm>
          <a:prstGeom prst="rect">
            <a:avLst/>
          </a:prstGeom>
          <a:ln>
            <a:noFill/>
          </a:ln>
          <a:effectLst>
            <a:outerShdw blurRad="190500" algn="tl" rotWithShape="0">
              <a:srgbClr val="000000">
                <a:alpha val="70000"/>
              </a:srgbClr>
            </a:outerShdw>
          </a:effectLst>
        </p:spPr>
      </p:pic>
      <p:pic>
        <p:nvPicPr>
          <p:cNvPr id="6" name="Grafik 5" descr="Ein Bild, das Text enthält.&#10;&#10;Automatisch generierte Beschreibung">
            <a:extLst>
              <a:ext uri="{FF2B5EF4-FFF2-40B4-BE49-F238E27FC236}">
                <a16:creationId xmlns:a16="http://schemas.microsoft.com/office/drawing/2014/main" id="{F1897878-21AC-0E42-99F0-7698E60BA9A2}"/>
              </a:ext>
            </a:extLst>
          </p:cNvPr>
          <p:cNvPicPr>
            <a:picLocks noChangeAspect="1"/>
          </p:cNvPicPr>
          <p:nvPr/>
        </p:nvPicPr>
        <p:blipFill>
          <a:blip r:embed="rId5"/>
          <a:stretch>
            <a:fillRect/>
          </a:stretch>
        </p:blipFill>
        <p:spPr>
          <a:xfrm>
            <a:off x="155575" y="2367734"/>
            <a:ext cx="5866668" cy="3935163"/>
          </a:xfrm>
          <a:prstGeom prst="rect">
            <a:avLst/>
          </a:prstGeom>
        </p:spPr>
      </p:pic>
      <p:sp>
        <p:nvSpPr>
          <p:cNvPr id="27" name="Textfeld 6">
            <a:extLst>
              <a:ext uri="{FF2B5EF4-FFF2-40B4-BE49-F238E27FC236}">
                <a16:creationId xmlns:a16="http://schemas.microsoft.com/office/drawing/2014/main" id="{28C0290F-BFC2-0E43-99FD-789BC0BCB127}"/>
              </a:ext>
            </a:extLst>
          </p:cNvPr>
          <p:cNvSpPr txBox="1">
            <a:spLocks noChangeArrowheads="1"/>
          </p:cNvSpPr>
          <p:nvPr/>
        </p:nvSpPr>
        <p:spPr bwMode="auto">
          <a:xfrm rot="21324741">
            <a:off x="6932739" y="1783652"/>
            <a:ext cx="443868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lvl="1"/>
            <a:r>
              <a:rPr lang="de-DE" altLang="de-DE" sz="2400" b="1" dirty="0">
                <a:latin typeface="Bradley Hand ITC" charset="0"/>
              </a:rPr>
              <a:t>Gehen Sie auf </a:t>
            </a:r>
            <a:r>
              <a:rPr lang="de-DE" altLang="de-DE" sz="2400" b="1" dirty="0" err="1">
                <a:latin typeface="Bradley Hand ITC" charset="0"/>
              </a:rPr>
              <a:t>Moodle</a:t>
            </a:r>
            <a:r>
              <a:rPr lang="de-DE" altLang="de-DE" sz="2400" b="1" dirty="0">
                <a:latin typeface="Bradley Hand ITC" charset="0"/>
              </a:rPr>
              <a:t> und lesen den Case über die </a:t>
            </a:r>
            <a:r>
              <a:rPr lang="de-DE" altLang="de-DE" sz="2400" b="1" dirty="0" err="1">
                <a:latin typeface="Bradley Hand ITC" charset="0"/>
              </a:rPr>
              <a:t>Fruit</a:t>
            </a:r>
            <a:r>
              <a:rPr lang="de-DE" altLang="de-DE" sz="2400" b="1" dirty="0">
                <a:latin typeface="Bradley Hand ITC" charset="0"/>
              </a:rPr>
              <a:t> &amp; Juice GmbH. Führen Sie anhand der Informationen eine SWOT-Analyse durch. </a:t>
            </a:r>
            <a:br>
              <a:rPr lang="de-DE" altLang="de-DE" sz="2400" b="1" dirty="0">
                <a:latin typeface="Bradley Hand ITC" charset="0"/>
              </a:rPr>
            </a:br>
            <a:r>
              <a:rPr lang="de-DE" altLang="de-DE" sz="2400" b="1" dirty="0">
                <a:latin typeface="Bradley Hand ITC" charset="0"/>
              </a:rPr>
              <a:t>Welche strategischen Handlungsempfehlungen ergeben sich?</a:t>
            </a:r>
            <a:endParaRPr lang="de-DE" altLang="de-DE" sz="2400" b="1" dirty="0"/>
          </a:p>
        </p:txBody>
      </p:sp>
    </p:spTree>
    <p:extLst>
      <p:ext uri="{BB962C8B-B14F-4D97-AF65-F5344CB8AC3E}">
        <p14:creationId xmlns:p14="http://schemas.microsoft.com/office/powerpoint/2010/main" val="2004106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1AE52D1-A025-0043-8B8D-A9E82CEC1AD3}"/>
              </a:ext>
            </a:extLst>
          </p:cNvPr>
          <p:cNvSpPr txBox="1">
            <a:spLocks/>
          </p:cNvSpPr>
          <p:nvPr/>
        </p:nvSpPr>
        <p:spPr>
          <a:xfrm>
            <a:off x="2423590" y="83378"/>
            <a:ext cx="10000573" cy="9093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endParaRPr lang="de-DE" sz="3600" dirty="0"/>
          </a:p>
        </p:txBody>
      </p:sp>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9" name="Rectangle 19">
            <a:extLst>
              <a:ext uri="{FF2B5EF4-FFF2-40B4-BE49-F238E27FC236}">
                <a16:creationId xmlns:a16="http://schemas.microsoft.com/office/drawing/2014/main" id="{DA0C0139-742E-554A-B401-4F3C98F8F676}"/>
              </a:ext>
            </a:extLst>
          </p:cNvPr>
          <p:cNvSpPr/>
          <p:nvPr/>
        </p:nvSpPr>
        <p:spPr>
          <a:xfrm>
            <a:off x="381567" y="1529750"/>
            <a:ext cx="8674769" cy="1200329"/>
          </a:xfrm>
          <a:prstGeom prst="rect">
            <a:avLst/>
          </a:prstGeom>
        </p:spPr>
        <p:txBody>
          <a:bodyPr wrap="square">
            <a:spAutoFit/>
          </a:bodyPr>
          <a:lstStyle/>
          <a:p>
            <a:pPr>
              <a:defRPr/>
            </a:pPr>
            <a:endParaRPr lang="en-GB" altLang="en-US" dirty="0">
              <a:latin typeface="Arial" charset="0"/>
              <a:ea typeface="Arial" charset="0"/>
              <a:cs typeface="Arial" charset="0"/>
            </a:endParaRPr>
          </a:p>
          <a:p>
            <a:pPr>
              <a:defRPr/>
            </a:pPr>
            <a:endParaRPr lang="en-GB" altLang="en-US" dirty="0">
              <a:latin typeface="Arial" charset="0"/>
              <a:ea typeface="Arial" charset="0"/>
              <a:cs typeface="Arial" charset="0"/>
            </a:endParaRPr>
          </a:p>
          <a:p>
            <a:endParaRPr lang="en-GB" dirty="0">
              <a:solidFill>
                <a:srgbClr val="FF0000"/>
              </a:solidFill>
              <a:latin typeface="Arial" charset="0"/>
              <a:ea typeface="Arial" charset="0"/>
              <a:cs typeface="Arial" charset="0"/>
            </a:endParaRPr>
          </a:p>
        </p:txBody>
      </p:sp>
      <p:sp>
        <p:nvSpPr>
          <p:cNvPr id="10" name="Title 4">
            <a:extLst>
              <a:ext uri="{FF2B5EF4-FFF2-40B4-BE49-F238E27FC236}">
                <a16:creationId xmlns:a16="http://schemas.microsoft.com/office/drawing/2014/main" id="{D05A7CA8-63C9-064B-A7FB-9AAECCC446D4}"/>
              </a:ext>
            </a:extLst>
          </p:cNvPr>
          <p:cNvSpPr txBox="1">
            <a:spLocks/>
          </p:cNvSpPr>
          <p:nvPr/>
        </p:nvSpPr>
        <p:spPr>
          <a:xfrm>
            <a:off x="252001" y="125973"/>
            <a:ext cx="11688000" cy="900000"/>
          </a:xfrm>
          <a:prstGeom prst="rect">
            <a:avLst/>
          </a:prstGeom>
        </p:spPr>
        <p:txBody>
          <a:bodyPr vert="horz"/>
          <a:lstStyle>
            <a:lvl1pPr algn="l" defTabSz="457200" rtl="0" eaLnBrk="1" latinLnBrk="0" hangingPunct="1">
              <a:spcBef>
                <a:spcPct val="0"/>
              </a:spcBef>
              <a:buNone/>
              <a:defRPr sz="2800" kern="1200">
                <a:solidFill>
                  <a:srgbClr val="FFFFFF"/>
                </a:solidFill>
                <a:latin typeface="Arial"/>
                <a:ea typeface="+mj-ea"/>
                <a:cs typeface="Arial"/>
              </a:defRPr>
            </a:lvl1pPr>
          </a:lstStyle>
          <a:p>
            <a:endParaRPr lang="en-US" sz="2400" dirty="0"/>
          </a:p>
        </p:txBody>
      </p:sp>
      <p:sp>
        <p:nvSpPr>
          <p:cNvPr id="12" name="Text Placeholder 6">
            <a:extLst>
              <a:ext uri="{FF2B5EF4-FFF2-40B4-BE49-F238E27FC236}">
                <a16:creationId xmlns:a16="http://schemas.microsoft.com/office/drawing/2014/main" id="{604D8E42-58E0-A24E-A38F-573118A34670}"/>
              </a:ext>
            </a:extLst>
          </p:cNvPr>
          <p:cNvSpPr txBox="1">
            <a:spLocks/>
          </p:cNvSpPr>
          <p:nvPr/>
        </p:nvSpPr>
        <p:spPr>
          <a:xfrm>
            <a:off x="251321" y="1152525"/>
            <a:ext cx="11688177" cy="5038725"/>
          </a:xfrm>
          <a:prstGeom prst="rect">
            <a:avLst/>
          </a:prstGeom>
        </p:spPr>
        <p:txBody>
          <a:bodyPr>
            <a:normAutofit/>
          </a:bodyPr>
          <a:lstStyle>
            <a:lvl1pPr marL="342900" indent="-342900" algn="l" defTabSz="914400" rtl="0" eaLnBrk="1" latinLnBrk="0" hangingPunct="1">
              <a:lnSpc>
                <a:spcPct val="100000"/>
              </a:lnSpc>
              <a:spcBef>
                <a:spcPts val="0"/>
              </a:spcBef>
              <a:spcAft>
                <a:spcPts val="1000"/>
              </a:spcAft>
              <a:buClr>
                <a:schemeClr val="accent1"/>
              </a:buClr>
              <a:buSzPct val="100000"/>
              <a:buFont typeface="Wingdings" panose="05000000000000000000" pitchFamily="2" charset="2"/>
              <a:buChar char="§"/>
              <a:defRPr sz="2200" kern="1200">
                <a:solidFill>
                  <a:schemeClr val="accent1"/>
                </a:solidFill>
                <a:latin typeface="+mj-lt"/>
                <a:ea typeface="+mn-ea"/>
                <a:cs typeface="+mn-cs"/>
              </a:defRPr>
            </a:lvl1pPr>
            <a:lvl2pPr marL="630000" indent="-288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j-lt"/>
                <a:ea typeface="+mn-ea"/>
                <a:cs typeface="+mn-cs"/>
              </a:defRPr>
            </a:lvl2pPr>
            <a:lvl3pPr marL="846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3pPr>
            <a:lvl4pPr marL="1062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4pPr>
            <a:lvl5pPr marL="1278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de-DE" sz="2400" dirty="0"/>
              <a:t> </a:t>
            </a:r>
            <a:endParaRPr lang="en-US" sz="2400" dirty="0"/>
          </a:p>
        </p:txBody>
      </p:sp>
      <p:sp>
        <p:nvSpPr>
          <p:cNvPr id="14" name="AutoShape 12" descr="Argos.svg">
            <a:extLst>
              <a:ext uri="{FF2B5EF4-FFF2-40B4-BE49-F238E27FC236}">
                <a16:creationId xmlns:a16="http://schemas.microsoft.com/office/drawing/2014/main" id="{FBF791FC-185D-D84F-AE46-B9DE7AE52788}"/>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extplatzhalter 2">
            <a:extLst>
              <a:ext uri="{FF2B5EF4-FFF2-40B4-BE49-F238E27FC236}">
                <a16:creationId xmlns:a16="http://schemas.microsoft.com/office/drawing/2014/main" id="{3D2CBB33-A8AD-6E46-AB79-851AE52E3E83}"/>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17" name="Textplatzhalter 2">
            <a:extLst>
              <a:ext uri="{FF2B5EF4-FFF2-40B4-BE49-F238E27FC236}">
                <a16:creationId xmlns:a16="http://schemas.microsoft.com/office/drawing/2014/main" id="{B698AC3C-0B4C-FC41-BD24-9E7B056AD48F}"/>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18" name="Textplatzhalter 2">
            <a:extLst>
              <a:ext uri="{FF2B5EF4-FFF2-40B4-BE49-F238E27FC236}">
                <a16:creationId xmlns:a16="http://schemas.microsoft.com/office/drawing/2014/main" id="{FA9CADC0-0187-444B-A596-E5ADB993C6F8}"/>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1" name="Textplatzhalter 2">
            <a:extLst>
              <a:ext uri="{FF2B5EF4-FFF2-40B4-BE49-F238E27FC236}">
                <a16:creationId xmlns:a16="http://schemas.microsoft.com/office/drawing/2014/main" id="{40BF2ACD-C662-8F4F-9D3D-13BBB1C34ED0}"/>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22" name="Textplatzhalter 2">
            <a:extLst>
              <a:ext uri="{FF2B5EF4-FFF2-40B4-BE49-F238E27FC236}">
                <a16:creationId xmlns:a16="http://schemas.microsoft.com/office/drawing/2014/main" id="{1518EA94-4E9F-DF4E-8B41-8514C5B1DE1F}"/>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24" name="Textplatzhalter 2">
            <a:extLst>
              <a:ext uri="{FF2B5EF4-FFF2-40B4-BE49-F238E27FC236}">
                <a16:creationId xmlns:a16="http://schemas.microsoft.com/office/drawing/2014/main" id="{594AC05E-76C1-544F-8F2F-EBBBEDDE8906}"/>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34" name="Titel 1">
            <a:extLst>
              <a:ext uri="{FF2B5EF4-FFF2-40B4-BE49-F238E27FC236}">
                <a16:creationId xmlns:a16="http://schemas.microsoft.com/office/drawing/2014/main" id="{49BAE1B5-5AD6-AE4C-A26B-4A512EC3283F}"/>
              </a:ext>
            </a:extLst>
          </p:cNvPr>
          <p:cNvSpPr txBox="1">
            <a:spLocks/>
          </p:cNvSpPr>
          <p:nvPr/>
        </p:nvSpPr>
        <p:spPr>
          <a:xfrm>
            <a:off x="1356541" y="63626"/>
            <a:ext cx="10462048" cy="90934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de-DE" sz="3600" dirty="0"/>
              <a:t>Übungsaufgabe 2) SWOT</a:t>
            </a:r>
          </a:p>
        </p:txBody>
      </p:sp>
      <p:sp>
        <p:nvSpPr>
          <p:cNvPr id="25" name="Titel 1">
            <a:extLst>
              <a:ext uri="{FF2B5EF4-FFF2-40B4-BE49-F238E27FC236}">
                <a16:creationId xmlns:a16="http://schemas.microsoft.com/office/drawing/2014/main" id="{7C43399A-8DF8-B84D-AB4B-A012C4DB70A0}"/>
              </a:ext>
            </a:extLst>
          </p:cNvPr>
          <p:cNvSpPr>
            <a:spLocks noGrp="1"/>
          </p:cNvSpPr>
          <p:nvPr>
            <p:ph type="title"/>
          </p:nvPr>
        </p:nvSpPr>
        <p:spPr>
          <a:xfrm>
            <a:off x="62617" y="-1972484"/>
            <a:ext cx="0" cy="0"/>
          </a:xfrm>
        </p:spPr>
        <p:txBody>
          <a:bodyPr>
            <a:normAutofit fontScale="90000"/>
          </a:bodyPr>
          <a:lstStyle/>
          <a:p>
            <a:endParaRPr lang="en-US" altLang="de-DE" sz="3200" dirty="0">
              <a:latin typeface="Arial" charset="0"/>
              <a:cs typeface="Arial" charset="0"/>
            </a:endParaRPr>
          </a:p>
        </p:txBody>
      </p:sp>
      <p:pic>
        <p:nvPicPr>
          <p:cNvPr id="26" name="Grafik 25" descr="Ein Bild, das Tisch enthält.&#10;&#10;Automatisch generierte Beschreibung">
            <a:extLst>
              <a:ext uri="{FF2B5EF4-FFF2-40B4-BE49-F238E27FC236}">
                <a16:creationId xmlns:a16="http://schemas.microsoft.com/office/drawing/2014/main" id="{A7139BCB-48D4-054A-98D9-BB04E0782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54" y="231830"/>
            <a:ext cx="2253343" cy="1927201"/>
          </a:xfrm>
          <a:prstGeom prst="rect">
            <a:avLst/>
          </a:prstGeom>
          <a:ln>
            <a:noFill/>
          </a:ln>
          <a:effectLst>
            <a:outerShdw blurRad="190500" algn="tl" rotWithShape="0">
              <a:srgbClr val="000000">
                <a:alpha val="70000"/>
              </a:srgbClr>
            </a:outerShdw>
          </a:effectLst>
        </p:spPr>
      </p:pic>
      <p:pic>
        <p:nvPicPr>
          <p:cNvPr id="3" name="Grafik 2">
            <a:extLst>
              <a:ext uri="{FF2B5EF4-FFF2-40B4-BE49-F238E27FC236}">
                <a16:creationId xmlns:a16="http://schemas.microsoft.com/office/drawing/2014/main" id="{D0D557D7-CAA5-2943-8A64-02B8AEC3830B}"/>
              </a:ext>
            </a:extLst>
          </p:cNvPr>
          <p:cNvPicPr>
            <a:picLocks noChangeAspect="1"/>
          </p:cNvPicPr>
          <p:nvPr/>
        </p:nvPicPr>
        <p:blipFill>
          <a:blip r:embed="rId4"/>
          <a:stretch>
            <a:fillRect/>
          </a:stretch>
        </p:blipFill>
        <p:spPr>
          <a:xfrm>
            <a:off x="1070062" y="1914671"/>
            <a:ext cx="10643411" cy="47436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39752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9" name="Rectangle 19">
            <a:extLst>
              <a:ext uri="{FF2B5EF4-FFF2-40B4-BE49-F238E27FC236}">
                <a16:creationId xmlns:a16="http://schemas.microsoft.com/office/drawing/2014/main" id="{DA0C0139-742E-554A-B401-4F3C98F8F676}"/>
              </a:ext>
            </a:extLst>
          </p:cNvPr>
          <p:cNvSpPr/>
          <p:nvPr/>
        </p:nvSpPr>
        <p:spPr>
          <a:xfrm>
            <a:off x="381567" y="1529750"/>
            <a:ext cx="8674769" cy="1200329"/>
          </a:xfrm>
          <a:prstGeom prst="rect">
            <a:avLst/>
          </a:prstGeom>
        </p:spPr>
        <p:txBody>
          <a:bodyPr wrap="square">
            <a:spAutoFit/>
          </a:bodyPr>
          <a:lstStyle/>
          <a:p>
            <a:pPr>
              <a:defRPr/>
            </a:pPr>
            <a:endParaRPr lang="en-GB" altLang="en-US" dirty="0">
              <a:latin typeface="Arial" charset="0"/>
              <a:ea typeface="Arial" charset="0"/>
              <a:cs typeface="Arial" charset="0"/>
            </a:endParaRPr>
          </a:p>
          <a:p>
            <a:pPr>
              <a:defRPr/>
            </a:pPr>
            <a:endParaRPr lang="en-GB" altLang="en-US" dirty="0">
              <a:latin typeface="Arial" charset="0"/>
              <a:ea typeface="Arial" charset="0"/>
              <a:cs typeface="Arial" charset="0"/>
            </a:endParaRPr>
          </a:p>
          <a:p>
            <a:endParaRPr lang="en-GB" dirty="0">
              <a:solidFill>
                <a:srgbClr val="FF0000"/>
              </a:solidFill>
              <a:latin typeface="Arial" charset="0"/>
              <a:ea typeface="Arial" charset="0"/>
              <a:cs typeface="Arial" charset="0"/>
            </a:endParaRPr>
          </a:p>
        </p:txBody>
      </p:sp>
      <p:sp>
        <p:nvSpPr>
          <p:cNvPr id="10" name="Title 4">
            <a:extLst>
              <a:ext uri="{FF2B5EF4-FFF2-40B4-BE49-F238E27FC236}">
                <a16:creationId xmlns:a16="http://schemas.microsoft.com/office/drawing/2014/main" id="{D05A7CA8-63C9-064B-A7FB-9AAECCC446D4}"/>
              </a:ext>
            </a:extLst>
          </p:cNvPr>
          <p:cNvSpPr txBox="1">
            <a:spLocks/>
          </p:cNvSpPr>
          <p:nvPr/>
        </p:nvSpPr>
        <p:spPr>
          <a:xfrm>
            <a:off x="252001" y="125973"/>
            <a:ext cx="11688000" cy="900000"/>
          </a:xfrm>
          <a:prstGeom prst="rect">
            <a:avLst/>
          </a:prstGeom>
        </p:spPr>
        <p:txBody>
          <a:bodyPr vert="horz"/>
          <a:lstStyle>
            <a:lvl1pPr algn="l" defTabSz="457200" rtl="0" eaLnBrk="1" latinLnBrk="0" hangingPunct="1">
              <a:spcBef>
                <a:spcPct val="0"/>
              </a:spcBef>
              <a:buNone/>
              <a:defRPr sz="2800" kern="1200">
                <a:solidFill>
                  <a:srgbClr val="FFFFFF"/>
                </a:solidFill>
                <a:latin typeface="Arial"/>
                <a:ea typeface="+mj-ea"/>
                <a:cs typeface="Arial"/>
              </a:defRPr>
            </a:lvl1pPr>
          </a:lstStyle>
          <a:p>
            <a:endParaRPr lang="en-US" sz="2400" dirty="0"/>
          </a:p>
        </p:txBody>
      </p:sp>
      <p:sp>
        <p:nvSpPr>
          <p:cNvPr id="12" name="Text Placeholder 6">
            <a:extLst>
              <a:ext uri="{FF2B5EF4-FFF2-40B4-BE49-F238E27FC236}">
                <a16:creationId xmlns:a16="http://schemas.microsoft.com/office/drawing/2014/main" id="{604D8E42-58E0-A24E-A38F-573118A34670}"/>
              </a:ext>
            </a:extLst>
          </p:cNvPr>
          <p:cNvSpPr txBox="1">
            <a:spLocks/>
          </p:cNvSpPr>
          <p:nvPr/>
        </p:nvSpPr>
        <p:spPr>
          <a:xfrm>
            <a:off x="251824" y="1167849"/>
            <a:ext cx="11688177" cy="5038725"/>
          </a:xfrm>
          <a:prstGeom prst="rect">
            <a:avLst/>
          </a:prstGeom>
        </p:spPr>
        <p:txBody>
          <a:bodyPr>
            <a:normAutofit/>
          </a:bodyPr>
          <a:lstStyle>
            <a:lvl1pPr marL="342900" indent="-342900" algn="l" defTabSz="914400" rtl="0" eaLnBrk="1" latinLnBrk="0" hangingPunct="1">
              <a:lnSpc>
                <a:spcPct val="100000"/>
              </a:lnSpc>
              <a:spcBef>
                <a:spcPts val="0"/>
              </a:spcBef>
              <a:spcAft>
                <a:spcPts val="1000"/>
              </a:spcAft>
              <a:buClr>
                <a:schemeClr val="accent1"/>
              </a:buClr>
              <a:buSzPct val="100000"/>
              <a:buFont typeface="Wingdings" panose="05000000000000000000" pitchFamily="2" charset="2"/>
              <a:buChar char="§"/>
              <a:defRPr sz="2200" kern="1200">
                <a:solidFill>
                  <a:schemeClr val="accent1"/>
                </a:solidFill>
                <a:latin typeface="+mj-lt"/>
                <a:ea typeface="+mn-ea"/>
                <a:cs typeface="+mn-cs"/>
              </a:defRPr>
            </a:lvl1pPr>
            <a:lvl2pPr marL="630000" indent="-288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j-lt"/>
                <a:ea typeface="+mn-ea"/>
                <a:cs typeface="+mn-cs"/>
              </a:defRPr>
            </a:lvl2pPr>
            <a:lvl3pPr marL="846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3pPr>
            <a:lvl4pPr marL="1062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4pPr>
            <a:lvl5pPr marL="1278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de-DE" sz="2400" dirty="0"/>
              <a:t> </a:t>
            </a:r>
            <a:endParaRPr lang="en-US" sz="2400" dirty="0"/>
          </a:p>
        </p:txBody>
      </p:sp>
      <p:sp>
        <p:nvSpPr>
          <p:cNvPr id="14" name="AutoShape 12" descr="Argos.svg">
            <a:extLst>
              <a:ext uri="{FF2B5EF4-FFF2-40B4-BE49-F238E27FC236}">
                <a16:creationId xmlns:a16="http://schemas.microsoft.com/office/drawing/2014/main" id="{FBF791FC-185D-D84F-AE46-B9DE7AE52788}"/>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extplatzhalter 2">
            <a:extLst>
              <a:ext uri="{FF2B5EF4-FFF2-40B4-BE49-F238E27FC236}">
                <a16:creationId xmlns:a16="http://schemas.microsoft.com/office/drawing/2014/main" id="{3D2CBB33-A8AD-6E46-AB79-851AE52E3E83}"/>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17" name="Textplatzhalter 2">
            <a:extLst>
              <a:ext uri="{FF2B5EF4-FFF2-40B4-BE49-F238E27FC236}">
                <a16:creationId xmlns:a16="http://schemas.microsoft.com/office/drawing/2014/main" id="{B698AC3C-0B4C-FC41-BD24-9E7B056AD48F}"/>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18" name="Textplatzhalter 2">
            <a:extLst>
              <a:ext uri="{FF2B5EF4-FFF2-40B4-BE49-F238E27FC236}">
                <a16:creationId xmlns:a16="http://schemas.microsoft.com/office/drawing/2014/main" id="{FA9CADC0-0187-444B-A596-E5ADB993C6F8}"/>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1" name="Textplatzhalter 2">
            <a:extLst>
              <a:ext uri="{FF2B5EF4-FFF2-40B4-BE49-F238E27FC236}">
                <a16:creationId xmlns:a16="http://schemas.microsoft.com/office/drawing/2014/main" id="{40BF2ACD-C662-8F4F-9D3D-13BBB1C34ED0}"/>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22" name="Textplatzhalter 2">
            <a:extLst>
              <a:ext uri="{FF2B5EF4-FFF2-40B4-BE49-F238E27FC236}">
                <a16:creationId xmlns:a16="http://schemas.microsoft.com/office/drawing/2014/main" id="{1518EA94-4E9F-DF4E-8B41-8514C5B1DE1F}"/>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24" name="Textplatzhalter 2">
            <a:extLst>
              <a:ext uri="{FF2B5EF4-FFF2-40B4-BE49-F238E27FC236}">
                <a16:creationId xmlns:a16="http://schemas.microsoft.com/office/drawing/2014/main" id="{594AC05E-76C1-544F-8F2F-EBBBEDDE8906}"/>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9" name="Titel 1">
            <a:extLst>
              <a:ext uri="{FF2B5EF4-FFF2-40B4-BE49-F238E27FC236}">
                <a16:creationId xmlns:a16="http://schemas.microsoft.com/office/drawing/2014/main" id="{DC1354A4-CA88-AB4D-9587-3CAE68188D10}"/>
              </a:ext>
            </a:extLst>
          </p:cNvPr>
          <p:cNvSpPr txBox="1">
            <a:spLocks/>
          </p:cNvSpPr>
          <p:nvPr/>
        </p:nvSpPr>
        <p:spPr>
          <a:xfrm>
            <a:off x="4231057" y="266308"/>
            <a:ext cx="8815252" cy="4063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r>
              <a:rPr lang="de-DE" sz="2000" dirty="0"/>
              <a:t>Übungsaufgabe Marktfeldstrategien </a:t>
            </a:r>
          </a:p>
        </p:txBody>
      </p:sp>
      <p:pic>
        <p:nvPicPr>
          <p:cNvPr id="3" name="Grafik 2">
            <a:extLst>
              <a:ext uri="{FF2B5EF4-FFF2-40B4-BE49-F238E27FC236}">
                <a16:creationId xmlns:a16="http://schemas.microsoft.com/office/drawing/2014/main" id="{3B55E017-E8F3-5D42-846B-CA7845E024D1}"/>
              </a:ext>
            </a:extLst>
          </p:cNvPr>
          <p:cNvPicPr>
            <a:picLocks noChangeAspect="1"/>
          </p:cNvPicPr>
          <p:nvPr/>
        </p:nvPicPr>
        <p:blipFill>
          <a:blip r:embed="rId3"/>
          <a:stretch>
            <a:fillRect/>
          </a:stretch>
        </p:blipFill>
        <p:spPr>
          <a:xfrm>
            <a:off x="670834" y="1421004"/>
            <a:ext cx="11139599" cy="52092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08211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9" name="Rectangle 19">
            <a:extLst>
              <a:ext uri="{FF2B5EF4-FFF2-40B4-BE49-F238E27FC236}">
                <a16:creationId xmlns:a16="http://schemas.microsoft.com/office/drawing/2014/main" id="{DA0C0139-742E-554A-B401-4F3C98F8F676}"/>
              </a:ext>
            </a:extLst>
          </p:cNvPr>
          <p:cNvSpPr/>
          <p:nvPr/>
        </p:nvSpPr>
        <p:spPr>
          <a:xfrm>
            <a:off x="381567" y="1529750"/>
            <a:ext cx="8674769" cy="1200329"/>
          </a:xfrm>
          <a:prstGeom prst="rect">
            <a:avLst/>
          </a:prstGeom>
        </p:spPr>
        <p:txBody>
          <a:bodyPr wrap="square">
            <a:spAutoFit/>
          </a:bodyPr>
          <a:lstStyle/>
          <a:p>
            <a:pPr>
              <a:defRPr/>
            </a:pPr>
            <a:endParaRPr lang="en-GB" altLang="en-US" dirty="0">
              <a:latin typeface="Arial" charset="0"/>
              <a:ea typeface="Arial" charset="0"/>
              <a:cs typeface="Arial" charset="0"/>
            </a:endParaRPr>
          </a:p>
          <a:p>
            <a:pPr>
              <a:defRPr/>
            </a:pPr>
            <a:endParaRPr lang="en-GB" altLang="en-US" dirty="0">
              <a:latin typeface="Arial" charset="0"/>
              <a:ea typeface="Arial" charset="0"/>
              <a:cs typeface="Arial" charset="0"/>
            </a:endParaRPr>
          </a:p>
          <a:p>
            <a:endParaRPr lang="en-GB" dirty="0">
              <a:solidFill>
                <a:srgbClr val="FF0000"/>
              </a:solidFill>
              <a:latin typeface="Arial" charset="0"/>
              <a:ea typeface="Arial" charset="0"/>
              <a:cs typeface="Arial" charset="0"/>
            </a:endParaRPr>
          </a:p>
        </p:txBody>
      </p:sp>
      <p:sp>
        <p:nvSpPr>
          <p:cNvPr id="10" name="Title 4">
            <a:extLst>
              <a:ext uri="{FF2B5EF4-FFF2-40B4-BE49-F238E27FC236}">
                <a16:creationId xmlns:a16="http://schemas.microsoft.com/office/drawing/2014/main" id="{D05A7CA8-63C9-064B-A7FB-9AAECCC446D4}"/>
              </a:ext>
            </a:extLst>
          </p:cNvPr>
          <p:cNvSpPr txBox="1">
            <a:spLocks/>
          </p:cNvSpPr>
          <p:nvPr/>
        </p:nvSpPr>
        <p:spPr>
          <a:xfrm>
            <a:off x="252001" y="125973"/>
            <a:ext cx="11688000" cy="900000"/>
          </a:xfrm>
          <a:prstGeom prst="rect">
            <a:avLst/>
          </a:prstGeom>
        </p:spPr>
        <p:txBody>
          <a:bodyPr vert="horz"/>
          <a:lstStyle>
            <a:lvl1pPr algn="l" defTabSz="457200" rtl="0" eaLnBrk="1" latinLnBrk="0" hangingPunct="1">
              <a:spcBef>
                <a:spcPct val="0"/>
              </a:spcBef>
              <a:buNone/>
              <a:defRPr sz="2800" kern="1200">
                <a:solidFill>
                  <a:srgbClr val="FFFFFF"/>
                </a:solidFill>
                <a:latin typeface="Arial"/>
                <a:ea typeface="+mj-ea"/>
                <a:cs typeface="Arial"/>
              </a:defRPr>
            </a:lvl1pPr>
          </a:lstStyle>
          <a:p>
            <a:endParaRPr lang="en-US" sz="2400" dirty="0"/>
          </a:p>
        </p:txBody>
      </p:sp>
      <p:sp>
        <p:nvSpPr>
          <p:cNvPr id="12" name="Text Placeholder 6">
            <a:extLst>
              <a:ext uri="{FF2B5EF4-FFF2-40B4-BE49-F238E27FC236}">
                <a16:creationId xmlns:a16="http://schemas.microsoft.com/office/drawing/2014/main" id="{604D8E42-58E0-A24E-A38F-573118A34670}"/>
              </a:ext>
            </a:extLst>
          </p:cNvPr>
          <p:cNvSpPr txBox="1">
            <a:spLocks/>
          </p:cNvSpPr>
          <p:nvPr/>
        </p:nvSpPr>
        <p:spPr>
          <a:xfrm>
            <a:off x="251824" y="1167849"/>
            <a:ext cx="11688177" cy="5038725"/>
          </a:xfrm>
          <a:prstGeom prst="rect">
            <a:avLst/>
          </a:prstGeom>
        </p:spPr>
        <p:txBody>
          <a:bodyPr>
            <a:normAutofit/>
          </a:bodyPr>
          <a:lstStyle>
            <a:lvl1pPr marL="342900" indent="-342900" algn="l" defTabSz="914400" rtl="0" eaLnBrk="1" latinLnBrk="0" hangingPunct="1">
              <a:lnSpc>
                <a:spcPct val="100000"/>
              </a:lnSpc>
              <a:spcBef>
                <a:spcPts val="0"/>
              </a:spcBef>
              <a:spcAft>
                <a:spcPts val="1000"/>
              </a:spcAft>
              <a:buClr>
                <a:schemeClr val="accent1"/>
              </a:buClr>
              <a:buSzPct val="100000"/>
              <a:buFont typeface="Wingdings" panose="05000000000000000000" pitchFamily="2" charset="2"/>
              <a:buChar char="§"/>
              <a:defRPr sz="2200" kern="1200">
                <a:solidFill>
                  <a:schemeClr val="accent1"/>
                </a:solidFill>
                <a:latin typeface="+mj-lt"/>
                <a:ea typeface="+mn-ea"/>
                <a:cs typeface="+mn-cs"/>
              </a:defRPr>
            </a:lvl1pPr>
            <a:lvl2pPr marL="630000" indent="-288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j-lt"/>
                <a:ea typeface="+mn-ea"/>
                <a:cs typeface="+mn-cs"/>
              </a:defRPr>
            </a:lvl2pPr>
            <a:lvl3pPr marL="846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3pPr>
            <a:lvl4pPr marL="1062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4pPr>
            <a:lvl5pPr marL="1278000" indent="-2160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400" kern="1200">
                <a:solidFill>
                  <a:schemeClr val="tx1">
                    <a:lumMod val="75000"/>
                    <a:lumOff val="25000"/>
                  </a:schemeClr>
                </a:solidFill>
                <a:latin typeface="+mj-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de-DE" sz="2400" dirty="0"/>
              <a:t> </a:t>
            </a:r>
            <a:endParaRPr lang="en-US" sz="2400" dirty="0"/>
          </a:p>
        </p:txBody>
      </p:sp>
      <p:sp>
        <p:nvSpPr>
          <p:cNvPr id="14" name="AutoShape 12" descr="Argos.svg">
            <a:extLst>
              <a:ext uri="{FF2B5EF4-FFF2-40B4-BE49-F238E27FC236}">
                <a16:creationId xmlns:a16="http://schemas.microsoft.com/office/drawing/2014/main" id="{FBF791FC-185D-D84F-AE46-B9DE7AE52788}"/>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Textplatzhalter 2">
            <a:extLst>
              <a:ext uri="{FF2B5EF4-FFF2-40B4-BE49-F238E27FC236}">
                <a16:creationId xmlns:a16="http://schemas.microsoft.com/office/drawing/2014/main" id="{3D2CBB33-A8AD-6E46-AB79-851AE52E3E83}"/>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17" name="Textplatzhalter 2">
            <a:extLst>
              <a:ext uri="{FF2B5EF4-FFF2-40B4-BE49-F238E27FC236}">
                <a16:creationId xmlns:a16="http://schemas.microsoft.com/office/drawing/2014/main" id="{B698AC3C-0B4C-FC41-BD24-9E7B056AD48F}"/>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18" name="Textplatzhalter 2">
            <a:extLst>
              <a:ext uri="{FF2B5EF4-FFF2-40B4-BE49-F238E27FC236}">
                <a16:creationId xmlns:a16="http://schemas.microsoft.com/office/drawing/2014/main" id="{FA9CADC0-0187-444B-A596-E5ADB993C6F8}"/>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1" name="Textplatzhalter 2">
            <a:extLst>
              <a:ext uri="{FF2B5EF4-FFF2-40B4-BE49-F238E27FC236}">
                <a16:creationId xmlns:a16="http://schemas.microsoft.com/office/drawing/2014/main" id="{40BF2ACD-C662-8F4F-9D3D-13BBB1C34ED0}"/>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22" name="Textplatzhalter 2">
            <a:extLst>
              <a:ext uri="{FF2B5EF4-FFF2-40B4-BE49-F238E27FC236}">
                <a16:creationId xmlns:a16="http://schemas.microsoft.com/office/drawing/2014/main" id="{1518EA94-4E9F-DF4E-8B41-8514C5B1DE1F}"/>
              </a:ext>
            </a:extLst>
          </p:cNvPr>
          <p:cNvSpPr txBox="1">
            <a:spLocks/>
          </p:cNvSpPr>
          <p:nvPr/>
        </p:nvSpPr>
        <p:spPr>
          <a:xfrm>
            <a:off x="724163" y="2580908"/>
            <a:ext cx="11700000" cy="1831682"/>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a:p>
            <a:pPr marL="342900" indent="-342900" algn="ctr" hangingPunct="1">
              <a:buFont typeface="Arial" panose="020B0604020202020204" pitchFamily="34" charset="0"/>
              <a:buChar char="•"/>
            </a:pPr>
            <a:endParaRPr lang="de-DE" sz="2400" dirty="0"/>
          </a:p>
        </p:txBody>
      </p:sp>
      <p:sp>
        <p:nvSpPr>
          <p:cNvPr id="24" name="Textplatzhalter 2">
            <a:extLst>
              <a:ext uri="{FF2B5EF4-FFF2-40B4-BE49-F238E27FC236}">
                <a16:creationId xmlns:a16="http://schemas.microsoft.com/office/drawing/2014/main" id="{594AC05E-76C1-544F-8F2F-EBBBEDDE8906}"/>
              </a:ext>
            </a:extLst>
          </p:cNvPr>
          <p:cNvSpPr txBox="1">
            <a:spLocks/>
          </p:cNvSpPr>
          <p:nvPr/>
        </p:nvSpPr>
        <p:spPr>
          <a:xfrm>
            <a:off x="737565" y="1774344"/>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pic>
        <p:nvPicPr>
          <p:cNvPr id="23" name="Picture 5" descr="https://you.stonybrook.edu/innovationlab/files/2015/07/post-it-note-1gr38qq.jpg">
            <a:extLst>
              <a:ext uri="{FF2B5EF4-FFF2-40B4-BE49-F238E27FC236}">
                <a16:creationId xmlns:a16="http://schemas.microsoft.com/office/drawing/2014/main" id="{EE06DD00-18DC-7246-B3AC-84A419C66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300" t="8694" r="19966" b="19009"/>
          <a:stretch>
            <a:fillRect/>
          </a:stretch>
        </p:blipFill>
        <p:spPr bwMode="auto">
          <a:xfrm>
            <a:off x="-6955" y="382794"/>
            <a:ext cx="6017290" cy="644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fik 25">
            <a:extLst>
              <a:ext uri="{FF2B5EF4-FFF2-40B4-BE49-F238E27FC236}">
                <a16:creationId xmlns:a16="http://schemas.microsoft.com/office/drawing/2014/main" id="{72B67910-9C34-484E-AFC9-1C884F9CD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5244" y="56772"/>
            <a:ext cx="1714500" cy="1828800"/>
          </a:xfrm>
          <a:prstGeom prst="rect">
            <a:avLst/>
          </a:prstGeom>
        </p:spPr>
      </p:pic>
      <p:sp>
        <p:nvSpPr>
          <p:cNvPr id="20" name="Textfeld 6">
            <a:extLst>
              <a:ext uri="{FF2B5EF4-FFF2-40B4-BE49-F238E27FC236}">
                <a16:creationId xmlns:a16="http://schemas.microsoft.com/office/drawing/2014/main" id="{2D0597D2-1AF4-D540-A4CE-BFD1D0A5588E}"/>
              </a:ext>
            </a:extLst>
          </p:cNvPr>
          <p:cNvSpPr txBox="1">
            <a:spLocks noChangeArrowheads="1"/>
          </p:cNvSpPr>
          <p:nvPr/>
        </p:nvSpPr>
        <p:spPr bwMode="auto">
          <a:xfrm rot="-275259">
            <a:off x="529091" y="1296816"/>
            <a:ext cx="5209373" cy="542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r>
              <a:rPr lang="de-DE" sz="2000" b="1" dirty="0">
                <a:latin typeface="Bradley Hand" pitchFamily="2" charset="77"/>
              </a:rPr>
              <a:t>Versetzen Sie sich in die Lage eines Deodorant-Herstellers und definieren Sie: </a:t>
            </a:r>
          </a:p>
          <a:p>
            <a:pPr>
              <a:buFont typeface="Arial" panose="020B0604020202020204" pitchFamily="34" charset="0"/>
              <a:buChar char="•"/>
            </a:pPr>
            <a:r>
              <a:rPr lang="de-DE" sz="2000" b="1" dirty="0">
                <a:latin typeface="Bradley Hand" pitchFamily="2" charset="77"/>
              </a:rPr>
              <a:t>Werte / Glauben</a:t>
            </a:r>
          </a:p>
          <a:p>
            <a:pPr>
              <a:buFont typeface="Arial" panose="020B0604020202020204" pitchFamily="34" charset="0"/>
              <a:buChar char="•"/>
            </a:pPr>
            <a:r>
              <a:rPr lang="de-DE" sz="2000" b="1" dirty="0">
                <a:latin typeface="Bradley Hand" pitchFamily="2" charset="77"/>
              </a:rPr>
              <a:t>Vision</a:t>
            </a:r>
          </a:p>
          <a:p>
            <a:pPr>
              <a:buFont typeface="Arial" panose="020B0604020202020204" pitchFamily="34" charset="0"/>
              <a:buChar char="•"/>
            </a:pPr>
            <a:r>
              <a:rPr lang="de-DE" sz="2000" b="1" dirty="0">
                <a:latin typeface="Bradley Hand" pitchFamily="2" charset="77"/>
              </a:rPr>
              <a:t>Mission</a:t>
            </a:r>
          </a:p>
          <a:p>
            <a:pPr>
              <a:buFont typeface="Arial" panose="020B0604020202020204" pitchFamily="34" charset="0"/>
              <a:buChar char="•"/>
            </a:pPr>
            <a:r>
              <a:rPr lang="de-DE" sz="2000" b="1" dirty="0">
                <a:latin typeface="Bradley Hand" pitchFamily="2" charset="77"/>
              </a:rPr>
              <a:t>Unternehmensziele</a:t>
            </a:r>
          </a:p>
          <a:p>
            <a:pPr>
              <a:buFont typeface="Arial" panose="020B0604020202020204" pitchFamily="34" charset="0"/>
              <a:buChar char="•"/>
            </a:pPr>
            <a:r>
              <a:rPr lang="de-DE" sz="2000" b="1" dirty="0">
                <a:latin typeface="Bradley Hand" pitchFamily="2" charset="77"/>
              </a:rPr>
              <a:t>Marketingziele (SMART)</a:t>
            </a:r>
          </a:p>
          <a:p>
            <a:pPr>
              <a:buFont typeface="Arial" panose="020B0604020202020204" pitchFamily="34" charset="0"/>
              <a:buChar char="•"/>
            </a:pPr>
            <a:endParaRPr lang="de-DE" sz="2000" b="1" baseline="-25000" dirty="0">
              <a:latin typeface="Bradley Hand" pitchFamily="2" charset="77"/>
            </a:endParaRPr>
          </a:p>
          <a:p>
            <a:r>
              <a:rPr lang="de-DE" sz="2000" b="1" dirty="0">
                <a:latin typeface="Bradley Hand" pitchFamily="2" charset="77"/>
              </a:rPr>
              <a:t>Was sind mögliche strategische Optionen nach der Ansoff-Matrix? Welche würden Sie im Hinblick auf Ihr Deodorant verfolgen? </a:t>
            </a:r>
          </a:p>
          <a:p>
            <a:endParaRPr lang="de-DE" sz="2000" b="1" dirty="0">
              <a:latin typeface="Bradley Hand" pitchFamily="2" charset="77"/>
            </a:endParaRPr>
          </a:p>
          <a:p>
            <a:r>
              <a:rPr lang="de-DE" sz="2000" b="1" dirty="0">
                <a:latin typeface="Bradley Hand" pitchFamily="2" charset="77"/>
              </a:rPr>
              <a:t>Welche Marktstimulierungsstrategien nach Becker (2019) könnten zudem eingeschlagen werden in Bezug auf die formulierten Ziele?</a:t>
            </a:r>
            <a:endParaRPr lang="de-DE" altLang="de-DE" sz="2000" b="1" baseline="-25000" dirty="0">
              <a:latin typeface="Bradley Hand" pitchFamily="2" charset="77"/>
            </a:endParaRPr>
          </a:p>
          <a:p>
            <a:pPr>
              <a:buFont typeface="Arial" panose="020B0604020202020204" pitchFamily="34" charset="0"/>
              <a:buChar char="•"/>
            </a:pPr>
            <a:endParaRPr lang="de-DE" sz="2000" baseline="-25000" dirty="0">
              <a:latin typeface="Bradley Hand" pitchFamily="2" charset="77"/>
            </a:endParaRPr>
          </a:p>
        </p:txBody>
      </p:sp>
      <p:pic>
        <p:nvPicPr>
          <p:cNvPr id="27" name="Picture 2" descr="Nachfüllbare Deo-glas Rolle Auf Flasche 50 Ml Großhandel - Buy Nachfüllbar  Deodorant Glas Rolle Auf Flasche 50 Ml Großhandel,Glas Deo Roll On Flasche,Deodorant  Flasche Mit Kunststoff Roller Ball Product on Alibaba.com">
            <a:extLst>
              <a:ext uri="{FF2B5EF4-FFF2-40B4-BE49-F238E27FC236}">
                <a16:creationId xmlns:a16="http://schemas.microsoft.com/office/drawing/2014/main" id="{D9EFD85E-FED4-6E40-A482-538C8631E6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5941" y="408210"/>
            <a:ext cx="3238476" cy="323847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C9A7DD03-2371-8643-97EB-ED30162CB1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980" r="29798"/>
          <a:stretch/>
        </p:blipFill>
        <p:spPr bwMode="auto">
          <a:xfrm>
            <a:off x="6250608" y="1595726"/>
            <a:ext cx="1212876" cy="2872600"/>
          </a:xfrm>
          <a:prstGeom prst="rect">
            <a:avLst/>
          </a:prstGeom>
          <a:noFill/>
          <a:extLst>
            <a:ext uri="{909E8E84-426E-40DD-AFC4-6F175D3DCCD1}">
              <a14:hiddenFill xmlns:a14="http://schemas.microsoft.com/office/drawing/2010/main">
                <a:solidFill>
                  <a:srgbClr val="FFFFFF"/>
                </a:solidFill>
              </a14:hiddenFill>
            </a:ext>
          </a:extLst>
        </p:spPr>
      </p:pic>
      <p:sp>
        <p:nvSpPr>
          <p:cNvPr id="29" name="Titel 1">
            <a:extLst>
              <a:ext uri="{FF2B5EF4-FFF2-40B4-BE49-F238E27FC236}">
                <a16:creationId xmlns:a16="http://schemas.microsoft.com/office/drawing/2014/main" id="{DC1354A4-CA88-AB4D-9587-3CAE68188D10}"/>
              </a:ext>
            </a:extLst>
          </p:cNvPr>
          <p:cNvSpPr txBox="1">
            <a:spLocks/>
          </p:cNvSpPr>
          <p:nvPr/>
        </p:nvSpPr>
        <p:spPr>
          <a:xfrm>
            <a:off x="3133777" y="68404"/>
            <a:ext cx="8815252" cy="4063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r>
              <a:rPr lang="de-DE" sz="2000" dirty="0"/>
              <a:t>Eigenarbeit– Marketingziele und –</a:t>
            </a:r>
            <a:r>
              <a:rPr lang="de-DE" sz="2000" dirty="0" err="1"/>
              <a:t>strategien</a:t>
            </a:r>
            <a:r>
              <a:rPr lang="de-DE" sz="2000" dirty="0"/>
              <a:t> kombiniert</a:t>
            </a:r>
          </a:p>
        </p:txBody>
      </p:sp>
    </p:spTree>
    <p:extLst>
      <p:ext uri="{BB962C8B-B14F-4D97-AF65-F5344CB8AC3E}">
        <p14:creationId xmlns:p14="http://schemas.microsoft.com/office/powerpoint/2010/main" val="1836175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2">
            <a:extLst>
              <a:ext uri="{FF2B5EF4-FFF2-40B4-BE49-F238E27FC236}">
                <a16:creationId xmlns:a16="http://schemas.microsoft.com/office/drawing/2014/main" id="{C2A90F86-66F1-E545-BF44-362A40A85894}"/>
              </a:ext>
            </a:extLst>
          </p:cNvPr>
          <p:cNvSpPr txBox="1">
            <a:spLocks/>
          </p:cNvSpPr>
          <p:nvPr/>
        </p:nvSpPr>
        <p:spPr>
          <a:xfrm>
            <a:off x="724163" y="2580908"/>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hangingPunct="1">
              <a:buFont typeface="Arial" panose="020B0604020202020204" pitchFamily="34" charset="0"/>
              <a:buChar char="•"/>
            </a:pPr>
            <a:endParaRPr lang="de-DE" sz="2400" dirty="0">
              <a:latin typeface="Arial" panose="020B0604020202020204" pitchFamily="34" charset="0"/>
              <a:cs typeface="Arial" panose="020B0604020202020204" pitchFamily="34" charset="0"/>
            </a:endParaRPr>
          </a:p>
        </p:txBody>
      </p:sp>
      <p:sp>
        <p:nvSpPr>
          <p:cNvPr id="12" name="Textplatzhalter 2">
            <a:extLst>
              <a:ext uri="{FF2B5EF4-FFF2-40B4-BE49-F238E27FC236}">
                <a16:creationId xmlns:a16="http://schemas.microsoft.com/office/drawing/2014/main" id="{D39D713E-C9D7-7E45-92F6-8227AA87D79F}"/>
              </a:ext>
            </a:extLst>
          </p:cNvPr>
          <p:cNvSpPr txBox="1">
            <a:spLocks/>
          </p:cNvSpPr>
          <p:nvPr/>
        </p:nvSpPr>
        <p:spPr>
          <a:xfrm>
            <a:off x="730864" y="1996800"/>
            <a:ext cx="11700000" cy="5760000"/>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342900" indent="-342900" algn="ctr" hangingPunct="1">
              <a:buFont typeface="Arial" panose="020B0604020202020204" pitchFamily="34" charset="0"/>
              <a:buChar char="•"/>
            </a:pPr>
            <a:endParaRPr lang="de-DE" sz="2000" dirty="0"/>
          </a:p>
        </p:txBody>
      </p:sp>
      <p:sp>
        <p:nvSpPr>
          <p:cNvPr id="15" name="Textplatzhalter 2">
            <a:extLst>
              <a:ext uri="{FF2B5EF4-FFF2-40B4-BE49-F238E27FC236}">
                <a16:creationId xmlns:a16="http://schemas.microsoft.com/office/drawing/2014/main" id="{B53D2A6C-DBA3-934E-AD98-B77FD01BE5F4}"/>
              </a:ext>
            </a:extLst>
          </p:cNvPr>
          <p:cNvSpPr txBox="1">
            <a:spLocks/>
          </p:cNvSpPr>
          <p:nvPr/>
        </p:nvSpPr>
        <p:spPr>
          <a:xfrm>
            <a:off x="737565" y="1814100"/>
            <a:ext cx="11700000" cy="6409423"/>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595959"/>
                </a:solidFill>
                <a:uFillTx/>
                <a:latin typeface="Helvetica"/>
                <a:ea typeface="Helvetica Neue"/>
                <a:cs typeface="Helvetica"/>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a:lstStyle>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a:p>
            <a:pPr marL="0" indent="0" algn="ctr" hangingPunct="1">
              <a:buNone/>
            </a:pPr>
            <a:endParaRPr lang="de-DE" sz="2400" b="1" dirty="0">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D99990D1-0A95-1F4A-941B-08AB03B0A67A}"/>
              </a:ext>
            </a:extLst>
          </p:cNvPr>
          <p:cNvSpPr txBox="1"/>
          <p:nvPr/>
        </p:nvSpPr>
        <p:spPr>
          <a:xfrm>
            <a:off x="6151418" y="3865418"/>
            <a:ext cx="0" cy="0"/>
          </a:xfrm>
          <a:prstGeom prst="rect">
            <a:avLst/>
          </a:prstGeom>
          <a:noFill/>
        </p:spPr>
        <p:txBody>
          <a:bodyPr wrap="none" rtlCol="0">
            <a:noAutofit/>
          </a:bodyPr>
          <a:lstStyle/>
          <a:p>
            <a:pPr algn="l"/>
            <a:endParaRPr lang="de-DE" sz="1600" dirty="0"/>
          </a:p>
        </p:txBody>
      </p:sp>
      <p:sp>
        <p:nvSpPr>
          <p:cNvPr id="3" name="Textfeld 2">
            <a:extLst>
              <a:ext uri="{FF2B5EF4-FFF2-40B4-BE49-F238E27FC236}">
                <a16:creationId xmlns:a16="http://schemas.microsoft.com/office/drawing/2014/main" id="{FC5EF2BD-D364-1444-B75C-45B2C9C13D79}"/>
              </a:ext>
            </a:extLst>
          </p:cNvPr>
          <p:cNvSpPr txBox="1"/>
          <p:nvPr/>
        </p:nvSpPr>
        <p:spPr>
          <a:xfrm>
            <a:off x="8123583" y="4386470"/>
            <a:ext cx="0" cy="0"/>
          </a:xfrm>
          <a:prstGeom prst="rect">
            <a:avLst/>
          </a:prstGeom>
          <a:noFill/>
        </p:spPr>
        <p:txBody>
          <a:bodyPr wrap="none" rtlCol="0">
            <a:noAutofit/>
          </a:bodyPr>
          <a:lstStyle/>
          <a:p>
            <a:pPr algn="l"/>
            <a:endParaRPr lang="de-DE" sz="1600" dirty="0"/>
          </a:p>
        </p:txBody>
      </p:sp>
      <p:sp>
        <p:nvSpPr>
          <p:cNvPr id="22" name="Titel 1">
            <a:extLst>
              <a:ext uri="{FF2B5EF4-FFF2-40B4-BE49-F238E27FC236}">
                <a16:creationId xmlns:a16="http://schemas.microsoft.com/office/drawing/2014/main" id="{61386B16-50AE-534B-8B53-683BB08EA99E}"/>
              </a:ext>
            </a:extLst>
          </p:cNvPr>
          <p:cNvSpPr txBox="1">
            <a:spLocks/>
          </p:cNvSpPr>
          <p:nvPr/>
        </p:nvSpPr>
        <p:spPr>
          <a:xfrm>
            <a:off x="1688374" y="172226"/>
            <a:ext cx="8815252" cy="4063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kern="1200">
                <a:solidFill>
                  <a:schemeClr val="accent3"/>
                </a:solidFill>
                <a:latin typeface="+mj-lt"/>
                <a:ea typeface="+mj-ea"/>
                <a:cs typeface="+mj-cs"/>
              </a:defRPr>
            </a:lvl1pPr>
          </a:lstStyle>
          <a:p>
            <a:pPr algn="ctr"/>
            <a:r>
              <a:rPr lang="de-DE" sz="1800" dirty="0"/>
              <a:t>2.2 Marketingstrategien </a:t>
            </a:r>
            <a:br>
              <a:rPr lang="de-DE" sz="1800" dirty="0"/>
            </a:br>
            <a:r>
              <a:rPr lang="de-DE" sz="1800" dirty="0"/>
              <a:t>S-T-P - Dynamische Segmentierung</a:t>
            </a:r>
          </a:p>
        </p:txBody>
      </p:sp>
      <p:sp>
        <p:nvSpPr>
          <p:cNvPr id="14" name="Rechteck 13">
            <a:extLst>
              <a:ext uri="{FF2B5EF4-FFF2-40B4-BE49-F238E27FC236}">
                <a16:creationId xmlns:a16="http://schemas.microsoft.com/office/drawing/2014/main" id="{E0DA1259-B6B9-B745-9BDB-1388794F511E}"/>
              </a:ext>
            </a:extLst>
          </p:cNvPr>
          <p:cNvSpPr/>
          <p:nvPr/>
        </p:nvSpPr>
        <p:spPr>
          <a:xfrm>
            <a:off x="2446728" y="6411000"/>
            <a:ext cx="11997672" cy="461665"/>
          </a:xfrm>
          <a:prstGeom prst="rect">
            <a:avLst/>
          </a:prstGeom>
        </p:spPr>
        <p:txBody>
          <a:bodyPr wrap="square">
            <a:spAutoFit/>
          </a:bodyPr>
          <a:lstStyle/>
          <a:p>
            <a:pPr hangingPunct="1"/>
            <a:r>
              <a:rPr lang="de-DE" sz="1200" b="0" dirty="0"/>
              <a:t>Quelle: </a:t>
            </a:r>
            <a:r>
              <a:rPr lang="de-DE" sz="1200" b="0" dirty="0" err="1"/>
              <a:t>Quelch</a:t>
            </a:r>
            <a:r>
              <a:rPr lang="de-DE" sz="1200" b="0" dirty="0"/>
              <a:t>, R. &amp; </a:t>
            </a:r>
            <a:r>
              <a:rPr lang="de-DE" sz="1200" b="0" dirty="0" err="1"/>
              <a:t>Jocz</a:t>
            </a:r>
            <a:r>
              <a:rPr lang="de-DE" sz="1200" b="0" dirty="0"/>
              <a:t>, E. (2009): </a:t>
            </a:r>
            <a:r>
              <a:rPr lang="de-DE" sz="1200" b="0" dirty="0" err="1"/>
              <a:t>How</a:t>
            </a:r>
            <a:r>
              <a:rPr lang="de-DE" sz="1200" b="0" dirty="0"/>
              <a:t> </a:t>
            </a:r>
            <a:r>
              <a:rPr lang="de-DE" sz="1200" b="0" dirty="0" err="1"/>
              <a:t>to</a:t>
            </a:r>
            <a:r>
              <a:rPr lang="de-DE" sz="1200" b="0" dirty="0"/>
              <a:t> Market in a </a:t>
            </a:r>
            <a:r>
              <a:rPr lang="de-DE" sz="1200" b="0" dirty="0" err="1"/>
              <a:t>downturn</a:t>
            </a:r>
            <a:r>
              <a:rPr lang="de-DE" sz="1200" b="0" dirty="0"/>
              <a:t>, in: Harvard Business Review (Online).  </a:t>
            </a:r>
          </a:p>
          <a:p>
            <a:pPr hangingPunct="1"/>
            <a:endParaRPr lang="de-DE" sz="1200" b="0" dirty="0"/>
          </a:p>
        </p:txBody>
      </p:sp>
      <p:pic>
        <p:nvPicPr>
          <p:cNvPr id="10" name="Grafik 9" descr="Ein Bild, das Tisch enthält.&#10;&#10;Automatisch generierte Beschreibung">
            <a:extLst>
              <a:ext uri="{FF2B5EF4-FFF2-40B4-BE49-F238E27FC236}">
                <a16:creationId xmlns:a16="http://schemas.microsoft.com/office/drawing/2014/main" id="{EC473A44-DDE1-C643-ACE2-2701883A2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428" y="1097340"/>
            <a:ext cx="7220684" cy="5021606"/>
          </a:xfrm>
          <a:prstGeom prst="rect">
            <a:avLst/>
          </a:prstGeom>
          <a:ln>
            <a:noFill/>
          </a:ln>
          <a:effectLst>
            <a:outerShdw blurRad="190500" algn="tl" rotWithShape="0">
              <a:srgbClr val="000000">
                <a:alpha val="70000"/>
              </a:srgbClr>
            </a:outerShdw>
          </a:effectLst>
        </p:spPr>
      </p:pic>
      <p:sp>
        <p:nvSpPr>
          <p:cNvPr id="11" name="Textfeld 10">
            <a:extLst>
              <a:ext uri="{FF2B5EF4-FFF2-40B4-BE49-F238E27FC236}">
                <a16:creationId xmlns:a16="http://schemas.microsoft.com/office/drawing/2014/main" id="{5C8E239A-61F2-124D-A63C-755631FCC214}"/>
              </a:ext>
            </a:extLst>
          </p:cNvPr>
          <p:cNvSpPr txBox="1"/>
          <p:nvPr/>
        </p:nvSpPr>
        <p:spPr>
          <a:xfrm>
            <a:off x="4730986" y="2067947"/>
            <a:ext cx="128787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de-DE" sz="1000" dirty="0"/>
              <a:t>Hinterfragen ob z.B. Verzögerung vom Reifenwechsel beim Auto wirklich sinnvoll ist (z.B. </a:t>
            </a:r>
            <a:r>
              <a:rPr lang="de-DE" sz="1000" dirty="0" err="1"/>
              <a:t>Direct</a:t>
            </a:r>
            <a:r>
              <a:rPr lang="de-DE" sz="1000" dirty="0"/>
              <a:t>-Mailing)</a:t>
            </a:r>
            <a:r>
              <a:rPr kumimoji="0" lang="de-DE" sz="1000" b="1" i="0" u="none" strike="noStrike" cap="none" spc="0" normalizeH="0" baseline="0" dirty="0">
                <a:ln>
                  <a:noFill/>
                </a:ln>
                <a:effectLst/>
                <a:uFillTx/>
                <a:latin typeface="Helvetica Neue"/>
                <a:ea typeface="Helvetica Neue"/>
                <a:cs typeface="Helvetica Neue"/>
                <a:sym typeface="Helvetica Neue"/>
              </a:rPr>
              <a:t> </a:t>
            </a:r>
          </a:p>
        </p:txBody>
      </p:sp>
      <p:sp>
        <p:nvSpPr>
          <p:cNvPr id="13" name="Textfeld 12">
            <a:extLst>
              <a:ext uri="{FF2B5EF4-FFF2-40B4-BE49-F238E27FC236}">
                <a16:creationId xmlns:a16="http://schemas.microsoft.com/office/drawing/2014/main" id="{A454CB03-D337-434A-B34B-62FBA8AC65A6}"/>
              </a:ext>
            </a:extLst>
          </p:cNvPr>
          <p:cNvSpPr txBox="1"/>
          <p:nvPr/>
        </p:nvSpPr>
        <p:spPr>
          <a:xfrm>
            <a:off x="3316714" y="4290770"/>
            <a:ext cx="124203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de-DE" sz="1000" dirty="0"/>
              <a:t>Qualität hervorheben </a:t>
            </a:r>
            <a:r>
              <a:rPr kumimoji="0" lang="de-DE" sz="1000" b="1" i="0" u="none" strike="noStrike" cap="none" spc="0" normalizeH="0" baseline="0" dirty="0">
                <a:ln>
                  <a:noFill/>
                </a:ln>
                <a:effectLst/>
                <a:uFillTx/>
                <a:latin typeface="Helvetica Neue"/>
                <a:ea typeface="Helvetica Neue"/>
                <a:cs typeface="Helvetica Neue"/>
                <a:sym typeface="Helvetica Neue"/>
              </a:rPr>
              <a:t> </a:t>
            </a:r>
          </a:p>
        </p:txBody>
      </p:sp>
      <p:pic>
        <p:nvPicPr>
          <p:cNvPr id="16" name="Picture 5" descr="https://you.stonybrook.edu/innovationlab/files/2015/07/post-it-note-1gr38qq.jpg">
            <a:extLst>
              <a:ext uri="{FF2B5EF4-FFF2-40B4-BE49-F238E27FC236}">
                <a16:creationId xmlns:a16="http://schemas.microsoft.com/office/drawing/2014/main" id="{45B11AF6-7506-364A-BC75-6E5D266562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300" t="8694" r="19966" b="19009"/>
          <a:stretch>
            <a:fillRect/>
          </a:stretch>
        </p:blipFill>
        <p:spPr bwMode="auto">
          <a:xfrm>
            <a:off x="8025695" y="1578130"/>
            <a:ext cx="3965721" cy="424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6">
            <a:extLst>
              <a:ext uri="{FF2B5EF4-FFF2-40B4-BE49-F238E27FC236}">
                <a16:creationId xmlns:a16="http://schemas.microsoft.com/office/drawing/2014/main" id="{5C37AD9E-729F-3E42-8AB9-FA76CA13822A}"/>
              </a:ext>
            </a:extLst>
          </p:cNvPr>
          <p:cNvSpPr txBox="1">
            <a:spLocks noChangeArrowheads="1"/>
          </p:cNvSpPr>
          <p:nvPr/>
        </p:nvSpPr>
        <p:spPr bwMode="auto">
          <a:xfrm rot="21324741">
            <a:off x="8240282" y="2087540"/>
            <a:ext cx="3536546"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lvl="1" eaLnBrk="1" hangingPunct="1"/>
            <a:r>
              <a:rPr lang="de-DE" altLang="de-DE" dirty="0">
                <a:latin typeface="Bradley Hand" pitchFamily="2" charset="77"/>
              </a:rPr>
              <a:t>Was sind mögliche Strategien/Marketing-Mix Implikationen wenn man sich die dynamischen Kundensegmente anschaut und dazugehörige Konsumkategorien? Worauf muss bei den Marketingtaktiken geachtet werden? Was sind die </a:t>
            </a:r>
            <a:r>
              <a:rPr lang="de-DE" altLang="de-DE" dirty="0" err="1">
                <a:latin typeface="Bradley Hand" pitchFamily="2" charset="77"/>
              </a:rPr>
              <a:t>Pain</a:t>
            </a:r>
            <a:r>
              <a:rPr lang="de-DE" altLang="de-DE" dirty="0">
                <a:latin typeface="Bradley Hand" pitchFamily="2" charset="77"/>
              </a:rPr>
              <a:t> Points der Kunden/innen? Diskutieren Sie mit Ihrem Sitznachbarn/in.</a:t>
            </a:r>
          </a:p>
        </p:txBody>
      </p:sp>
      <p:pic>
        <p:nvPicPr>
          <p:cNvPr id="18" name="Grafik 17">
            <a:extLst>
              <a:ext uri="{FF2B5EF4-FFF2-40B4-BE49-F238E27FC236}">
                <a16:creationId xmlns:a16="http://schemas.microsoft.com/office/drawing/2014/main" id="{D53B1514-3482-084D-86B0-B351367E6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9565" y="83905"/>
            <a:ext cx="1262931" cy="1347126"/>
          </a:xfrm>
          <a:prstGeom prst="rect">
            <a:avLst/>
          </a:prstGeom>
        </p:spPr>
      </p:pic>
    </p:spTree>
    <p:extLst>
      <p:ext uri="{BB962C8B-B14F-4D97-AF65-F5344CB8AC3E}">
        <p14:creationId xmlns:p14="http://schemas.microsoft.com/office/powerpoint/2010/main" val="2892781968"/>
      </p:ext>
    </p:extLst>
  </p:cSld>
  <p:clrMapOvr>
    <a:masterClrMapping/>
  </p:clrMapOvr>
</p:sld>
</file>

<file path=ppt/theme/theme1.xml><?xml version="1.0" encoding="utf-8"?>
<a:theme xmlns:a="http://schemas.openxmlformats.org/drawingml/2006/main" name="Office">
  <a:themeElements>
    <a:clrScheme name="DHSH 1">
      <a:dk1>
        <a:srgbClr val="000000"/>
      </a:dk1>
      <a:lt1>
        <a:srgbClr val="FFFFFF"/>
      </a:lt1>
      <a:dk2>
        <a:srgbClr val="454551"/>
      </a:dk2>
      <a:lt2>
        <a:srgbClr val="D8D9DC"/>
      </a:lt2>
      <a:accent1>
        <a:srgbClr val="C64090"/>
      </a:accent1>
      <a:accent2>
        <a:srgbClr val="705EA6"/>
      </a:accent2>
      <a:accent3>
        <a:srgbClr val="2871B7"/>
      </a:accent3>
      <a:accent4>
        <a:srgbClr val="2F8AC3"/>
      </a:accent4>
      <a:accent5>
        <a:srgbClr val="EA5069"/>
      </a:accent5>
      <a:accent6>
        <a:srgbClr val="77C5C3"/>
      </a:accent6>
      <a:hlink>
        <a:srgbClr val="2871B7"/>
      </a:hlink>
      <a:folHlink>
        <a:srgbClr val="A0549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noAutofit/>
      </a:bodyPr>
      <a:lstStyle>
        <a:defPPr algn="l">
          <a:defRPr sz="16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957</Words>
  <Application>Microsoft Macintosh PowerPoint</Application>
  <PresentationFormat>Breitbild</PresentationFormat>
  <Paragraphs>244</Paragraphs>
  <Slides>21</Slides>
  <Notes>19</Notes>
  <HiddenSlides>0</HiddenSlides>
  <MMClips>2</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21</vt:i4>
      </vt:variant>
    </vt:vector>
  </HeadingPairs>
  <TitlesOfParts>
    <vt:vector size="30" baseType="lpstr">
      <vt:lpstr>Arial</vt:lpstr>
      <vt:lpstr>Bradley Hand</vt:lpstr>
      <vt:lpstr>Bradley Hand ITC</vt:lpstr>
      <vt:lpstr>Calibri</vt:lpstr>
      <vt:lpstr>Helvetica</vt:lpstr>
      <vt:lpstr>Helvetica Neue</vt:lpstr>
      <vt:lpstr>NexusSerif</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Tim Nierobisch</cp:lastModifiedBy>
  <cp:revision>79</cp:revision>
  <dcterms:created xsi:type="dcterms:W3CDTF">2021-07-08T05:50:53Z</dcterms:created>
  <dcterms:modified xsi:type="dcterms:W3CDTF">2023-10-24T09:02:36Z</dcterms:modified>
</cp:coreProperties>
</file>