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332" r:id="rId3"/>
    <p:sldId id="288" r:id="rId4"/>
    <p:sldId id="287" r:id="rId5"/>
    <p:sldId id="289" r:id="rId6"/>
    <p:sldId id="291" r:id="rId7"/>
    <p:sldId id="356" r:id="rId8"/>
    <p:sldId id="357" r:id="rId9"/>
    <p:sldId id="358" r:id="rId10"/>
    <p:sldId id="359" r:id="rId11"/>
    <p:sldId id="360" r:id="rId12"/>
    <p:sldId id="361" r:id="rId13"/>
    <p:sldId id="295" r:id="rId14"/>
    <p:sldId id="362" r:id="rId15"/>
    <p:sldId id="294" r:id="rId16"/>
    <p:sldId id="307" r:id="rId17"/>
    <p:sldId id="29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2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rtz, Kristiane" userId="d7b8bfe2-6797-49b6-9ec7-f20acb68e6c4" providerId="ADAL" clId="{3CA57F46-1AF7-4FAD-9D02-F7F972FD33CA}"/>
    <pc:docChg chg="custSel modSld">
      <pc:chgData name="Boortz, Kristiane" userId="d7b8bfe2-6797-49b6-9ec7-f20acb68e6c4" providerId="ADAL" clId="{3CA57F46-1AF7-4FAD-9D02-F7F972FD33CA}" dt="2023-09-25T13:40:41.740" v="10" actId="1076"/>
      <pc:docMkLst>
        <pc:docMk/>
      </pc:docMkLst>
      <pc:sldChg chg="modSp mod">
        <pc:chgData name="Boortz, Kristiane" userId="d7b8bfe2-6797-49b6-9ec7-f20acb68e6c4" providerId="ADAL" clId="{3CA57F46-1AF7-4FAD-9D02-F7F972FD33CA}" dt="2023-09-25T13:39:52.646" v="5" actId="207"/>
        <pc:sldMkLst>
          <pc:docMk/>
          <pc:sldMk cId="461440392" sldId="283"/>
        </pc:sldMkLst>
        <pc:spChg chg="mod">
          <ac:chgData name="Boortz, Kristiane" userId="d7b8bfe2-6797-49b6-9ec7-f20acb68e6c4" providerId="ADAL" clId="{3CA57F46-1AF7-4FAD-9D02-F7F972FD33CA}" dt="2023-09-25T13:39:52.646" v="5" actId="207"/>
          <ac:spMkLst>
            <pc:docMk/>
            <pc:sldMk cId="461440392" sldId="283"/>
            <ac:spMk id="3" creationId="{BB622F79-2452-4F40-8050-A72D18045EE5}"/>
          </ac:spMkLst>
        </pc:spChg>
      </pc:sldChg>
      <pc:sldChg chg="delSp modSp mod">
        <pc:chgData name="Boortz, Kristiane" userId="d7b8bfe2-6797-49b6-9ec7-f20acb68e6c4" providerId="ADAL" clId="{3CA57F46-1AF7-4FAD-9D02-F7F972FD33CA}" dt="2023-09-25T13:40:41.740" v="10" actId="1076"/>
        <pc:sldMkLst>
          <pc:docMk/>
          <pc:sldMk cId="3362809766" sldId="287"/>
        </pc:sldMkLst>
        <pc:picChg chg="mod">
          <ac:chgData name="Boortz, Kristiane" userId="d7b8bfe2-6797-49b6-9ec7-f20acb68e6c4" providerId="ADAL" clId="{3CA57F46-1AF7-4FAD-9D02-F7F972FD33CA}" dt="2023-09-25T13:40:27.357" v="8" actId="1076"/>
          <ac:picMkLst>
            <pc:docMk/>
            <pc:sldMk cId="3362809766" sldId="287"/>
            <ac:picMk id="5" creationId="{4480F4A6-4A2B-7D2D-924B-45351AFBFBF9}"/>
          </ac:picMkLst>
        </pc:picChg>
        <pc:picChg chg="mod">
          <ac:chgData name="Boortz, Kristiane" userId="d7b8bfe2-6797-49b6-9ec7-f20acb68e6c4" providerId="ADAL" clId="{3CA57F46-1AF7-4FAD-9D02-F7F972FD33CA}" dt="2023-09-25T13:40:35.873" v="9" actId="1076"/>
          <ac:picMkLst>
            <pc:docMk/>
            <pc:sldMk cId="3362809766" sldId="287"/>
            <ac:picMk id="8" creationId="{8588B65C-03FD-ADB2-59CD-F3672154F344}"/>
          </ac:picMkLst>
        </pc:picChg>
        <pc:picChg chg="mod">
          <ac:chgData name="Boortz, Kristiane" userId="d7b8bfe2-6797-49b6-9ec7-f20acb68e6c4" providerId="ADAL" clId="{3CA57F46-1AF7-4FAD-9D02-F7F972FD33CA}" dt="2023-09-25T13:40:20.906" v="7" actId="1076"/>
          <ac:picMkLst>
            <pc:docMk/>
            <pc:sldMk cId="3362809766" sldId="287"/>
            <ac:picMk id="12" creationId="{B2E68F60-B4EA-2F48-93EC-D84994F35E57}"/>
          </ac:picMkLst>
        </pc:picChg>
        <pc:picChg chg="mod">
          <ac:chgData name="Boortz, Kristiane" userId="d7b8bfe2-6797-49b6-9ec7-f20acb68e6c4" providerId="ADAL" clId="{3CA57F46-1AF7-4FAD-9D02-F7F972FD33CA}" dt="2023-09-25T13:40:41.740" v="10" actId="1076"/>
          <ac:picMkLst>
            <pc:docMk/>
            <pc:sldMk cId="3362809766" sldId="287"/>
            <ac:picMk id="18" creationId="{D80D181B-9925-7043-775C-4433B56A945E}"/>
          </ac:picMkLst>
        </pc:picChg>
        <pc:picChg chg="del">
          <ac:chgData name="Boortz, Kristiane" userId="d7b8bfe2-6797-49b6-9ec7-f20acb68e6c4" providerId="ADAL" clId="{3CA57F46-1AF7-4FAD-9D02-F7F972FD33CA}" dt="2023-09-25T13:40:11.478" v="6" actId="21"/>
          <ac:picMkLst>
            <pc:docMk/>
            <pc:sldMk cId="3362809766" sldId="287"/>
            <ac:picMk id="22" creationId="{E2619217-BC08-4C93-0B20-CCA65D300A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25.09.2023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www.wak-sh.de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/>
              <a:t>Herzlich willkommen zur</a:t>
            </a:r>
            <a:br>
              <a:rPr lang="de-DE" altLang="de-DE" dirty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Mentoring erfolgreich aufsetzen und durchführen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New Work - kompakt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Unternehmenskultur - Umgang mit Fehlern</a:t>
            </a:r>
          </a:p>
          <a:p>
            <a:r>
              <a:rPr lang="de-DE" altLang="de-DE" dirty="0">
                <a:solidFill>
                  <a:schemeClr val="tx1"/>
                </a:solidFill>
              </a:rPr>
              <a:t>Wertschätzende Führung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08912" y="6017341"/>
            <a:ext cx="2414726" cy="781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endParaRPr lang="de-DE" b="1" dirty="0">
              <a:effectLst/>
              <a:latin typeface="Arial" panose="020B0604020202020204" pitchFamily="34" charset="0"/>
            </a:endParaRP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Was kennzeichnet eine Fehlerkultur?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Definition Fehlerkultur/</a:t>
            </a:r>
            <a:r>
              <a:rPr lang="de-DE" dirty="0" err="1">
                <a:effectLst/>
                <a:latin typeface="Arial" panose="020B0604020202020204" pitchFamily="34" charset="0"/>
              </a:rPr>
              <a:t>Speak</a:t>
            </a:r>
            <a:r>
              <a:rPr lang="de-DE" dirty="0">
                <a:effectLst/>
                <a:latin typeface="Arial" panose="020B0604020202020204" pitchFamily="34" charset="0"/>
              </a:rPr>
              <a:t>-Up-Kultur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Zeichen einer gelebten und agilen </a:t>
            </a:r>
            <a:r>
              <a:rPr lang="de-DE" dirty="0" err="1">
                <a:effectLst/>
                <a:latin typeface="Arial" panose="020B0604020202020204" pitchFamily="34" charset="0"/>
              </a:rPr>
              <a:t>Speak</a:t>
            </a:r>
            <a:r>
              <a:rPr lang="de-DE" dirty="0">
                <a:effectLst/>
                <a:latin typeface="Arial" panose="020B0604020202020204" pitchFamily="34" charset="0"/>
              </a:rPr>
              <a:t>-Up-Kultur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Vorteile einer ausgeprägten Fehlerkultur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Nachteile einer fehlenden Fehlerkultur</a:t>
            </a:r>
          </a:p>
          <a:p>
            <a:br>
              <a:rPr lang="de-DE" dirty="0"/>
            </a:br>
            <a:r>
              <a:rPr lang="de-DE" b="1" dirty="0" err="1">
                <a:effectLst/>
                <a:latin typeface="Arial" panose="020B0604020202020204" pitchFamily="34" charset="0"/>
              </a:rPr>
              <a:t>Fehlerkultur</a:t>
            </a:r>
            <a:r>
              <a:rPr lang="de-DE" b="1" dirty="0">
                <a:effectLst/>
                <a:latin typeface="Arial" panose="020B0604020202020204" pitchFamily="34" charset="0"/>
              </a:rPr>
              <a:t> vs. Fehlerentdeckungskultur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Analyse der derzeitigen Fehlerkultur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Die größte Hürde bei der Einführung einer </a:t>
            </a:r>
            <a:r>
              <a:rPr lang="de-DE" dirty="0" err="1">
                <a:effectLst/>
                <a:latin typeface="Arial" panose="020B0604020202020204" pitchFamily="34" charset="0"/>
              </a:rPr>
              <a:t>Speak</a:t>
            </a:r>
            <a:r>
              <a:rPr lang="de-DE" dirty="0">
                <a:effectLst/>
                <a:latin typeface="Arial" panose="020B0604020202020204" pitchFamily="34" charset="0"/>
              </a:rPr>
              <a:t>-Up-Kultur: das Vertrauen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baue ich Vertrauen (</a:t>
            </a:r>
            <a:r>
              <a:rPr lang="de-DE" dirty="0" err="1">
                <a:effectLst/>
                <a:latin typeface="Arial" panose="020B0604020202020204" pitchFamily="34" charset="0"/>
              </a:rPr>
              <a:t>psychological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safety</a:t>
            </a:r>
            <a:r>
              <a:rPr lang="de-DE" dirty="0">
                <a:effectLst/>
                <a:latin typeface="Arial" panose="020B0604020202020204" pitchFamily="34" charset="0"/>
              </a:rPr>
              <a:t>) auf?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Vertrauen und Verlässlichkeit: Abgrenzungen und Überschneidungen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Wie führe ich eine </a:t>
            </a:r>
            <a:r>
              <a:rPr lang="de-DE" dirty="0" err="1">
                <a:effectLst/>
                <a:latin typeface="Arial" panose="020B0604020202020204" pitchFamily="34" charset="0"/>
              </a:rPr>
              <a:t>Speak</a:t>
            </a:r>
            <a:r>
              <a:rPr lang="de-DE" dirty="0">
                <a:effectLst/>
                <a:latin typeface="Arial" panose="020B0604020202020204" pitchFamily="34" charset="0"/>
              </a:rPr>
              <a:t>-Up-Kultur strategisch ein?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Ideen und Strategien für den Umgang mit Fehlern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Unternehmenskultur – Umgang mit Fehlern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45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fontScale="250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64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Veranstaltungsorte:</a:t>
            </a:r>
            <a:br>
              <a:rPr lang="de-DE" sz="6400" dirty="0"/>
            </a:br>
            <a:br>
              <a:rPr lang="de-DE" sz="6400" dirty="0"/>
            </a:br>
            <a:r>
              <a:rPr lang="de-DE" sz="6400" b="1" dirty="0"/>
              <a:t>- in Präsenz </a:t>
            </a:r>
            <a:r>
              <a:rPr lang="de-DE" sz="6400" dirty="0"/>
              <a:t>	                       Kiel, Elmshorn, Lübeck</a:t>
            </a:r>
            <a:br>
              <a:rPr lang="de-DE" sz="6400" dirty="0"/>
            </a:br>
            <a:r>
              <a:rPr lang="de-DE" sz="64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Unterrichtseinheiten:	       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Unterrichtszeiten:</a:t>
            </a:r>
            <a:r>
              <a:rPr lang="de-DE" sz="6400" b="1" dirty="0"/>
              <a:t>                       </a:t>
            </a:r>
            <a:r>
              <a:rPr lang="de-DE" sz="64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Abschluss:                                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Preis:		                       1425,00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64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64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Führungskräfte der mittleren Führungsebene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Existenzgründende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6400" dirty="0"/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876288"/>
            <a:ext cx="10800000" cy="490537"/>
          </a:xfrm>
        </p:spPr>
        <p:txBody>
          <a:bodyPr/>
          <a:lstStyle/>
          <a:p>
            <a:r>
              <a:rPr lang="de-DE" dirty="0"/>
              <a:t>Wertschätzende Führung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30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r>
              <a:rPr lang="de-DE" b="1" dirty="0">
                <a:effectLst/>
                <a:latin typeface="Arial" panose="020B0604020202020204" pitchFamily="34" charset="0"/>
              </a:rPr>
              <a:t>Was kennzeichnet wertschätzende Führung?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Führungsstil, der sich durch Vertrauen, Anerkennung, Kommunikation auf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Augenhöhe, Partizipation und Fehlerkultur auszeichnen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Möglichkeiten der wertschätzenden Kommunikation und Führung im Alltag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Wertschätzende Führung in unterschiedlichen Führungsstilen I: Möglichkeiten und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Ausprägungen von Wertschätzung/Empathie in Laissez Faire-, transaktionaler- und</a:t>
            </a:r>
            <a:br>
              <a:rPr lang="de-DE" b="1" dirty="0"/>
            </a:br>
            <a:r>
              <a:rPr lang="de-DE" b="1" dirty="0">
                <a:effectLst/>
                <a:latin typeface="Arial" panose="020B0604020202020204" pitchFamily="34" charset="0"/>
              </a:rPr>
              <a:t>transformationaler Führung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Wertschätzende Führung in unterschiedlichen Führungsstilen II: Möglichkeiten und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Ausprägungen von Wertschätzung/Empathie zwischen synchroner/asynchroner Führung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und Führung von Mitarbeitenden im mobilen und nicht-mobilen Arbeiten (Bsp.-Situationen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von asynchron zu synchron: Fokusarbeit, Updates, agile Kollaboration, kreativ-strategische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Zusammenarbeit, Feedback)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Wie funktioniert reflektiertes Führen?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Mitarbeitende motivierend kritisieren und loben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Lob vs. Anerkennung: Worin unterscheidet sich beides und wann ist was einzusetzen?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Kategorien der Selbstreflektion</a:t>
            </a: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Wie kann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Feedforward</a:t>
            </a:r>
            <a:r>
              <a:rPr lang="de-DE" b="1" dirty="0">
                <a:effectLst/>
                <a:latin typeface="Arial" panose="020B0604020202020204" pitchFamily="34" charset="0"/>
              </a:rPr>
              <a:t> in der wertschätzenden Führung eingebunden werden?</a:t>
            </a:r>
            <a:br>
              <a:rPr lang="de-DE" b="1" dirty="0"/>
            </a:br>
            <a:r>
              <a:rPr lang="de-DE" dirty="0">
                <a:effectLst/>
                <a:latin typeface="Arial" panose="020B0604020202020204" pitchFamily="34" charset="0"/>
              </a:rPr>
              <a:t>- Unterschiede Feedback/</a:t>
            </a:r>
            <a:r>
              <a:rPr lang="de-DE" dirty="0" err="1">
                <a:effectLst/>
                <a:latin typeface="Arial" panose="020B0604020202020204" pitchFamily="34" charset="0"/>
              </a:rPr>
              <a:t>Feedforward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Vorteile des </a:t>
            </a:r>
            <a:r>
              <a:rPr lang="de-DE" dirty="0" err="1">
                <a:effectLst/>
                <a:latin typeface="Arial" panose="020B0604020202020204" pitchFamily="34" charset="0"/>
              </a:rPr>
              <a:t>Feedforward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Wertschätzende Führung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1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/>
          </a:p>
          <a:p>
            <a:pPr>
              <a:defRPr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Ansprechpartner:in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BB802E-0F3B-2F45-6682-E5F97B24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319337"/>
            <a:ext cx="756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13" y="3595418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74" y="1141221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193" y="1141221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74" y="3595418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813" y="1141221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9524" y="3595418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fontScale="700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17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300" dirty="0"/>
              <a:t>Veranstaltungsorte:</a:t>
            </a:r>
            <a:br>
              <a:rPr lang="de-DE" sz="2300" dirty="0"/>
            </a:br>
            <a:br>
              <a:rPr lang="de-DE" sz="2300" dirty="0"/>
            </a:br>
            <a:r>
              <a:rPr lang="de-DE" sz="2300" b="1" dirty="0"/>
              <a:t>- in Präsenz </a:t>
            </a:r>
            <a:r>
              <a:rPr lang="de-DE" sz="2300" dirty="0"/>
              <a:t>			Kiel</a:t>
            </a:r>
            <a:br>
              <a:rPr lang="de-DE" sz="2300" dirty="0"/>
            </a:br>
            <a:r>
              <a:rPr lang="de-DE" sz="23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300" dirty="0"/>
              <a:t>Unterrichtseinheiten:	                18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300" dirty="0"/>
              <a:t>Unterrichtszeiten:</a:t>
            </a:r>
            <a:r>
              <a:rPr lang="de-DE" sz="2300" b="1" dirty="0"/>
              <a:t>		</a:t>
            </a:r>
            <a:r>
              <a:rPr lang="de-DE" sz="23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300" dirty="0"/>
              <a:t>Abschluss:                           	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300" dirty="0"/>
              <a:t>Preis:				1425,00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23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23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300" dirty="0"/>
              <a:t>Führungskräfte der mittleren Führungsebene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300" dirty="0"/>
              <a:t>Existenzgründende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endParaRPr lang="de-DE" dirty="0"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876288"/>
            <a:ext cx="10800000" cy="490537"/>
          </a:xfrm>
        </p:spPr>
        <p:txBody>
          <a:bodyPr/>
          <a:lstStyle/>
          <a:p>
            <a:r>
              <a:rPr lang="de-DE" dirty="0"/>
              <a:t>Mentoring erfolgreich aufsetzen und durchführen - Miteinander statt Nebeneinander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5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effectLst/>
                <a:latin typeface="Arial" panose="020B0604020202020204" pitchFamily="34" charset="0"/>
              </a:rPr>
              <a:t>Was definiert Mentoring?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Unterschied Mentoring – Coaching – Hospitation</a:t>
            </a:r>
          </a:p>
          <a:p>
            <a:pPr>
              <a:lnSpc>
                <a:spcPct val="100000"/>
              </a:lnSpc>
            </a:pPr>
            <a:br>
              <a:rPr lang="de-DE" dirty="0"/>
            </a:br>
            <a:r>
              <a:rPr lang="de-DE" b="1" dirty="0">
                <a:effectLst/>
                <a:latin typeface="Arial" panose="020B0604020202020204" pitchFamily="34" charset="0"/>
              </a:rPr>
              <a:t>Wie setze ich einen Mentoring-Prozess auf?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Zielklarheit: Was will ich mit Mentoring erreichen?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</a:t>
            </a:r>
            <a:r>
              <a:rPr lang="de-DE" dirty="0" err="1">
                <a:effectLst/>
                <a:latin typeface="Arial" panose="020B0604020202020204" pitchFamily="34" charset="0"/>
              </a:rPr>
              <a:t>Frequenzialität</a:t>
            </a:r>
            <a:r>
              <a:rPr lang="de-DE" dirty="0">
                <a:effectLst/>
                <a:latin typeface="Arial" panose="020B0604020202020204" pitchFamily="34" charset="0"/>
              </a:rPr>
              <a:t>: Wie viel Zeit soll für das Mentoring aufgewendet werden und wie oft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soll man sich treffen?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Art des Mentors: Wen brauche ich? (erfahrene Trainer, Netzwerker, Motivatoren, Kritiker,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>
                <a:effectLst/>
                <a:latin typeface="Arial" panose="020B0604020202020204" pitchFamily="34" charset="0"/>
              </a:rPr>
              <a:t>etc.)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Aufgaben und Pflichten in einer Mentoring-Beziehung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Tools zum Begleiten des (digitalen) Mentoring-Prozesses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Kommunikation im Mentoring: Wie gelingt Mentoring auf Augenhöhe?</a:t>
            </a:r>
            <a:br>
              <a:rPr lang="de-DE" dirty="0"/>
            </a:br>
            <a:r>
              <a:rPr lang="de-DE" dirty="0">
                <a:effectLst/>
                <a:latin typeface="Arial" panose="020B0604020202020204" pitchFamily="34" charset="0"/>
              </a:rPr>
              <a:t>- Konflikt- und Trennungsmanagement im Mentoringprogramm</a:t>
            </a:r>
            <a:endParaRPr lang="de-DE" sz="1600" dirty="0"/>
          </a:p>
          <a:p>
            <a:pPr>
              <a:lnSpc>
                <a:spcPct val="150000"/>
              </a:lnSpc>
            </a:pPr>
            <a:br>
              <a:rPr lang="de-DE" sz="2000" dirty="0"/>
            </a:b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Mentoring erfolgreich aufsetzen und durchführen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fontScale="250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Veranstaltungsorte:</a:t>
            </a:r>
            <a:br>
              <a:rPr lang="de-DE" sz="6400" dirty="0"/>
            </a:br>
            <a:br>
              <a:rPr lang="de-DE" sz="6400" dirty="0"/>
            </a:br>
            <a:r>
              <a:rPr lang="de-DE" sz="6400" b="1" dirty="0"/>
              <a:t>- in Präsenz </a:t>
            </a:r>
            <a:r>
              <a:rPr lang="de-DE" sz="6400" dirty="0"/>
              <a:t>			 Kiel, Elmshorn, Lübeck</a:t>
            </a:r>
            <a:br>
              <a:rPr lang="de-DE" sz="6400" dirty="0"/>
            </a:br>
            <a:r>
              <a:rPr lang="de-DE" sz="64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Unterrichtseinheiten:	                 8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Unterrichtszeiten:</a:t>
            </a:r>
            <a:r>
              <a:rPr lang="de-DE" sz="6400" b="1" dirty="0"/>
              <a:t>		 </a:t>
            </a:r>
            <a:r>
              <a:rPr lang="de-DE" sz="64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Abschluss:                           	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6400" dirty="0"/>
              <a:t>Preis:			</a:t>
            </a:r>
            <a:r>
              <a:rPr lang="de-DE" sz="6400"/>
              <a:t>	 570,00 </a:t>
            </a:r>
            <a:r>
              <a:rPr lang="de-DE" sz="6400" dirty="0"/>
              <a:t>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64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64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6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Führungskräfte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Personalverantwortliche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Personalentwickler/-innen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6400" dirty="0"/>
              <a:t>Organisationsentwickler/-innen</a:t>
            </a:r>
          </a:p>
          <a:p>
            <a:r>
              <a:rPr lang="de-DE" sz="6400" dirty="0"/>
              <a:t>Das Seminar richtet sich an Unternehmen, insbesondere KMUs, und Organisationen aller Art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endParaRPr lang="de-DE" sz="2100" dirty="0"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876288"/>
            <a:ext cx="10800000" cy="490537"/>
          </a:xfrm>
        </p:spPr>
        <p:txBody>
          <a:bodyPr/>
          <a:lstStyle/>
          <a:p>
            <a:r>
              <a:rPr lang="de-DE" dirty="0"/>
              <a:t>New Work – kompakt - Digitale Chancen für Unternehmen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6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96090"/>
            <a:ext cx="10710957" cy="4585622"/>
          </a:xfrm>
        </p:spPr>
        <p:txBody>
          <a:bodyPr>
            <a:normAutofit fontScale="62500" lnSpcReduction="20000"/>
          </a:bodyPr>
          <a:lstStyle/>
          <a:p>
            <a:r>
              <a:rPr lang="de-DE" sz="2400" b="1" dirty="0">
                <a:effectLst/>
                <a:latin typeface="Arial" panose="020B0604020202020204" pitchFamily="34" charset="0"/>
              </a:rPr>
              <a:t>Digitale Transformation und New Work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New Work: Ursprung und Bedeutung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Die Bedeutung weicher Faktoren bei der digitalen Transformation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Die Big Points von New Work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Spezifizierung des Diskurses über NW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Unterschiede: Old Work und New Work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Bestandaufnahme: Modetrend oder Realität?</a:t>
            </a:r>
            <a:br>
              <a:rPr lang="de-DE" sz="2400" dirty="0"/>
            </a:br>
            <a:r>
              <a:rPr lang="de-DE" sz="2400" b="1" dirty="0">
                <a:effectLst/>
                <a:latin typeface="Arial" panose="020B0604020202020204" pitchFamily="34" charset="0"/>
              </a:rPr>
              <a:t>New Work und Verankerung in der Unternehmensstrategie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Organisationsansätze und Arbeitsmodelle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Klassisches vs. New Work – Organisationsmanagement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Herausforderungen und Einführung von New Work</a:t>
            </a:r>
            <a:br>
              <a:rPr lang="de-DE" sz="2400" dirty="0"/>
            </a:br>
            <a:r>
              <a:rPr lang="de-DE" sz="2400" b="1" dirty="0">
                <a:effectLst/>
                <a:latin typeface="Arial" panose="020B0604020202020204" pitchFamily="34" charset="0"/>
              </a:rPr>
              <a:t>Gestaltung des digitalen Rahmens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Virtuelle Zusammenarbeit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Digitale Tools an Arbeitsplätzen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Agile Arbeitsmethoden</a:t>
            </a:r>
            <a:br>
              <a:rPr lang="de-DE" sz="2400" dirty="0"/>
            </a:br>
            <a:r>
              <a:rPr lang="de-DE" sz="2400" b="1" dirty="0">
                <a:effectLst/>
                <a:latin typeface="Arial" panose="020B0604020202020204" pitchFamily="34" charset="0"/>
              </a:rPr>
              <a:t>Der Mensch im Mittelpunkt der digitalen Transformation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Kompetenzmodelle und Kompetenzmanagement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Betriebliches Gesundheitsmanagement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Leitlinien zur Orientierung des Handlungsspielraumes von Teams</a:t>
            </a:r>
            <a:br>
              <a:rPr lang="de-DE" sz="2400" dirty="0"/>
            </a:br>
            <a:r>
              <a:rPr lang="de-DE" sz="2400" b="1" dirty="0">
                <a:effectLst/>
                <a:latin typeface="Arial" panose="020B0604020202020204" pitchFamily="34" charset="0"/>
              </a:rPr>
              <a:t>New Work: Agilität und Raumkonzepte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Formen der Zusammenarbeit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Büroplanung, Arbeitsumfeld, Lern- und Arbeitsräume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Arbeitsplätze der Zukunft</a:t>
            </a:r>
            <a:br>
              <a:rPr lang="de-DE" sz="2400" dirty="0"/>
            </a:br>
            <a:r>
              <a:rPr lang="de-DE" sz="2400" b="1" dirty="0">
                <a:effectLst/>
                <a:latin typeface="Arial" panose="020B0604020202020204" pitchFamily="34" charset="0"/>
              </a:rPr>
              <a:t>New Work: Führung in digitalisierten Arbeitswelten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Digital Leadership: Sozio-digital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klassische und neuartige Führungskompetenzen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- hierarchische vs. partizipative Führung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  <a:cs typeface="Arial"/>
              </a:rPr>
              <a:t>Inhalte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New Work – kompakt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40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366825"/>
            <a:ext cx="10800000" cy="4431463"/>
          </a:xfrm>
        </p:spPr>
        <p:txBody>
          <a:bodyPr>
            <a:normAutofit fontScale="62500" lnSpcReduction="20000"/>
          </a:bodyPr>
          <a:lstStyle/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endParaRPr lang="de-DE" sz="2600" dirty="0"/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600" dirty="0"/>
              <a:t>Veranstaltungsorte:</a:t>
            </a:r>
            <a:br>
              <a:rPr lang="de-DE" sz="2600" dirty="0"/>
            </a:br>
            <a:br>
              <a:rPr lang="de-DE" sz="2600" dirty="0"/>
            </a:br>
            <a:r>
              <a:rPr lang="de-DE" sz="2600" b="1" dirty="0"/>
              <a:t>- in Präsenz </a:t>
            </a:r>
            <a:r>
              <a:rPr lang="de-DE" sz="2600" dirty="0"/>
              <a:t>			 Kiel, Elmshorn, Lübeck</a:t>
            </a:r>
            <a:br>
              <a:rPr lang="de-DE" sz="2600" dirty="0"/>
            </a:br>
            <a:r>
              <a:rPr lang="de-DE" sz="2600" b="1" dirty="0"/>
              <a:t>- Online</a:t>
            </a:r>
          </a:p>
          <a:p>
            <a:pPr marL="285750" lvl="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600" dirty="0"/>
              <a:t>Unterrichtseinheiten:	                16 Unterrichtseinheiten (1 UE = 45 Minuten)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600" dirty="0"/>
              <a:t>Unterrichtszeiten:</a:t>
            </a:r>
            <a:r>
              <a:rPr lang="de-DE" sz="2600" b="1" dirty="0"/>
              <a:t>		 </a:t>
            </a:r>
            <a:r>
              <a:rPr lang="de-DE" sz="2600" dirty="0"/>
              <a:t>variieren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600" dirty="0"/>
              <a:t>Abschluss:                           	 Teilnahmebescheinigung</a:t>
            </a:r>
          </a:p>
          <a:p>
            <a:pPr marL="285750" indent="-285750" fontAlgn="base">
              <a:spcAft>
                <a:spcPct val="0"/>
              </a:spcAft>
              <a:buSzPct val="90000"/>
              <a:buFont typeface="Wingdings" panose="05000000000000000000" pitchFamily="2" charset="2"/>
              <a:buChar char="Ø"/>
            </a:pPr>
            <a:r>
              <a:rPr lang="de-DE" sz="2600" dirty="0"/>
              <a:t>Preis:				 1425,00 Euro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2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2600" dirty="0"/>
              <a:t>Zielgruppe:</a:t>
            </a:r>
          </a:p>
          <a:p>
            <a:pPr fontAlgn="base">
              <a:spcAft>
                <a:spcPct val="0"/>
              </a:spcAft>
              <a:buSzPct val="90000"/>
            </a:pPr>
            <a:endParaRPr lang="de-DE" sz="2600" dirty="0"/>
          </a:p>
          <a:p>
            <a:pPr fontAlgn="base">
              <a:spcAft>
                <a:spcPct val="0"/>
              </a:spcAft>
              <a:buSzPct val="90000"/>
            </a:pPr>
            <a:r>
              <a:rPr lang="de-DE" sz="2600" dirty="0">
                <a:effectLst/>
                <a:latin typeface="Arial" panose="020B0604020202020204" pitchFamily="34" charset="0"/>
              </a:rPr>
              <a:t>- Führungskräfte der mittleren Führungsebene</a:t>
            </a:r>
            <a:br>
              <a:rPr lang="de-DE" sz="2600" dirty="0"/>
            </a:br>
            <a:r>
              <a:rPr lang="de-DE" sz="2600" dirty="0">
                <a:effectLst/>
                <a:latin typeface="Arial" panose="020B0604020202020204" pitchFamily="34" charset="0"/>
              </a:rPr>
              <a:t>- Existenzgründende</a:t>
            </a:r>
            <a:endParaRPr lang="de-DE" sz="2600" dirty="0"/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endParaRPr lang="de-DE" sz="2100" dirty="0"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SzPct val="90000"/>
            </a:pP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  <a:p>
            <a:pPr fontAlgn="base">
              <a:spcAft>
                <a:spcPct val="0"/>
              </a:spcAft>
              <a:buSzPct val="90000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Veranstaltungsdaten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896" y="876288"/>
            <a:ext cx="10800000" cy="490537"/>
          </a:xfrm>
        </p:spPr>
        <p:txBody>
          <a:bodyPr/>
          <a:lstStyle/>
          <a:p>
            <a:r>
              <a:rPr lang="de-DE" dirty="0"/>
              <a:t>Unternehmenskultur – Umgang mit Fehlern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888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Breitbild</PresentationFormat>
  <Paragraphs>111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</vt:lpstr>
      <vt:lpstr>Herzlich willkommen zur Informationsveranstaltung</vt:lpstr>
      <vt:lpstr>Über die Wirtschaftsakademie</vt:lpstr>
      <vt:lpstr>Bildungszentren</vt:lpstr>
      <vt:lpstr>Dürfen wir uns vorstellen?</vt:lpstr>
      <vt:lpstr>Veranstaltungsdaten</vt:lpstr>
      <vt:lpstr>Inhalte</vt:lpstr>
      <vt:lpstr>Veranstaltungsdaten</vt:lpstr>
      <vt:lpstr>Inhalte</vt:lpstr>
      <vt:lpstr>Veranstaltungsdaten</vt:lpstr>
      <vt:lpstr>Inhalte</vt:lpstr>
      <vt:lpstr>Veranstaltungsdaten</vt:lpstr>
      <vt:lpstr>Inhalte</vt:lpstr>
      <vt:lpstr>Weitere Fragen?</vt:lpstr>
      <vt:lpstr>Ansprechpartner:in</vt:lpstr>
      <vt:lpstr>Unternehmensverbund der Wirtschaftsakademie</vt:lpstr>
      <vt:lpstr>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Boortz, Kristiane</cp:lastModifiedBy>
  <cp:revision>192</cp:revision>
  <dcterms:created xsi:type="dcterms:W3CDTF">2021-07-08T05:50:53Z</dcterms:created>
  <dcterms:modified xsi:type="dcterms:W3CDTF">2023-09-25T13:40:46Z</dcterms:modified>
</cp:coreProperties>
</file>