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1"/>
  </p:notesMasterIdLst>
  <p:sldIdLst>
    <p:sldId id="283" r:id="rId2"/>
    <p:sldId id="285" r:id="rId3"/>
    <p:sldId id="288" r:id="rId4"/>
    <p:sldId id="331" r:id="rId5"/>
    <p:sldId id="309" r:id="rId6"/>
    <p:sldId id="346" r:id="rId7"/>
    <p:sldId id="312" r:id="rId8"/>
    <p:sldId id="340" r:id="rId9"/>
    <p:sldId id="347" r:id="rId10"/>
    <p:sldId id="332" r:id="rId11"/>
    <p:sldId id="345" r:id="rId12"/>
    <p:sldId id="337" r:id="rId13"/>
    <p:sldId id="326" r:id="rId14"/>
    <p:sldId id="329" r:id="rId15"/>
    <p:sldId id="330" r:id="rId16"/>
    <p:sldId id="344" r:id="rId17"/>
    <p:sldId id="294" r:id="rId18"/>
    <p:sldId id="292" r:id="rId19"/>
    <p:sldId id="293" r:id="rId20"/>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4"/>
    <a:srgbClr val="00467A"/>
    <a:srgbClr val="094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3" autoAdjust="0"/>
    <p:restoredTop sz="94707" autoAdjust="0"/>
  </p:normalViewPr>
  <p:slideViewPr>
    <p:cSldViewPr snapToGrid="0" snapToObjects="1">
      <p:cViewPr varScale="1">
        <p:scale>
          <a:sx n="81" d="100"/>
          <a:sy n="81" d="100"/>
        </p:scale>
        <p:origin x="600" y="48"/>
      </p:cViewPr>
      <p:guideLst/>
    </p:cSldViewPr>
  </p:slideViewPr>
  <p:outlineViewPr>
    <p:cViewPr>
      <p:scale>
        <a:sx n="33" d="100"/>
        <a:sy n="33" d="100"/>
      </p:scale>
      <p:origin x="0" y="-2940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de-DE"/>
          </a:p>
        </p:txBody>
      </p:sp>
      <p:sp>
        <p:nvSpPr>
          <p:cNvPr id="3" name="Datumsplatzhalter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35DEB54E-542A-7642-BF2C-60D9533084F0}" type="datetimeFigureOut">
              <a:rPr lang="de-DE" smtClean="0"/>
              <a:t>06.02.2023</a:t>
            </a:fld>
            <a:endParaRPr lang="de-DE"/>
          </a:p>
        </p:txBody>
      </p:sp>
      <p:sp>
        <p:nvSpPr>
          <p:cNvPr id="4" name="Folienbildplatzhalt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de-DE"/>
          </a:p>
        </p:txBody>
      </p:sp>
      <p:sp>
        <p:nvSpPr>
          <p:cNvPr id="7" name="Foliennummernplatzhalt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75A1EBD4-338A-8042-8C09-29D3BA975429}" type="slidenum">
              <a:rPr lang="de-DE" smtClean="0"/>
              <a:t>‹Nr.›</a:t>
            </a:fld>
            <a:endParaRPr lang="de-DE"/>
          </a:p>
        </p:txBody>
      </p:sp>
    </p:spTree>
    <p:extLst>
      <p:ext uri="{BB962C8B-B14F-4D97-AF65-F5344CB8AC3E}">
        <p14:creationId xmlns:p14="http://schemas.microsoft.com/office/powerpoint/2010/main" val="148188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Persönliche Vorstellung nicht vergessen!</a:t>
            </a:r>
            <a:endParaRPr lang="de-DE" dirty="0"/>
          </a:p>
        </p:txBody>
      </p:sp>
      <p:sp>
        <p:nvSpPr>
          <p:cNvPr id="4" name="Foliennummernplatzhalter 3"/>
          <p:cNvSpPr>
            <a:spLocks noGrp="1"/>
          </p:cNvSpPr>
          <p:nvPr>
            <p:ph type="sldNum" sz="quarter" idx="10"/>
          </p:nvPr>
        </p:nvSpPr>
        <p:spPr/>
        <p:txBody>
          <a:bodyPr/>
          <a:lstStyle/>
          <a:p>
            <a:fld id="{75A1EBD4-338A-8042-8C09-29D3BA975429}" type="slidenum">
              <a:rPr lang="de-DE" smtClean="0"/>
              <a:t>0</a:t>
            </a:fld>
            <a:endParaRPr lang="de-DE"/>
          </a:p>
        </p:txBody>
      </p:sp>
    </p:spTree>
    <p:extLst>
      <p:ext uri="{BB962C8B-B14F-4D97-AF65-F5344CB8AC3E}">
        <p14:creationId xmlns:p14="http://schemas.microsoft.com/office/powerpoint/2010/main" val="384115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Zielgruppe: Energiebeauftragte, Umweltschutzbeauftragte, Energiemanager/in Prozessingenieure/-</a:t>
            </a:r>
            <a:r>
              <a:rPr lang="de-DE" dirty="0" err="1" smtClean="0"/>
              <a:t>ingenieurinnen</a:t>
            </a:r>
            <a:r>
              <a:rPr lang="de-DE" dirty="0" smtClean="0"/>
              <a:t>, Betriebstechniker/innen Facility-Manager/innen, Instandhaltungsfachleute Energiedienstleister</a:t>
            </a:r>
          </a:p>
          <a:p>
            <a:endParaRPr lang="de-DE" dirty="0"/>
          </a:p>
        </p:txBody>
      </p:sp>
      <p:sp>
        <p:nvSpPr>
          <p:cNvPr id="4" name="Foliennummernplatzhalter 3"/>
          <p:cNvSpPr>
            <a:spLocks noGrp="1"/>
          </p:cNvSpPr>
          <p:nvPr>
            <p:ph type="sldNum" sz="quarter" idx="10"/>
          </p:nvPr>
        </p:nvSpPr>
        <p:spPr/>
        <p:txBody>
          <a:bodyPr/>
          <a:lstStyle/>
          <a:p>
            <a:fld id="{75A1EBD4-338A-8042-8C09-29D3BA975429}" type="slidenum">
              <a:rPr lang="de-DE" smtClean="0"/>
              <a:t>6</a:t>
            </a:fld>
            <a:endParaRPr lang="de-DE"/>
          </a:p>
        </p:txBody>
      </p:sp>
    </p:spTree>
    <p:extLst>
      <p:ext uri="{BB962C8B-B14F-4D97-AF65-F5344CB8AC3E}">
        <p14:creationId xmlns:p14="http://schemas.microsoft.com/office/powerpoint/2010/main" val="116137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Von den 160 Unterrichtsstunden finden 80 Unterrichtsstunden in zwei Blockwochen in Präsenz sowie 80 Unterrichtsstunden im Live-Online-Training (Webinar) statt. Zusätzlich eignen sich die Teilnehmenden Wissen in circa 80 Unterrichtsstunden Selbstlerneinheiten an</a:t>
            </a:r>
            <a:endParaRPr lang="de-DE" dirty="0"/>
          </a:p>
        </p:txBody>
      </p:sp>
      <p:sp>
        <p:nvSpPr>
          <p:cNvPr id="4" name="Foliennummernplatzhalter 3"/>
          <p:cNvSpPr>
            <a:spLocks noGrp="1"/>
          </p:cNvSpPr>
          <p:nvPr>
            <p:ph type="sldNum" sz="quarter" idx="10"/>
          </p:nvPr>
        </p:nvSpPr>
        <p:spPr/>
        <p:txBody>
          <a:bodyPr/>
          <a:lstStyle/>
          <a:p>
            <a:fld id="{75A1EBD4-338A-8042-8C09-29D3BA975429}" type="slidenum">
              <a:rPr lang="de-DE" smtClean="0"/>
              <a:t>9</a:t>
            </a:fld>
            <a:endParaRPr lang="de-DE"/>
          </a:p>
        </p:txBody>
      </p:sp>
    </p:spTree>
    <p:extLst>
      <p:ext uri="{BB962C8B-B14F-4D97-AF65-F5344CB8AC3E}">
        <p14:creationId xmlns:p14="http://schemas.microsoft.com/office/powerpoint/2010/main" val="30822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Von den 160 Unterrichtsstunden finden 80 Unterrichtsstunden in zwei Blockwochen in Präsenz sowie 80 Unterrichtsstunden im Live-Online-Training (Webinar) statt. Zusätzlich eignen sich die Teilnehmenden Wissen in circa 80 Unterrichtsstunden Selbstlerneinheiten an</a:t>
            </a:r>
            <a:endParaRPr lang="de-DE" dirty="0"/>
          </a:p>
        </p:txBody>
      </p:sp>
      <p:sp>
        <p:nvSpPr>
          <p:cNvPr id="4" name="Foliennummernplatzhalter 3"/>
          <p:cNvSpPr>
            <a:spLocks noGrp="1"/>
          </p:cNvSpPr>
          <p:nvPr>
            <p:ph type="sldNum" sz="quarter" idx="10"/>
          </p:nvPr>
        </p:nvSpPr>
        <p:spPr/>
        <p:txBody>
          <a:bodyPr/>
          <a:lstStyle/>
          <a:p>
            <a:fld id="{75A1EBD4-338A-8042-8C09-29D3BA975429}" type="slidenum">
              <a:rPr lang="de-DE" smtClean="0"/>
              <a:t>10</a:t>
            </a:fld>
            <a:endParaRPr lang="de-DE"/>
          </a:p>
        </p:txBody>
      </p:sp>
    </p:spTree>
    <p:extLst>
      <p:ext uri="{BB962C8B-B14F-4D97-AF65-F5344CB8AC3E}">
        <p14:creationId xmlns:p14="http://schemas.microsoft.com/office/powerpoint/2010/main" val="317659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1EBD4-338A-8042-8C09-29D3BA975429}" type="slidenum">
              <a:rPr lang="de-DE" smtClean="0"/>
              <a:t>18</a:t>
            </a:fld>
            <a:endParaRPr lang="de-DE"/>
          </a:p>
        </p:txBody>
      </p:sp>
    </p:spTree>
    <p:extLst>
      <p:ext uri="{BB962C8B-B14F-4D97-AF65-F5344CB8AC3E}">
        <p14:creationId xmlns:p14="http://schemas.microsoft.com/office/powerpoint/2010/main" val="339539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dirty="0"/>
              <a:t>Mastertitelformat bearbeiten</a:t>
            </a:r>
          </a:p>
        </p:txBody>
      </p:sp>
      <p:sp>
        <p:nvSpPr>
          <p:cNvPr id="3" name="Untertitel 2">
            <a:extLst>
              <a:ext uri="{FF2B5EF4-FFF2-40B4-BE49-F238E27FC236}">
                <a16:creationId xmlns="" xmlns:a16="http://schemas.microsoft.com/office/drawing/2014/main"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Textfeld 7">
            <a:extLst>
              <a:ext uri="{FF2B5EF4-FFF2-40B4-BE49-F238E27FC236}">
                <a16:creationId xmlns="" xmlns:a16="http://schemas.microsoft.com/office/drawing/2014/main" id="{8401116F-4B3A-C147-BDFC-F90E5AE79217}"/>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07990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_So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dirty="0"/>
              <a:t>Mastertitelformat bearbeiten</a:t>
            </a:r>
          </a:p>
        </p:txBody>
      </p:sp>
      <p:sp>
        <p:nvSpPr>
          <p:cNvPr id="3" name="Untertitel 2">
            <a:extLst>
              <a:ext uri="{FF2B5EF4-FFF2-40B4-BE49-F238E27FC236}">
                <a16:creationId xmlns="" xmlns:a16="http://schemas.microsoft.com/office/drawing/2014/main"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5" name="Textfeld 4">
            <a:extLst>
              <a:ext uri="{FF2B5EF4-FFF2-40B4-BE49-F238E27FC236}">
                <a16:creationId xmlns="" xmlns:a16="http://schemas.microsoft.com/office/drawing/2014/main" id="{A1EE94C5-FDD1-EA4D-B537-2BE9321CB36E}"/>
              </a:ext>
            </a:extLst>
          </p:cNvPr>
          <p:cNvSpPr txBox="1"/>
          <p:nvPr userDrawn="1"/>
        </p:nvSpPr>
        <p:spPr>
          <a:xfrm>
            <a:off x="7548897" y="6328086"/>
            <a:ext cx="7479323" cy="369332"/>
          </a:xfrm>
          <a:prstGeom prst="rect">
            <a:avLst/>
          </a:prstGeom>
          <a:noFill/>
        </p:spPr>
        <p:txBody>
          <a:bodyPr wrap="square" rtlCol="0">
            <a:spAutoFit/>
          </a:bodyPr>
          <a:lstStyle/>
          <a:p>
            <a:r>
              <a:rPr lang="de-DE" dirty="0" err="1">
                <a:solidFill>
                  <a:schemeClr val="bg1"/>
                </a:solidFill>
              </a:rPr>
              <a:t>www.wak-sh.de</a:t>
            </a:r>
            <a:endParaRPr lang="de-DE" dirty="0">
              <a:solidFill>
                <a:schemeClr val="bg1"/>
              </a:solidFill>
            </a:endParaRPr>
          </a:p>
        </p:txBody>
      </p:sp>
      <p:pic>
        <p:nvPicPr>
          <p:cNvPr id="6" name="Grafik 5">
            <a:extLst>
              <a:ext uri="{FF2B5EF4-FFF2-40B4-BE49-F238E27FC236}">
                <a16:creationId xmlns="" xmlns:a16="http://schemas.microsoft.com/office/drawing/2014/main" id="{D6494E80-6B1B-DD43-ACF5-A69433BBA4A2}"/>
              </a:ext>
            </a:extLst>
          </p:cNvPr>
          <p:cNvPicPr>
            <a:picLocks noChangeAspect="1"/>
          </p:cNvPicPr>
          <p:nvPr userDrawn="1"/>
        </p:nvPicPr>
        <p:blipFill>
          <a:blip r:embed="rId3"/>
          <a:stretch>
            <a:fillRect/>
          </a:stretch>
        </p:blipFill>
        <p:spPr>
          <a:xfrm>
            <a:off x="9724294" y="6329239"/>
            <a:ext cx="1963614" cy="327269"/>
          </a:xfrm>
          <a:prstGeom prst="rect">
            <a:avLst/>
          </a:prstGeom>
        </p:spPr>
      </p:pic>
      <p:sp>
        <p:nvSpPr>
          <p:cNvPr id="7" name="Textfeld 6">
            <a:extLst>
              <a:ext uri="{FF2B5EF4-FFF2-40B4-BE49-F238E27FC236}">
                <a16:creationId xmlns="" xmlns:a16="http://schemas.microsoft.com/office/drawing/2014/main" id="{64CBC8A1-3F22-9E44-AFFD-5EBBE2018338}"/>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34619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lu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feld 3">
            <a:extLst>
              <a:ext uri="{FF2B5EF4-FFF2-40B4-BE49-F238E27FC236}">
                <a16:creationId xmlns="" xmlns:a16="http://schemas.microsoft.com/office/drawing/2014/main" id="{F4F330A8-068E-B642-9E19-47014C175F62}"/>
              </a:ext>
            </a:extLst>
          </p:cNvPr>
          <p:cNvSpPr txBox="1"/>
          <p:nvPr userDrawn="1"/>
        </p:nvSpPr>
        <p:spPr>
          <a:xfrm>
            <a:off x="1562101" y="2800069"/>
            <a:ext cx="9144000" cy="523220"/>
          </a:xfrm>
          <a:prstGeom prst="rect">
            <a:avLst/>
          </a:prstGeom>
          <a:noFill/>
        </p:spPr>
        <p:txBody>
          <a:bodyPr wrap="square" rtlCol="0">
            <a:spAutoFit/>
          </a:bodyPr>
          <a:lstStyle/>
          <a:p>
            <a:pPr algn="ctr"/>
            <a:r>
              <a:rPr lang="de-DE" sz="2800" dirty="0">
                <a:solidFill>
                  <a:schemeClr val="tx2"/>
                </a:solidFill>
                <a:latin typeface="+mj-lt"/>
              </a:rPr>
              <a:t>Vielen Dank</a:t>
            </a:r>
          </a:p>
        </p:txBody>
      </p:sp>
      <p:pic>
        <p:nvPicPr>
          <p:cNvPr id="9" name="Grafik 8">
            <a:extLst>
              <a:ext uri="{FF2B5EF4-FFF2-40B4-BE49-F238E27FC236}">
                <a16:creationId xmlns="" xmlns:a16="http://schemas.microsoft.com/office/drawing/2014/main" id="{28604D0E-7150-EE42-8918-7CA71E675521}"/>
              </a:ext>
            </a:extLst>
          </p:cNvPr>
          <p:cNvPicPr>
            <a:picLocks noChangeAspect="1"/>
          </p:cNvPicPr>
          <p:nvPr userDrawn="1"/>
        </p:nvPicPr>
        <p:blipFill>
          <a:blip r:embed="rId3"/>
          <a:stretch>
            <a:fillRect/>
          </a:stretch>
        </p:blipFill>
        <p:spPr>
          <a:xfrm>
            <a:off x="4797426" y="4596540"/>
            <a:ext cx="2673350" cy="450850"/>
          </a:xfrm>
          <a:prstGeom prst="rect">
            <a:avLst/>
          </a:prstGeom>
        </p:spPr>
      </p:pic>
      <p:sp>
        <p:nvSpPr>
          <p:cNvPr id="3" name="Textplatzhalter 2">
            <a:extLst>
              <a:ext uri="{FF2B5EF4-FFF2-40B4-BE49-F238E27FC236}">
                <a16:creationId xmlns="" xmlns:a16="http://schemas.microsoft.com/office/drawing/2014/main" id="{0029DA0D-76E2-8746-914B-DE4EA129A19A}"/>
              </a:ext>
            </a:extLst>
          </p:cNvPr>
          <p:cNvSpPr>
            <a:spLocks noGrp="1"/>
          </p:cNvSpPr>
          <p:nvPr>
            <p:ph type="body" sz="quarter" idx="11" hasCustomPrompt="1"/>
          </p:nvPr>
        </p:nvSpPr>
        <p:spPr>
          <a:xfrm>
            <a:off x="3218773" y="4154295"/>
            <a:ext cx="5754453" cy="369888"/>
          </a:xfrm>
        </p:spPr>
        <p:txBody>
          <a:bodyPr>
            <a:normAutofit/>
          </a:bodyPr>
          <a:lstStyle>
            <a:lvl1pPr marL="0" indent="0" algn="ctr">
              <a:buNone/>
              <a:defRPr sz="1600">
                <a:solidFill>
                  <a:schemeClr val="accent1"/>
                </a:solidFill>
              </a:defRPr>
            </a:lvl1pPr>
          </a:lstStyle>
          <a:p>
            <a:pPr lvl="0"/>
            <a:r>
              <a:rPr lang="de-DE" dirty="0" err="1"/>
              <a:t>www.wak-sh.de</a:t>
            </a:r>
            <a:endParaRPr lang="de-DE" dirty="0"/>
          </a:p>
        </p:txBody>
      </p:sp>
      <p:sp>
        <p:nvSpPr>
          <p:cNvPr id="11" name="Textplatzhalter 5">
            <a:extLst>
              <a:ext uri="{FF2B5EF4-FFF2-40B4-BE49-F238E27FC236}">
                <a16:creationId xmlns="" xmlns:a16="http://schemas.microsoft.com/office/drawing/2014/main" id="{BB45F0C4-9DB1-F94A-838B-73442C60B71D}"/>
              </a:ext>
            </a:extLst>
          </p:cNvPr>
          <p:cNvSpPr>
            <a:spLocks noGrp="1"/>
          </p:cNvSpPr>
          <p:nvPr>
            <p:ph type="body" sz="quarter" idx="12" hasCustomPrompt="1"/>
          </p:nvPr>
        </p:nvSpPr>
        <p:spPr>
          <a:xfrm>
            <a:off x="4290077" y="3774098"/>
            <a:ext cx="3688047" cy="343376"/>
          </a:xfrm>
        </p:spPr>
        <p:txBody>
          <a:bodyPr>
            <a:noAutofit/>
          </a:bodyPr>
          <a:lstStyle>
            <a:lvl1pPr marL="0" indent="0">
              <a:buNone/>
              <a:defRPr sz="1600"/>
            </a:lvl1pPr>
          </a:lstStyle>
          <a:p>
            <a:pPr lvl="0"/>
            <a:r>
              <a:rPr lang="de-DE" dirty="0"/>
              <a:t>Weitere Informationen finden Sie hier:</a:t>
            </a:r>
          </a:p>
        </p:txBody>
      </p:sp>
      <p:sp>
        <p:nvSpPr>
          <p:cNvPr id="7" name="Textfeld 6">
            <a:extLst>
              <a:ext uri="{FF2B5EF4-FFF2-40B4-BE49-F238E27FC236}">
                <a16:creationId xmlns="" xmlns:a16="http://schemas.microsoft.com/office/drawing/2014/main" id="{FA342329-06DC-4246-B27C-39F538692FAE}"/>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358708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7">
            <a:extLst>
              <a:ext uri="{FF2B5EF4-FFF2-40B4-BE49-F238E27FC236}">
                <a16:creationId xmlns="" xmlns:a16="http://schemas.microsoft.com/office/drawing/2014/main" id="{6111D265-DC74-0044-88E9-C5FF81554DB2}"/>
              </a:ext>
            </a:extLst>
          </p:cNvPr>
          <p:cNvSpPr>
            <a:spLocks noGrp="1"/>
          </p:cNvSpPr>
          <p:nvPr>
            <p:ph type="body" sz="quarter" idx="13"/>
          </p:nvPr>
        </p:nvSpPr>
        <p:spPr>
          <a:xfrm>
            <a:off x="709104" y="1652374"/>
            <a:ext cx="10800000" cy="3960000"/>
          </a:xfrm>
        </p:spPr>
        <p:txBody>
          <a:bodyPr/>
          <a:lstStyle>
            <a:lvl1pPr>
              <a:defRPr sz="1600"/>
            </a:lvl1pPr>
            <a:lvl2pPr>
              <a:defRPr sz="1600"/>
            </a:lvl2pPr>
            <a:lvl3pPr>
              <a:defRPr sz="1600"/>
            </a:lvl3pPr>
            <a:lvl4pPr>
              <a:defRPr sz="1600"/>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 xmlns:a16="http://schemas.microsoft.com/office/drawing/2014/main" id="{912F0E58-F203-F947-9123-011B12C75211}"/>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Inhaltsverzeichnis</a:t>
            </a:r>
          </a:p>
        </p:txBody>
      </p:sp>
      <p:pic>
        <p:nvPicPr>
          <p:cNvPr id="9" name="Grafik 8">
            <a:extLst>
              <a:ext uri="{FF2B5EF4-FFF2-40B4-BE49-F238E27FC236}">
                <a16:creationId xmlns="" xmlns:a16="http://schemas.microsoft.com/office/drawing/2014/main" id="{AE120DBD-ED05-4B45-9EEC-949323B5C2A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17" name="Textplatzhalter 16">
            <a:extLst>
              <a:ext uri="{FF2B5EF4-FFF2-40B4-BE49-F238E27FC236}">
                <a16:creationId xmlns="" xmlns:a16="http://schemas.microsoft.com/office/drawing/2014/main" id="{66D62174-6F57-2741-8ED3-4A5B292CEA0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 xmlns:a16="http://schemas.microsoft.com/office/drawing/2014/main" id="{0CE12A5C-B7BB-9149-9395-DE1EFF7CB304}"/>
              </a:ext>
            </a:extLst>
          </p:cNvPr>
          <p:cNvSpPr>
            <a:spLocks noGrp="1"/>
          </p:cNvSpPr>
          <p:nvPr>
            <p:ph type="ftr" sz="quarter" idx="15"/>
          </p:nvPr>
        </p:nvSpPr>
        <p:spPr>
          <a:xfrm>
            <a:off x="4106518" y="6569765"/>
            <a:ext cx="3978965" cy="288235"/>
          </a:xfrm>
        </p:spPr>
        <p:txBody>
          <a:bodyPr/>
          <a:lstStyle/>
          <a:p>
            <a:endParaRPr lang="de-DE" dirty="0"/>
          </a:p>
        </p:txBody>
      </p:sp>
    </p:spTree>
    <p:extLst>
      <p:ext uri="{BB962C8B-B14F-4D97-AF65-F5344CB8AC3E}">
        <p14:creationId xmlns:p14="http://schemas.microsoft.com/office/powerpoint/2010/main" val="344838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6B78D222-E7AB-9042-8A30-EAD24FDDC60F}"/>
              </a:ext>
            </a:extLst>
          </p:cNvPr>
          <p:cNvSpPr>
            <a:spLocks noGrp="1"/>
          </p:cNvSpPr>
          <p:nvPr>
            <p:ph idx="1"/>
          </p:nvPr>
        </p:nvSpPr>
        <p:spPr>
          <a:xfrm>
            <a:off x="709104" y="1621016"/>
            <a:ext cx="10800000" cy="3960000"/>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 xmlns:a16="http://schemas.microsoft.com/office/drawing/2014/main" id="{83B9D7B0-B87B-6646-9174-AA31327DBAB5}"/>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7" name="Titel 1">
            <a:extLst>
              <a:ext uri="{FF2B5EF4-FFF2-40B4-BE49-F238E27FC236}">
                <a16:creationId xmlns="" xmlns:a16="http://schemas.microsoft.com/office/drawing/2014/main" id="{87E13983-FBF1-F84D-A507-49D72157A029}"/>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8" name="Textplatzhalter 16">
            <a:extLst>
              <a:ext uri="{FF2B5EF4-FFF2-40B4-BE49-F238E27FC236}">
                <a16:creationId xmlns="" xmlns:a16="http://schemas.microsoft.com/office/drawing/2014/main" id="{706B852D-5C57-5940-A858-C45F7DE836D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 xmlns:a16="http://schemas.microsoft.com/office/drawing/2014/main" id="{D0E7D6E5-DF2E-CF4D-918C-090F4054B124}"/>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53686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1E4ACC5-53F5-2448-94D0-573B06B12FE2}"/>
              </a:ext>
            </a:extLst>
          </p:cNvPr>
          <p:cNvSpPr>
            <a:spLocks noGrp="1"/>
          </p:cNvSpPr>
          <p:nvPr>
            <p:ph type="title"/>
          </p:nvPr>
        </p:nvSpPr>
        <p:spPr>
          <a:xfrm>
            <a:off x="702754" y="1709738"/>
            <a:ext cx="10800000" cy="2852737"/>
          </a:xfrm>
          <a:prstGeom prst="rect">
            <a:avLst/>
          </a:prstGeom>
        </p:spPr>
        <p:txBody>
          <a:bodyPr anchor="b">
            <a:normAutofit/>
          </a:bodyPr>
          <a:lstStyle>
            <a:lvl1pPr>
              <a:defRPr sz="2800"/>
            </a:lvl1pPr>
          </a:lstStyle>
          <a:p>
            <a:r>
              <a:rPr lang="de-DE" dirty="0"/>
              <a:t>Mastertitelformat bearbeiten</a:t>
            </a:r>
          </a:p>
        </p:txBody>
      </p:sp>
      <p:sp>
        <p:nvSpPr>
          <p:cNvPr id="3" name="Textplatzhalter 2">
            <a:extLst>
              <a:ext uri="{FF2B5EF4-FFF2-40B4-BE49-F238E27FC236}">
                <a16:creationId xmlns="" xmlns:a16="http://schemas.microsoft.com/office/drawing/2014/main" id="{DF666613-A40E-214D-89E6-342B125ED14A}"/>
              </a:ext>
            </a:extLst>
          </p:cNvPr>
          <p:cNvSpPr>
            <a:spLocks noGrp="1"/>
          </p:cNvSpPr>
          <p:nvPr>
            <p:ph type="body" idx="1"/>
          </p:nvPr>
        </p:nvSpPr>
        <p:spPr>
          <a:xfrm>
            <a:off x="702754" y="4589464"/>
            <a:ext cx="10800000" cy="77970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5" name="Grafik 4">
            <a:extLst>
              <a:ext uri="{FF2B5EF4-FFF2-40B4-BE49-F238E27FC236}">
                <a16:creationId xmlns="" xmlns:a16="http://schemas.microsoft.com/office/drawing/2014/main" id="{B3A673B5-4273-8C42-9478-B224CB51F36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4" name="Fußzeilenplatzhalter 3">
            <a:extLst>
              <a:ext uri="{FF2B5EF4-FFF2-40B4-BE49-F238E27FC236}">
                <a16:creationId xmlns="" xmlns:a16="http://schemas.microsoft.com/office/drawing/2014/main" id="{23D722E4-A034-584E-9D88-4EA5F98D7100}"/>
              </a:ext>
            </a:extLst>
          </p:cNvPr>
          <p:cNvSpPr>
            <a:spLocks noGrp="1"/>
          </p:cNvSpPr>
          <p:nvPr>
            <p:ph type="ftr" sz="quarter" idx="10"/>
          </p:nvPr>
        </p:nvSpPr>
        <p:spPr>
          <a:xfrm>
            <a:off x="4106518" y="6569765"/>
            <a:ext cx="3978965" cy="288235"/>
          </a:xfrm>
        </p:spPr>
        <p:txBody>
          <a:bodyPr/>
          <a:lstStyle/>
          <a:p>
            <a:endParaRPr lang="de-DE" dirty="0"/>
          </a:p>
        </p:txBody>
      </p:sp>
    </p:spTree>
    <p:extLst>
      <p:ext uri="{BB962C8B-B14F-4D97-AF65-F5344CB8AC3E}">
        <p14:creationId xmlns:p14="http://schemas.microsoft.com/office/powerpoint/2010/main" val="232933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0EF3AB84-F6EC-1F49-A9A4-FDF71D3183E8}"/>
              </a:ext>
            </a:extLst>
          </p:cNvPr>
          <p:cNvSpPr>
            <a:spLocks noGrp="1"/>
          </p:cNvSpPr>
          <p:nvPr>
            <p:ph sz="half" idx="1"/>
          </p:nvPr>
        </p:nvSpPr>
        <p:spPr>
          <a:xfrm>
            <a:off x="709104" y="1825625"/>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 xmlns:a16="http://schemas.microsoft.com/office/drawing/2014/main" id="{B8F17AE2-738F-534D-808E-D9BD6B8AFF8C}"/>
              </a:ext>
            </a:extLst>
          </p:cNvPr>
          <p:cNvSpPr>
            <a:spLocks noGrp="1"/>
          </p:cNvSpPr>
          <p:nvPr>
            <p:ph sz="half" idx="2"/>
          </p:nvPr>
        </p:nvSpPr>
        <p:spPr>
          <a:xfrm>
            <a:off x="6109104" y="1825624"/>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 xmlns:a16="http://schemas.microsoft.com/office/drawing/2014/main" id="{A7389B44-4C16-E74E-BC82-0F6737A636D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 xmlns:a16="http://schemas.microsoft.com/office/drawing/2014/main" id="{F94F69A0-7B64-0A4A-AAEB-F8D7E2999928}"/>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 xmlns:a16="http://schemas.microsoft.com/office/drawing/2014/main" id="{712069B4-C027-694A-A278-0726D744981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 xmlns:a16="http://schemas.microsoft.com/office/drawing/2014/main" id="{53100616-36B6-DC4B-A61E-93E25F25FA4F}"/>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376810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7001296A-FE35-894E-9716-9AF49F2EB418}"/>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8" name="Titel 1">
            <a:extLst>
              <a:ext uri="{FF2B5EF4-FFF2-40B4-BE49-F238E27FC236}">
                <a16:creationId xmlns="" xmlns:a16="http://schemas.microsoft.com/office/drawing/2014/main" id="{B017DE56-0550-534C-8B0C-FDCB35BD1C2F}"/>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9" name="Textplatzhalter 16">
            <a:extLst>
              <a:ext uri="{FF2B5EF4-FFF2-40B4-BE49-F238E27FC236}">
                <a16:creationId xmlns="" xmlns:a16="http://schemas.microsoft.com/office/drawing/2014/main" id="{A73A8226-A865-C242-9625-D3869A84AD25}"/>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 xmlns:a16="http://schemas.microsoft.com/office/drawing/2014/main" id="{60104C10-107F-804B-AF83-B5B08C89F7D2}"/>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352275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platzhalter 10">
            <a:extLst>
              <a:ext uri="{FF2B5EF4-FFF2-40B4-BE49-F238E27FC236}">
                <a16:creationId xmlns="" xmlns:a16="http://schemas.microsoft.com/office/drawing/2014/main" id="{FBCBBF55-649B-0F4E-A576-6679309B537E}"/>
              </a:ext>
            </a:extLst>
          </p:cNvPr>
          <p:cNvSpPr>
            <a:spLocks noGrp="1"/>
          </p:cNvSpPr>
          <p:nvPr>
            <p:ph type="body" sz="quarter" idx="13"/>
          </p:nvPr>
        </p:nvSpPr>
        <p:spPr>
          <a:xfrm>
            <a:off x="709104" y="1716155"/>
            <a:ext cx="10800000" cy="3960000"/>
          </a:xfrm>
        </p:spPr>
        <p:txBody>
          <a:bodyPr>
            <a:normAutofit/>
          </a:bodyPr>
          <a:lstStyle>
            <a:lvl1pPr marL="0" indent="0">
              <a:buNone/>
              <a:defRPr sz="1600"/>
            </a:lvl1pPr>
          </a:lstStyle>
          <a:p>
            <a:pPr lvl="0"/>
            <a:r>
              <a:rPr lang="de-DE" dirty="0"/>
              <a:t>Mastertextformat bearbeiten</a:t>
            </a:r>
          </a:p>
        </p:txBody>
      </p:sp>
      <p:pic>
        <p:nvPicPr>
          <p:cNvPr id="6" name="Grafik 5">
            <a:extLst>
              <a:ext uri="{FF2B5EF4-FFF2-40B4-BE49-F238E27FC236}">
                <a16:creationId xmlns="" xmlns:a16="http://schemas.microsoft.com/office/drawing/2014/main" id="{E536CFD1-FCD2-2A49-8B73-CA08890D80B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 xmlns:a16="http://schemas.microsoft.com/office/drawing/2014/main" id="{453ACC47-2A3F-1E45-BD43-ACBF8AF902EE}"/>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 xmlns:a16="http://schemas.microsoft.com/office/drawing/2014/main" id="{4DD1FFA5-D9D2-9842-9899-3CE83DA32F22}"/>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 xmlns:a16="http://schemas.microsoft.com/office/drawing/2014/main" id="{B4F14996-771F-5B43-8470-350E0E827674}"/>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12876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85AF406-E5DB-D14A-8992-6BD1E53E4B2B}"/>
              </a:ext>
            </a:extLst>
          </p:cNvPr>
          <p:cNvSpPr>
            <a:spLocks noGrp="1"/>
          </p:cNvSpPr>
          <p:nvPr>
            <p:ph type="title"/>
          </p:nvPr>
        </p:nvSpPr>
        <p:spPr>
          <a:xfrm>
            <a:off x="710692" y="457200"/>
            <a:ext cx="3932237" cy="1600200"/>
          </a:xfrm>
          <a:prstGeom prst="rect">
            <a:avLst/>
          </a:prstGeom>
        </p:spPr>
        <p:txBody>
          <a:bodyPr anchor="b">
            <a:normAutofit/>
          </a:bodyPr>
          <a:lstStyle>
            <a:lvl1pPr>
              <a:defRPr sz="2000"/>
            </a:lvl1pPr>
          </a:lstStyle>
          <a:p>
            <a:r>
              <a:rPr lang="de-DE" dirty="0"/>
              <a:t>Mastertitelformat bearbeiten</a:t>
            </a:r>
          </a:p>
        </p:txBody>
      </p:sp>
      <p:sp>
        <p:nvSpPr>
          <p:cNvPr id="3" name="Inhaltsplatzhalter 2">
            <a:extLst>
              <a:ext uri="{FF2B5EF4-FFF2-40B4-BE49-F238E27FC236}">
                <a16:creationId xmlns="" xmlns:a16="http://schemas.microsoft.com/office/drawing/2014/main" id="{D401A57B-8747-2C42-89B8-BFEE88B369A1}"/>
              </a:ext>
            </a:extLst>
          </p:cNvPr>
          <p:cNvSpPr>
            <a:spLocks noGrp="1"/>
          </p:cNvSpPr>
          <p:nvPr>
            <p:ph idx="1"/>
          </p:nvPr>
        </p:nvSpPr>
        <p:spPr>
          <a:xfrm>
            <a:off x="5054092" y="987425"/>
            <a:ext cx="6480000" cy="4393467"/>
          </a:xfrm>
        </p:spPr>
        <p:txBody>
          <a:bodyPr>
            <a:normAutofit/>
          </a:bodyPr>
          <a:lstStyle>
            <a:lvl1pPr marL="0" indent="0">
              <a:buNone/>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 xmlns:a16="http://schemas.microsoft.com/office/drawing/2014/main" id="{60BD7925-FAC5-A44B-8FE7-1DBD406E5AD4}"/>
              </a:ext>
            </a:extLst>
          </p:cNvPr>
          <p:cNvSpPr>
            <a:spLocks noGrp="1"/>
          </p:cNvSpPr>
          <p:nvPr>
            <p:ph type="body" sz="half" idx="2"/>
          </p:nvPr>
        </p:nvSpPr>
        <p:spPr>
          <a:xfrm>
            <a:off x="710692" y="2057400"/>
            <a:ext cx="3932237" cy="3323492"/>
          </a:xfrm>
        </p:spPr>
        <p:txBody>
          <a:bodyPr>
            <a:normAutofit/>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6" name="Grafik 5">
            <a:extLst>
              <a:ext uri="{FF2B5EF4-FFF2-40B4-BE49-F238E27FC236}">
                <a16:creationId xmlns="" xmlns:a16="http://schemas.microsoft.com/office/drawing/2014/main" id="{1527C8A5-4E17-754C-A247-7A9A54715890}"/>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 xmlns:a16="http://schemas.microsoft.com/office/drawing/2014/main" id="{08189754-81B8-834A-B556-3877A72E966A}"/>
              </a:ext>
            </a:extLst>
          </p:cNvPr>
          <p:cNvSpPr>
            <a:spLocks noGrp="1"/>
          </p:cNvSpPr>
          <p:nvPr>
            <p:ph type="ftr" sz="quarter" idx="10"/>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263744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6263226-0C34-F841-8CBE-5CE96CFBC427}"/>
              </a:ext>
            </a:extLst>
          </p:cNvPr>
          <p:cNvSpPr>
            <a:spLocks noGrp="1"/>
          </p:cNvSpPr>
          <p:nvPr>
            <p:ph type="title"/>
          </p:nvPr>
        </p:nvSpPr>
        <p:spPr>
          <a:xfrm>
            <a:off x="710692" y="457200"/>
            <a:ext cx="3932237" cy="1600200"/>
          </a:xfrm>
          <a:prstGeom prst="rect">
            <a:avLst/>
          </a:prstGeom>
        </p:spPr>
        <p:txBody>
          <a:bodyPr anchor="b">
            <a:normAutofit/>
          </a:bodyPr>
          <a:lstStyle>
            <a:lvl1pPr>
              <a:defRPr sz="2800"/>
            </a:lvl1pPr>
          </a:lstStyle>
          <a:p>
            <a:r>
              <a:rPr lang="de-DE" dirty="0"/>
              <a:t>Mastertitelformat bearbeiten</a:t>
            </a:r>
          </a:p>
        </p:txBody>
      </p:sp>
      <p:sp>
        <p:nvSpPr>
          <p:cNvPr id="3" name="Bildplatzhalter 2">
            <a:extLst>
              <a:ext uri="{FF2B5EF4-FFF2-40B4-BE49-F238E27FC236}">
                <a16:creationId xmlns="" xmlns:a16="http://schemas.microsoft.com/office/drawing/2014/main" id="{1BD8F217-4731-1F46-BD38-6FA367FB9D96}"/>
              </a:ext>
            </a:extLst>
          </p:cNvPr>
          <p:cNvSpPr>
            <a:spLocks noGrp="1"/>
          </p:cNvSpPr>
          <p:nvPr>
            <p:ph type="pic" idx="1"/>
          </p:nvPr>
        </p:nvSpPr>
        <p:spPr>
          <a:xfrm>
            <a:off x="5054092" y="987426"/>
            <a:ext cx="6480000" cy="4381744"/>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 xmlns:a16="http://schemas.microsoft.com/office/drawing/2014/main" id="{5D6432A7-CCC5-2944-9936-BBE738EF7F7A}"/>
              </a:ext>
            </a:extLst>
          </p:cNvPr>
          <p:cNvSpPr>
            <a:spLocks noGrp="1"/>
          </p:cNvSpPr>
          <p:nvPr>
            <p:ph type="body" sz="half" idx="2"/>
          </p:nvPr>
        </p:nvSpPr>
        <p:spPr>
          <a:xfrm>
            <a:off x="710692" y="2057400"/>
            <a:ext cx="3932237" cy="331176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6" name="Grafik 5">
            <a:extLst>
              <a:ext uri="{FF2B5EF4-FFF2-40B4-BE49-F238E27FC236}">
                <a16:creationId xmlns="" xmlns:a16="http://schemas.microsoft.com/office/drawing/2014/main" id="{455A0024-9238-E449-A965-5F825A7A4B89}"/>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 xmlns:a16="http://schemas.microsoft.com/office/drawing/2014/main" id="{9081E1B8-E3D5-7B48-883A-55C9A2A22873}"/>
              </a:ext>
            </a:extLst>
          </p:cNvPr>
          <p:cNvSpPr>
            <a:spLocks noGrp="1"/>
          </p:cNvSpPr>
          <p:nvPr>
            <p:ph type="ftr" sz="quarter" idx="10"/>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9216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D00FC7DA-3E7E-5E47-961D-5A74D51E13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oliennummernplatzhalter 5">
            <a:extLst>
              <a:ext uri="{FF2B5EF4-FFF2-40B4-BE49-F238E27FC236}">
                <a16:creationId xmlns="" xmlns:a16="http://schemas.microsoft.com/office/drawing/2014/main" id="{133F0921-DB0F-7848-9DBD-95C9F2C4F5B9}"/>
              </a:ext>
            </a:extLst>
          </p:cNvPr>
          <p:cNvSpPr txBox="1">
            <a:spLocks/>
          </p:cNvSpPr>
          <p:nvPr userDrawn="1"/>
        </p:nvSpPr>
        <p:spPr>
          <a:xfrm>
            <a:off x="-251745" y="6518319"/>
            <a:ext cx="74140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9CF283-0270-2445-BCFF-C4D024AD4DDE}" type="slidenum">
              <a:rPr lang="de-DE" smtClean="0"/>
              <a:pPr/>
              <a:t>‹Nr.›</a:t>
            </a:fld>
            <a:endParaRPr lang="de-DE" dirty="0"/>
          </a:p>
        </p:txBody>
      </p:sp>
      <p:sp>
        <p:nvSpPr>
          <p:cNvPr id="4" name="Titelplatzhalter 3">
            <a:extLst>
              <a:ext uri="{FF2B5EF4-FFF2-40B4-BE49-F238E27FC236}">
                <a16:creationId xmlns="" xmlns:a16="http://schemas.microsoft.com/office/drawing/2014/main" id="{0B5811D5-A53A-5D43-9231-5EF770999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2" name="Fußzeilenplatzhalter 1">
            <a:extLst>
              <a:ext uri="{FF2B5EF4-FFF2-40B4-BE49-F238E27FC236}">
                <a16:creationId xmlns="" xmlns:a16="http://schemas.microsoft.com/office/drawing/2014/main" id="{FE0B2EC2-1FC5-8D41-9EBD-FD9DB045C600}"/>
              </a:ext>
            </a:extLst>
          </p:cNvPr>
          <p:cNvSpPr>
            <a:spLocks noGrp="1"/>
          </p:cNvSpPr>
          <p:nvPr>
            <p:ph type="ftr" sz="quarter" idx="3"/>
          </p:nvPr>
        </p:nvSpPr>
        <p:spPr>
          <a:xfrm>
            <a:off x="4174434" y="6492875"/>
            <a:ext cx="3978965" cy="288235"/>
          </a:xfrm>
          <a:prstGeom prst="rect">
            <a:avLst/>
          </a:prstGeom>
        </p:spPr>
        <p:txBody>
          <a:bodyPr vert="horz" lIns="91440" tIns="45720" rIns="91440" bIns="45720" rtlCol="0" anchor="ctr"/>
          <a:lstStyle>
            <a:lvl1pPr algn="ctr">
              <a:defRPr sz="1200">
                <a:solidFill>
                  <a:schemeClr val="bg1"/>
                </a:solidFill>
              </a:defRPr>
            </a:lvl1pPr>
          </a:lstStyle>
          <a:p>
            <a:endParaRPr lang="de-DE"/>
          </a:p>
        </p:txBody>
      </p:sp>
    </p:spTree>
    <p:extLst>
      <p:ext uri="{BB962C8B-B14F-4D97-AF65-F5344CB8AC3E}">
        <p14:creationId xmlns:p14="http://schemas.microsoft.com/office/powerpoint/2010/main" val="107882712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4" r:id="rId6"/>
    <p:sldLayoutId id="2147483658" r:id="rId7"/>
    <p:sldLayoutId id="2147483656" r:id="rId8"/>
    <p:sldLayoutId id="2147483657" r:id="rId9"/>
    <p:sldLayoutId id="2147483661" r:id="rId10"/>
    <p:sldLayoutId id="2147483662" r:id="rId11"/>
  </p:sldLayoutIdLst>
  <p:hf sldNum="0" hdr="0" dt="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D71D3DE-A795-4545-B77F-61086642B529}"/>
              </a:ext>
            </a:extLst>
          </p:cNvPr>
          <p:cNvSpPr>
            <a:spLocks noGrp="1"/>
          </p:cNvSpPr>
          <p:nvPr>
            <p:ph type="ctrTitle"/>
          </p:nvPr>
        </p:nvSpPr>
        <p:spPr>
          <a:xfrm>
            <a:off x="1524000" y="1711104"/>
            <a:ext cx="9144000" cy="1176951"/>
          </a:xfrm>
        </p:spPr>
        <p:txBody>
          <a:bodyPr/>
          <a:lstStyle/>
          <a:p>
            <a:r>
              <a:rPr lang="de-DE" altLang="de-DE" dirty="0" smtClean="0"/>
              <a:t>Herzlich willkommen zur</a:t>
            </a:r>
            <a:br>
              <a:rPr lang="de-DE" altLang="de-DE" dirty="0" smtClean="0"/>
            </a:br>
            <a:r>
              <a:rPr lang="de-DE" altLang="de-DE" dirty="0" smtClean="0"/>
              <a:t>Informationsveranstaltung</a:t>
            </a:r>
            <a:endParaRPr lang="de-DE" dirty="0"/>
          </a:p>
        </p:txBody>
      </p:sp>
      <p:sp>
        <p:nvSpPr>
          <p:cNvPr id="3" name="Untertitel 2">
            <a:extLst>
              <a:ext uri="{FF2B5EF4-FFF2-40B4-BE49-F238E27FC236}">
                <a16:creationId xmlns="" xmlns:a16="http://schemas.microsoft.com/office/drawing/2014/main" id="{BB622F79-2452-4F40-8050-A72D18045EE5}"/>
              </a:ext>
            </a:extLst>
          </p:cNvPr>
          <p:cNvSpPr>
            <a:spLocks noGrp="1"/>
          </p:cNvSpPr>
          <p:nvPr>
            <p:ph type="subTitle" idx="1"/>
          </p:nvPr>
        </p:nvSpPr>
        <p:spPr>
          <a:xfrm>
            <a:off x="1524000" y="3132499"/>
            <a:ext cx="9144000" cy="3145837"/>
          </a:xfrm>
        </p:spPr>
        <p:txBody>
          <a:bodyPr>
            <a:normAutofit/>
          </a:bodyPr>
          <a:lstStyle/>
          <a:p>
            <a:endParaRPr lang="de-DE" altLang="de-DE" dirty="0" smtClean="0"/>
          </a:p>
          <a:p>
            <a:endParaRPr lang="de-DE" altLang="de-DE" dirty="0"/>
          </a:p>
          <a:p>
            <a:r>
              <a:rPr lang="de-DE" altLang="de-DE" dirty="0" smtClean="0"/>
              <a:t>Bildungsangebot Zertifikatslehrgang</a:t>
            </a:r>
          </a:p>
          <a:p>
            <a:r>
              <a:rPr lang="de-DE" dirty="0" err="1"/>
              <a:t>EnergieManager</a:t>
            </a:r>
            <a:r>
              <a:rPr lang="de-DE" dirty="0"/>
              <a:t>  - European </a:t>
            </a:r>
            <a:r>
              <a:rPr lang="de-DE" dirty="0" err="1"/>
              <a:t>EnergyManager</a:t>
            </a:r>
            <a:r>
              <a:rPr lang="de-DE" dirty="0"/>
              <a:t> (IHK)</a:t>
            </a:r>
          </a:p>
        </p:txBody>
      </p:sp>
    </p:spTree>
    <p:extLst>
      <p:ext uri="{BB962C8B-B14F-4D97-AF65-F5344CB8AC3E}">
        <p14:creationId xmlns:p14="http://schemas.microsoft.com/office/powerpoint/2010/main" val="461440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1F4207F-6692-3644-AAFC-8FDBA1FBEA11}"/>
              </a:ext>
            </a:extLst>
          </p:cNvPr>
          <p:cNvSpPr>
            <a:spLocks noGrp="1"/>
          </p:cNvSpPr>
          <p:nvPr>
            <p:ph type="body" sz="quarter" idx="13"/>
          </p:nvPr>
        </p:nvSpPr>
        <p:spPr>
          <a:xfrm>
            <a:off x="709104" y="2089964"/>
            <a:ext cx="10800000" cy="3960000"/>
          </a:xfrm>
        </p:spPr>
        <p:txBody>
          <a:bodyPr numCol="2">
            <a:normAutofit/>
          </a:bodyPr>
          <a:lstStyle/>
          <a:p>
            <a:r>
              <a:rPr lang="de-DE" sz="1800" b="1" dirty="0" smtClean="0"/>
              <a:t>1. Technik</a:t>
            </a:r>
          </a:p>
          <a:p>
            <a:pPr marL="285750" indent="-285750">
              <a:buFont typeface="Arial" panose="020B0604020202020204" pitchFamily="34" charset="0"/>
              <a:buChar char="•"/>
            </a:pPr>
            <a:r>
              <a:rPr lang="de-DE" sz="1800" dirty="0"/>
              <a:t>Energietechnische Grundlagen</a:t>
            </a:r>
          </a:p>
          <a:p>
            <a:pPr marL="285750" indent="-285750">
              <a:buFont typeface="Arial" panose="020B0604020202020204" pitchFamily="34" charset="0"/>
              <a:buChar char="•"/>
            </a:pPr>
            <a:r>
              <a:rPr lang="de-DE" sz="1800" dirty="0"/>
              <a:t>Mess-, Steuerungs- und Regelungstechnik</a:t>
            </a:r>
          </a:p>
          <a:p>
            <a:pPr marL="285750" indent="-285750">
              <a:buFont typeface="Arial" panose="020B0604020202020204" pitchFamily="34" charset="0"/>
              <a:buChar char="•"/>
            </a:pPr>
            <a:r>
              <a:rPr lang="de-DE" sz="1800" dirty="0"/>
              <a:t>Bauphysik, Gebäudeenergiebedarf</a:t>
            </a:r>
          </a:p>
          <a:p>
            <a:pPr marL="285750" indent="-285750">
              <a:buFont typeface="Arial" panose="020B0604020202020204" pitchFamily="34" charset="0"/>
              <a:buChar char="•"/>
            </a:pPr>
            <a:r>
              <a:rPr lang="de-DE" sz="1800" dirty="0"/>
              <a:t>Energieeinsparverordnung</a:t>
            </a:r>
          </a:p>
          <a:p>
            <a:pPr marL="285750" indent="-285750">
              <a:buFont typeface="Arial" panose="020B0604020202020204" pitchFamily="34" charset="0"/>
              <a:buChar char="•"/>
            </a:pPr>
            <a:r>
              <a:rPr lang="de-DE" sz="1800" dirty="0"/>
              <a:t>Energiebewusstes Bauen und Sanieren</a:t>
            </a:r>
          </a:p>
          <a:p>
            <a:pPr marL="285750" indent="-285750">
              <a:buFont typeface="Arial" panose="020B0604020202020204" pitchFamily="34" charset="0"/>
              <a:buChar char="•"/>
            </a:pPr>
            <a:r>
              <a:rPr lang="de-DE" sz="1800" dirty="0"/>
              <a:t>Heizungstechnik</a:t>
            </a:r>
          </a:p>
          <a:p>
            <a:pPr marL="285750" indent="-285750">
              <a:buFont typeface="Arial" panose="020B0604020202020204" pitchFamily="34" charset="0"/>
              <a:buChar char="•"/>
            </a:pPr>
            <a:r>
              <a:rPr lang="de-DE" sz="1800" dirty="0"/>
              <a:t>Prozesswärme</a:t>
            </a:r>
          </a:p>
          <a:p>
            <a:pPr marL="285750" indent="-285750">
              <a:buFont typeface="Arial" panose="020B0604020202020204" pitchFamily="34" charset="0"/>
              <a:buChar char="•"/>
            </a:pPr>
            <a:r>
              <a:rPr lang="de-DE" sz="1800" dirty="0"/>
              <a:t>Kraft-Wärme-(Kälte-)Kopplung</a:t>
            </a:r>
          </a:p>
          <a:p>
            <a:pPr marL="285750" indent="-285750">
              <a:buFont typeface="Arial" panose="020B0604020202020204" pitchFamily="34" charset="0"/>
              <a:buChar char="•"/>
            </a:pPr>
            <a:r>
              <a:rPr lang="de-DE" sz="1800" dirty="0"/>
              <a:t>Lüftungs- und Klimatechnik</a:t>
            </a:r>
          </a:p>
          <a:p>
            <a:pPr marL="285750" indent="-285750">
              <a:buFont typeface="Arial" panose="020B0604020202020204" pitchFamily="34" charset="0"/>
              <a:buChar char="•"/>
            </a:pPr>
            <a:r>
              <a:rPr lang="de-DE" sz="1800" dirty="0"/>
              <a:t>Kältetechnik</a:t>
            </a:r>
          </a:p>
          <a:p>
            <a:pPr marL="285750" indent="-285750">
              <a:buFont typeface="Arial" panose="020B0604020202020204" pitchFamily="34" charset="0"/>
              <a:buChar char="•"/>
            </a:pPr>
            <a:r>
              <a:rPr lang="de-DE" sz="1800" dirty="0"/>
              <a:t>Elektrische Antriebe</a:t>
            </a:r>
          </a:p>
          <a:p>
            <a:pPr marL="285750" indent="-285750">
              <a:buFont typeface="Arial" panose="020B0604020202020204" pitchFamily="34" charset="0"/>
              <a:buChar char="•"/>
            </a:pPr>
            <a:r>
              <a:rPr lang="de-DE" sz="1800" dirty="0"/>
              <a:t>Beleuchtung</a:t>
            </a:r>
          </a:p>
          <a:p>
            <a:pPr marL="285750" indent="-285750">
              <a:buFont typeface="Arial" panose="020B0604020202020204" pitchFamily="34" charset="0"/>
              <a:buChar char="•"/>
            </a:pPr>
            <a:r>
              <a:rPr lang="de-DE" sz="1800" dirty="0"/>
              <a:t>Druckluft</a:t>
            </a:r>
          </a:p>
          <a:p>
            <a:pPr marL="285750" indent="-285750">
              <a:buFont typeface="Arial" panose="020B0604020202020204" pitchFamily="34" charset="0"/>
              <a:buChar char="•"/>
            </a:pPr>
            <a:r>
              <a:rPr lang="de-DE" sz="1800" dirty="0"/>
              <a:t>Green IT</a:t>
            </a:r>
          </a:p>
          <a:p>
            <a:pPr marL="285750" indent="-285750">
              <a:buFont typeface="Arial" panose="020B0604020202020204" pitchFamily="34" charset="0"/>
              <a:buChar char="•"/>
            </a:pPr>
            <a:r>
              <a:rPr lang="de-DE" sz="1800" dirty="0"/>
              <a:t>Solartechnik</a:t>
            </a:r>
          </a:p>
          <a:p>
            <a:pPr marL="285750" indent="-285750">
              <a:buFont typeface="Arial" panose="020B0604020202020204" pitchFamily="34" charset="0"/>
              <a:buChar char="•"/>
            </a:pPr>
            <a:r>
              <a:rPr lang="de-DE" sz="1800" dirty="0"/>
              <a:t>Energie aus Biomasse</a:t>
            </a:r>
          </a:p>
          <a:p>
            <a:pPr marL="285750" indent="-285750">
              <a:buFont typeface="Arial" panose="020B0604020202020204" pitchFamily="34" charset="0"/>
              <a:buChar char="•"/>
            </a:pPr>
            <a:r>
              <a:rPr lang="de-DE" sz="1800" dirty="0"/>
              <a:t>Geothermie</a:t>
            </a:r>
          </a:p>
          <a:p>
            <a:pPr marL="285750" indent="-285750">
              <a:buFont typeface="Arial" panose="020B0604020202020204" pitchFamily="34" charset="0"/>
              <a:buChar char="•"/>
            </a:pPr>
            <a:endParaRPr lang="de-DE" sz="1800" dirty="0"/>
          </a:p>
        </p:txBody>
      </p:sp>
      <p:sp>
        <p:nvSpPr>
          <p:cNvPr id="3" name="Titel 2">
            <a:extLst>
              <a:ext uri="{FF2B5EF4-FFF2-40B4-BE49-F238E27FC236}">
                <a16:creationId xmlns="" xmlns:a16="http://schemas.microsoft.com/office/drawing/2014/main" id="{D8543FB2-66DA-5345-BEC7-5DC3E6426011}"/>
              </a:ext>
            </a:extLst>
          </p:cNvPr>
          <p:cNvSpPr>
            <a:spLocks noGrp="1"/>
          </p:cNvSpPr>
          <p:nvPr>
            <p:ph type="title"/>
          </p:nvPr>
        </p:nvSpPr>
        <p:spPr/>
        <p:txBody>
          <a:bodyPr/>
          <a:lstStyle/>
          <a:p>
            <a:r>
              <a:rPr lang="de-DE" dirty="0" err="1"/>
              <a:t>EnergieManager</a:t>
            </a:r>
            <a:r>
              <a:rPr lang="de-DE" dirty="0"/>
              <a:t>  - European </a:t>
            </a:r>
            <a:r>
              <a:rPr lang="de-DE" dirty="0" err="1"/>
              <a:t>EnergyManager</a:t>
            </a:r>
            <a:r>
              <a:rPr lang="de-DE" dirty="0"/>
              <a:t> (IHK)</a:t>
            </a:r>
          </a:p>
        </p:txBody>
      </p:sp>
      <p:sp>
        <p:nvSpPr>
          <p:cNvPr id="4" name="Textplatzhalter 3">
            <a:extLst>
              <a:ext uri="{FF2B5EF4-FFF2-40B4-BE49-F238E27FC236}">
                <a16:creationId xmlns="" xmlns:a16="http://schemas.microsoft.com/office/drawing/2014/main" id="{7385695C-0478-5E42-8B32-EBEA4A2E6256}"/>
              </a:ext>
            </a:extLst>
          </p:cNvPr>
          <p:cNvSpPr>
            <a:spLocks noGrp="1"/>
          </p:cNvSpPr>
          <p:nvPr>
            <p:ph type="body" sz="quarter" idx="14"/>
          </p:nvPr>
        </p:nvSpPr>
        <p:spPr/>
        <p:txBody>
          <a:bodyPr/>
          <a:lstStyle/>
          <a:p>
            <a:r>
              <a:rPr lang="de-DE" dirty="0" smtClean="0"/>
              <a:t>Lehrgangsinhalte</a:t>
            </a:r>
            <a:endParaRPr lang="de-DE" dirty="0"/>
          </a:p>
        </p:txBody>
      </p:sp>
      <p:sp>
        <p:nvSpPr>
          <p:cNvPr id="5" name="Fußzeilenplatzhalter 4">
            <a:extLst>
              <a:ext uri="{FF2B5EF4-FFF2-40B4-BE49-F238E27FC236}">
                <a16:creationId xmlns="" xmlns:a16="http://schemas.microsoft.com/office/drawing/2014/main" id="{47EC8D4D-F465-8546-95B5-91F2F8749690}"/>
              </a:ext>
            </a:extLst>
          </p:cNvPr>
          <p:cNvSpPr>
            <a:spLocks noGrp="1"/>
          </p:cNvSpPr>
          <p:nvPr>
            <p:ph type="ftr" sz="quarter" idx="15"/>
          </p:nvPr>
        </p:nvSpPr>
        <p:spPr/>
        <p:txBody>
          <a:bodyPr/>
          <a:lstStyle/>
          <a:p>
            <a:endParaRPr lang="de-DE"/>
          </a:p>
        </p:txBody>
      </p:sp>
      <p:sp>
        <p:nvSpPr>
          <p:cNvPr id="6" name="Textfeld 5"/>
          <p:cNvSpPr txBox="1"/>
          <p:nvPr/>
        </p:nvSpPr>
        <p:spPr>
          <a:xfrm>
            <a:off x="709104" y="1442582"/>
            <a:ext cx="8686800" cy="462332"/>
          </a:xfrm>
          <a:prstGeom prst="rect">
            <a:avLst/>
          </a:prstGeom>
          <a:noFill/>
        </p:spPr>
        <p:txBody>
          <a:bodyPr wrap="none" rtlCol="0">
            <a:noAutofit/>
          </a:bodyPr>
          <a:lstStyle/>
          <a:p>
            <a:r>
              <a:rPr lang="de-DE" sz="1600" dirty="0"/>
              <a:t>Der Kurs umfasst 160 Unterrichtseinheiten (UE) a 45 Minuten und gliedert sich in zwei Inhalte: </a:t>
            </a:r>
          </a:p>
          <a:p>
            <a:pPr algn="l"/>
            <a:endParaRPr lang="de-DE" sz="1600" dirty="0"/>
          </a:p>
        </p:txBody>
      </p:sp>
    </p:spTree>
    <p:extLst>
      <p:ext uri="{BB962C8B-B14F-4D97-AF65-F5344CB8AC3E}">
        <p14:creationId xmlns:p14="http://schemas.microsoft.com/office/powerpoint/2010/main" val="1555860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1F4207F-6692-3644-AAFC-8FDBA1FBEA11}"/>
              </a:ext>
            </a:extLst>
          </p:cNvPr>
          <p:cNvSpPr>
            <a:spLocks noGrp="1"/>
          </p:cNvSpPr>
          <p:nvPr>
            <p:ph type="body" sz="quarter" idx="13"/>
          </p:nvPr>
        </p:nvSpPr>
        <p:spPr>
          <a:xfrm>
            <a:off x="696000" y="1468494"/>
            <a:ext cx="10800000" cy="3960000"/>
          </a:xfrm>
        </p:spPr>
        <p:txBody>
          <a:bodyPr numCol="2">
            <a:normAutofit/>
          </a:bodyPr>
          <a:lstStyle/>
          <a:p>
            <a:r>
              <a:rPr lang="de-DE" sz="1800" b="1" dirty="0" smtClean="0"/>
              <a:t>2. Management </a:t>
            </a:r>
          </a:p>
          <a:p>
            <a:pPr marL="285750" indent="-285750">
              <a:buFont typeface="Arial" panose="020B0604020202020204" pitchFamily="34" charset="0"/>
              <a:buChar char="•"/>
            </a:pPr>
            <a:r>
              <a:rPr lang="de-DE" sz="1800" dirty="0"/>
              <a:t>Energieeinkauf, Energierecht</a:t>
            </a:r>
          </a:p>
          <a:p>
            <a:pPr marL="285750" indent="-285750">
              <a:buFont typeface="Arial" panose="020B0604020202020204" pitchFamily="34" charset="0"/>
              <a:buChar char="•"/>
            </a:pPr>
            <a:r>
              <a:rPr lang="de-DE" sz="1800" dirty="0"/>
              <a:t>Energie- und Emissionshandel</a:t>
            </a:r>
          </a:p>
          <a:p>
            <a:pPr marL="285750" indent="-285750">
              <a:buFont typeface="Arial" panose="020B0604020202020204" pitchFamily="34" charset="0"/>
              <a:buChar char="•"/>
            </a:pPr>
            <a:r>
              <a:rPr lang="de-DE" sz="1800" dirty="0"/>
              <a:t>Energiemanagementsysteme (z.B. ISO 50001)</a:t>
            </a:r>
          </a:p>
          <a:p>
            <a:pPr marL="285750" indent="-285750">
              <a:buFont typeface="Arial" panose="020B0604020202020204" pitchFamily="34" charset="0"/>
              <a:buChar char="•"/>
            </a:pPr>
            <a:r>
              <a:rPr lang="de-DE" sz="1800" dirty="0"/>
              <a:t>Energiedatenmanagement</a:t>
            </a:r>
          </a:p>
          <a:p>
            <a:pPr marL="285750" indent="-285750">
              <a:buFont typeface="Arial" panose="020B0604020202020204" pitchFamily="34" charset="0"/>
              <a:buChar char="•"/>
            </a:pPr>
            <a:r>
              <a:rPr lang="de-DE" sz="1800" dirty="0"/>
              <a:t>Lastmanagement</a:t>
            </a:r>
          </a:p>
          <a:p>
            <a:pPr marL="285750" indent="-285750">
              <a:buFont typeface="Arial" panose="020B0604020202020204" pitchFamily="34" charset="0"/>
              <a:buChar char="•"/>
            </a:pPr>
            <a:r>
              <a:rPr lang="de-DE" sz="1800" dirty="0"/>
              <a:t>Interne Energie-Audits</a:t>
            </a:r>
          </a:p>
          <a:p>
            <a:pPr marL="285750" indent="-285750">
              <a:buFont typeface="Arial" panose="020B0604020202020204" pitchFamily="34" charset="0"/>
              <a:buChar char="•"/>
            </a:pPr>
            <a:r>
              <a:rPr lang="de-DE" sz="1800" dirty="0" err="1"/>
              <a:t>Wirtschaftslichkeitsrechnung</a:t>
            </a:r>
            <a:endParaRPr lang="de-DE" sz="1800" dirty="0"/>
          </a:p>
          <a:p>
            <a:pPr marL="285750" indent="-285750">
              <a:buFont typeface="Arial" panose="020B0604020202020204" pitchFamily="34" charset="0"/>
              <a:buChar char="•"/>
            </a:pPr>
            <a:r>
              <a:rPr lang="de-DE" sz="1800" dirty="0" err="1"/>
              <a:t>Contracting</a:t>
            </a:r>
            <a:endParaRPr lang="de-DE" sz="1800" dirty="0"/>
          </a:p>
          <a:p>
            <a:pPr marL="285750" indent="-285750">
              <a:buFont typeface="Arial" panose="020B0604020202020204" pitchFamily="34" charset="0"/>
              <a:buChar char="•"/>
            </a:pPr>
            <a:r>
              <a:rPr lang="de-DE" sz="1800" dirty="0"/>
              <a:t>Projektmanagement</a:t>
            </a:r>
          </a:p>
          <a:p>
            <a:pPr marL="285750" indent="-285750">
              <a:buFont typeface="Arial" panose="020B0604020202020204" pitchFamily="34" charset="0"/>
              <a:buChar char="•"/>
            </a:pPr>
            <a:endParaRPr lang="de-DE" sz="1800" dirty="0"/>
          </a:p>
        </p:txBody>
      </p:sp>
      <p:sp>
        <p:nvSpPr>
          <p:cNvPr id="3" name="Titel 2">
            <a:extLst>
              <a:ext uri="{FF2B5EF4-FFF2-40B4-BE49-F238E27FC236}">
                <a16:creationId xmlns="" xmlns:a16="http://schemas.microsoft.com/office/drawing/2014/main" id="{D8543FB2-66DA-5345-BEC7-5DC3E6426011}"/>
              </a:ext>
            </a:extLst>
          </p:cNvPr>
          <p:cNvSpPr>
            <a:spLocks noGrp="1"/>
          </p:cNvSpPr>
          <p:nvPr>
            <p:ph type="title"/>
          </p:nvPr>
        </p:nvSpPr>
        <p:spPr/>
        <p:txBody>
          <a:bodyPr/>
          <a:lstStyle/>
          <a:p>
            <a:r>
              <a:rPr lang="de-DE" dirty="0" err="1"/>
              <a:t>EnergieManager</a:t>
            </a:r>
            <a:r>
              <a:rPr lang="de-DE" dirty="0"/>
              <a:t>  - European </a:t>
            </a:r>
            <a:r>
              <a:rPr lang="de-DE" dirty="0" err="1"/>
              <a:t>EnergyManager</a:t>
            </a:r>
            <a:r>
              <a:rPr lang="de-DE" dirty="0"/>
              <a:t> (IHK)</a:t>
            </a:r>
          </a:p>
        </p:txBody>
      </p:sp>
      <p:sp>
        <p:nvSpPr>
          <p:cNvPr id="4" name="Textplatzhalter 3">
            <a:extLst>
              <a:ext uri="{FF2B5EF4-FFF2-40B4-BE49-F238E27FC236}">
                <a16:creationId xmlns="" xmlns:a16="http://schemas.microsoft.com/office/drawing/2014/main" id="{7385695C-0478-5E42-8B32-EBEA4A2E6256}"/>
              </a:ext>
            </a:extLst>
          </p:cNvPr>
          <p:cNvSpPr>
            <a:spLocks noGrp="1"/>
          </p:cNvSpPr>
          <p:nvPr>
            <p:ph type="body" sz="quarter" idx="14"/>
          </p:nvPr>
        </p:nvSpPr>
        <p:spPr/>
        <p:txBody>
          <a:bodyPr/>
          <a:lstStyle/>
          <a:p>
            <a:r>
              <a:rPr lang="de-DE" dirty="0" smtClean="0"/>
              <a:t>Lehrgangsinhalte</a:t>
            </a:r>
            <a:endParaRPr lang="de-DE" dirty="0"/>
          </a:p>
        </p:txBody>
      </p:sp>
      <p:sp>
        <p:nvSpPr>
          <p:cNvPr id="5" name="Fußzeilenplatzhalter 4">
            <a:extLst>
              <a:ext uri="{FF2B5EF4-FFF2-40B4-BE49-F238E27FC236}">
                <a16:creationId xmlns=""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412041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1F4207F-6692-3644-AAFC-8FDBA1FBEA11}"/>
              </a:ext>
            </a:extLst>
          </p:cNvPr>
          <p:cNvSpPr>
            <a:spLocks noGrp="1"/>
          </p:cNvSpPr>
          <p:nvPr>
            <p:ph type="body" sz="quarter" idx="13"/>
          </p:nvPr>
        </p:nvSpPr>
        <p:spPr/>
        <p:txBody>
          <a:bodyPr>
            <a:normAutofit/>
          </a:bodyPr>
          <a:lstStyle/>
          <a:p>
            <a:r>
              <a:rPr lang="de-DE" dirty="0"/>
              <a:t/>
            </a:r>
            <a:br>
              <a:rPr lang="de-DE" dirty="0"/>
            </a:br>
            <a:r>
              <a:rPr lang="de-DE" dirty="0"/>
              <a:t>Das </a:t>
            </a:r>
            <a:r>
              <a:rPr lang="de-DE" dirty="0" smtClean="0"/>
              <a:t>Zertifikat </a:t>
            </a:r>
            <a:r>
              <a:rPr lang="de-DE" dirty="0"/>
              <a:t>"</a:t>
            </a:r>
            <a:r>
              <a:rPr lang="de-DE" dirty="0" err="1"/>
              <a:t>EnergieManager</a:t>
            </a:r>
            <a:r>
              <a:rPr lang="de-DE" dirty="0"/>
              <a:t>  - European </a:t>
            </a:r>
            <a:r>
              <a:rPr lang="de-DE" dirty="0" err="1"/>
              <a:t>EnergyManager</a:t>
            </a:r>
            <a:r>
              <a:rPr lang="de-DE" dirty="0"/>
              <a:t> (IHK)" erhalten Sie </a:t>
            </a:r>
            <a:r>
              <a:rPr lang="de-DE" dirty="0" smtClean="0"/>
              <a:t>durch</a:t>
            </a:r>
            <a:br>
              <a:rPr lang="de-DE" dirty="0" smtClean="0"/>
            </a:br>
            <a:r>
              <a:rPr lang="de-DE" dirty="0" smtClean="0"/>
              <a:t> </a:t>
            </a:r>
            <a:r>
              <a:rPr lang="de-DE" dirty="0"/>
              <a:t/>
            </a:r>
            <a:br>
              <a:rPr lang="de-DE" dirty="0"/>
            </a:br>
            <a:r>
              <a:rPr lang="de-DE" dirty="0" smtClean="0"/>
              <a:t>- die </a:t>
            </a:r>
            <a:r>
              <a:rPr lang="de-DE" dirty="0"/>
              <a:t>Teilnahme an den Seminaren (80% Anwesenheit</a:t>
            </a:r>
            <a:r>
              <a:rPr lang="de-DE" dirty="0" smtClean="0"/>
              <a:t>) und</a:t>
            </a:r>
          </a:p>
          <a:p>
            <a:r>
              <a:rPr lang="de-DE" dirty="0" smtClean="0"/>
              <a:t>- die </a:t>
            </a:r>
            <a:r>
              <a:rPr lang="de-DE" dirty="0"/>
              <a:t>erfolgreiche Teilnahme </a:t>
            </a:r>
            <a:r>
              <a:rPr lang="de-DE" dirty="0" smtClean="0"/>
              <a:t>am schriftlichen </a:t>
            </a:r>
            <a:r>
              <a:rPr lang="de-DE" dirty="0"/>
              <a:t>IHK- </a:t>
            </a:r>
            <a:r>
              <a:rPr lang="de-DE" dirty="0" smtClean="0"/>
              <a:t>Zertifikatstest und einer Projektarbeit 		</a:t>
            </a:r>
            <a:r>
              <a:rPr lang="de-DE" dirty="0"/>
              <a:t> </a:t>
            </a:r>
            <a:r>
              <a:rPr lang="de-DE" dirty="0" smtClean="0"/>
              <a:t>    (Projektarbeit auf Deutsch und Englisch)</a:t>
            </a:r>
            <a:endParaRPr lang="de-DE" dirty="0"/>
          </a:p>
          <a:p>
            <a:pPr marL="285750" indent="-285750">
              <a:buFontTx/>
              <a:buChar char="-"/>
            </a:pPr>
            <a:endParaRPr lang="de-DE" dirty="0" smtClean="0"/>
          </a:p>
          <a:p>
            <a:r>
              <a:rPr lang="de-DE" dirty="0" smtClean="0"/>
              <a:t>Sind alle Kriterien erfüllt, beantragen wir für Sie das Zertifikat bei der IHK und senden es Ihnen zu.</a:t>
            </a:r>
          </a:p>
          <a:p>
            <a:r>
              <a:rPr lang="de-DE" u="sng" dirty="0" smtClean="0"/>
              <a:t>Hinweis</a:t>
            </a:r>
            <a:r>
              <a:rPr lang="de-DE" dirty="0" smtClean="0"/>
              <a:t>: Alternativ </a:t>
            </a:r>
            <a:r>
              <a:rPr lang="de-DE" dirty="0"/>
              <a:t>besteht die Option auf eine </a:t>
            </a:r>
            <a:r>
              <a:rPr lang="de-DE" dirty="0" smtClean="0"/>
              <a:t>Teilnahmebescheinigung </a:t>
            </a:r>
            <a:r>
              <a:rPr lang="de-DE" dirty="0"/>
              <a:t>ohne Abschlussprüfung.</a:t>
            </a:r>
          </a:p>
        </p:txBody>
      </p:sp>
      <p:sp>
        <p:nvSpPr>
          <p:cNvPr id="3" name="Titel 2">
            <a:extLst>
              <a:ext uri="{FF2B5EF4-FFF2-40B4-BE49-F238E27FC236}">
                <a16:creationId xmlns="" xmlns:a16="http://schemas.microsoft.com/office/drawing/2014/main" id="{D8543FB2-66DA-5345-BEC7-5DC3E6426011}"/>
              </a:ext>
            </a:extLst>
          </p:cNvPr>
          <p:cNvSpPr>
            <a:spLocks noGrp="1"/>
          </p:cNvSpPr>
          <p:nvPr>
            <p:ph type="title"/>
          </p:nvPr>
        </p:nvSpPr>
        <p:spPr/>
        <p:txBody>
          <a:bodyPr/>
          <a:lstStyle/>
          <a:p>
            <a:r>
              <a:rPr lang="de-DE" dirty="0" err="1"/>
              <a:t>EnergieManager</a:t>
            </a:r>
            <a:r>
              <a:rPr lang="de-DE" dirty="0"/>
              <a:t>  - European </a:t>
            </a:r>
            <a:r>
              <a:rPr lang="de-DE" dirty="0" err="1"/>
              <a:t>EnergyManager</a:t>
            </a:r>
            <a:r>
              <a:rPr lang="de-DE" dirty="0"/>
              <a:t> (IHK)</a:t>
            </a:r>
          </a:p>
        </p:txBody>
      </p:sp>
      <p:sp>
        <p:nvSpPr>
          <p:cNvPr id="4" name="Textplatzhalter 3">
            <a:extLst>
              <a:ext uri="{FF2B5EF4-FFF2-40B4-BE49-F238E27FC236}">
                <a16:creationId xmlns="" xmlns:a16="http://schemas.microsoft.com/office/drawing/2014/main" id="{7385695C-0478-5E42-8B32-EBEA4A2E6256}"/>
              </a:ext>
            </a:extLst>
          </p:cNvPr>
          <p:cNvSpPr>
            <a:spLocks noGrp="1"/>
          </p:cNvSpPr>
          <p:nvPr>
            <p:ph type="body" sz="quarter" idx="14"/>
          </p:nvPr>
        </p:nvSpPr>
        <p:spPr/>
        <p:txBody>
          <a:bodyPr/>
          <a:lstStyle/>
          <a:p>
            <a:r>
              <a:rPr lang="de-DE" dirty="0"/>
              <a:t>A</a:t>
            </a:r>
            <a:r>
              <a:rPr lang="de-DE" dirty="0" smtClean="0"/>
              <a:t>bschluss</a:t>
            </a:r>
            <a:endParaRPr lang="de-DE" dirty="0"/>
          </a:p>
        </p:txBody>
      </p:sp>
      <p:sp>
        <p:nvSpPr>
          <p:cNvPr id="5" name="Fußzeilenplatzhalter 4">
            <a:extLst>
              <a:ext uri="{FF2B5EF4-FFF2-40B4-BE49-F238E27FC236}">
                <a16:creationId xmlns=""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2676654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1F4207F-6692-3644-AAFC-8FDBA1FBEA11}"/>
              </a:ext>
            </a:extLst>
          </p:cNvPr>
          <p:cNvSpPr>
            <a:spLocks noGrp="1"/>
          </p:cNvSpPr>
          <p:nvPr>
            <p:ph type="body" sz="quarter" idx="13"/>
          </p:nvPr>
        </p:nvSpPr>
        <p:spPr/>
        <p:txBody>
          <a:bodyPr>
            <a:normAutofit/>
          </a:bodyPr>
          <a:lstStyle/>
          <a:p>
            <a:endParaRPr lang="de-DE" b="1" dirty="0"/>
          </a:p>
          <a:p>
            <a:r>
              <a:rPr lang="de-DE" b="1" dirty="0" smtClean="0"/>
              <a:t>Umfang			</a:t>
            </a:r>
            <a:r>
              <a:rPr lang="de-DE" dirty="0"/>
              <a:t>160</a:t>
            </a:r>
            <a:r>
              <a:rPr lang="de-DE" dirty="0" smtClean="0">
                <a:solidFill>
                  <a:schemeClr val="tx1"/>
                </a:solidFill>
              </a:rPr>
              <a:t> Unterrichtseinheiten à 45 Min.</a:t>
            </a:r>
          </a:p>
          <a:p>
            <a:r>
              <a:rPr lang="de-DE" b="1" dirty="0" smtClean="0"/>
              <a:t>Durchführungsart		</a:t>
            </a:r>
            <a:r>
              <a:rPr lang="de-DE" dirty="0" smtClean="0"/>
              <a:t>Präsenz und Online</a:t>
            </a:r>
            <a:endParaRPr lang="de-DE" dirty="0"/>
          </a:p>
          <a:p>
            <a:r>
              <a:rPr lang="de-DE" b="1" dirty="0" smtClean="0"/>
              <a:t>Unterrichtsform		</a:t>
            </a:r>
            <a:r>
              <a:rPr lang="de-DE" dirty="0" smtClean="0"/>
              <a:t>berufsbegleitend </a:t>
            </a:r>
          </a:p>
          <a:p>
            <a:r>
              <a:rPr lang="de-DE" b="1" dirty="0" smtClean="0"/>
              <a:t>Abschluss		</a:t>
            </a:r>
            <a:r>
              <a:rPr lang="de-DE" dirty="0" smtClean="0"/>
              <a:t>IHK-Zertifikat</a:t>
            </a:r>
            <a:br>
              <a:rPr lang="de-DE" dirty="0" smtClean="0"/>
            </a:br>
            <a:r>
              <a:rPr lang="de-DE" dirty="0" smtClean="0"/>
              <a:t>			(bei min. 80% Anwesenheit plus Bestehen</a:t>
            </a:r>
            <a:r>
              <a:rPr lang="de-DE" dirty="0"/>
              <a:t> </a:t>
            </a:r>
            <a:r>
              <a:rPr lang="de-DE" dirty="0" smtClean="0"/>
              <a:t>des lehrgangsinternen schriftlichen Tests)</a:t>
            </a:r>
            <a:r>
              <a:rPr lang="de-DE" b="1" dirty="0" smtClean="0">
                <a:solidFill>
                  <a:schemeClr val="tx1"/>
                </a:solidFill>
              </a:rPr>
              <a:t> </a:t>
            </a:r>
          </a:p>
          <a:p>
            <a:r>
              <a:rPr lang="de-DE" b="1" dirty="0" smtClean="0"/>
              <a:t>Gruppengröße		</a:t>
            </a:r>
            <a:r>
              <a:rPr lang="de-DE" dirty="0" smtClean="0"/>
              <a:t>min. 10 max. 25 Teilnehmer </a:t>
            </a:r>
          </a:p>
          <a:p>
            <a:r>
              <a:rPr lang="de-DE" b="1" dirty="0" smtClean="0">
                <a:solidFill>
                  <a:schemeClr val="tx1"/>
                </a:solidFill>
              </a:rPr>
              <a:t>Preis			</a:t>
            </a:r>
            <a:r>
              <a:rPr lang="de-DE" dirty="0">
                <a:solidFill>
                  <a:schemeClr val="tx1"/>
                </a:solidFill>
              </a:rPr>
              <a:t>EUR 3.179,00 (inkl. Zertifikatsgebühr)</a:t>
            </a:r>
          </a:p>
          <a:p>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3" name="Titel 2">
            <a:extLst>
              <a:ext uri="{FF2B5EF4-FFF2-40B4-BE49-F238E27FC236}">
                <a16:creationId xmlns="" xmlns:a16="http://schemas.microsoft.com/office/drawing/2014/main" id="{D8543FB2-66DA-5345-BEC7-5DC3E6426011}"/>
              </a:ext>
            </a:extLst>
          </p:cNvPr>
          <p:cNvSpPr>
            <a:spLocks noGrp="1"/>
          </p:cNvSpPr>
          <p:nvPr>
            <p:ph type="title"/>
          </p:nvPr>
        </p:nvSpPr>
        <p:spPr/>
        <p:txBody>
          <a:bodyPr/>
          <a:lstStyle/>
          <a:p>
            <a:r>
              <a:rPr lang="de-DE" dirty="0" err="1"/>
              <a:t>EnergieManager</a:t>
            </a:r>
            <a:r>
              <a:rPr lang="de-DE" dirty="0"/>
              <a:t>  - European </a:t>
            </a:r>
            <a:r>
              <a:rPr lang="de-DE" dirty="0" err="1"/>
              <a:t>EnergyManager</a:t>
            </a:r>
            <a:r>
              <a:rPr lang="de-DE" dirty="0"/>
              <a:t> (IHK)</a:t>
            </a:r>
          </a:p>
        </p:txBody>
      </p:sp>
      <p:sp>
        <p:nvSpPr>
          <p:cNvPr id="4" name="Textplatzhalter 3">
            <a:extLst>
              <a:ext uri="{FF2B5EF4-FFF2-40B4-BE49-F238E27FC236}">
                <a16:creationId xmlns="" xmlns:a16="http://schemas.microsoft.com/office/drawing/2014/main" id="{7385695C-0478-5E42-8B32-EBEA4A2E6256}"/>
              </a:ext>
            </a:extLst>
          </p:cNvPr>
          <p:cNvSpPr>
            <a:spLocks noGrp="1"/>
          </p:cNvSpPr>
          <p:nvPr>
            <p:ph type="body" sz="quarter" idx="14"/>
          </p:nvPr>
        </p:nvSpPr>
        <p:spPr/>
        <p:txBody>
          <a:bodyPr/>
          <a:lstStyle/>
          <a:p>
            <a:r>
              <a:rPr lang="de-DE" dirty="0"/>
              <a:t>Bundeseinheitliches </a:t>
            </a:r>
            <a:r>
              <a:rPr lang="de-DE" dirty="0" smtClean="0"/>
              <a:t>Konzept</a:t>
            </a:r>
            <a:endParaRPr lang="de-DE" dirty="0"/>
          </a:p>
        </p:txBody>
      </p:sp>
      <p:sp>
        <p:nvSpPr>
          <p:cNvPr id="5" name="Fußzeilenplatzhalter 4">
            <a:extLst>
              <a:ext uri="{FF2B5EF4-FFF2-40B4-BE49-F238E27FC236}">
                <a16:creationId xmlns=""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063679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1F4207F-6692-3644-AAFC-8FDBA1FBEA11}"/>
              </a:ext>
            </a:extLst>
          </p:cNvPr>
          <p:cNvSpPr>
            <a:spLocks noGrp="1"/>
          </p:cNvSpPr>
          <p:nvPr>
            <p:ph type="body" sz="quarter" idx="13"/>
          </p:nvPr>
        </p:nvSpPr>
        <p:spPr>
          <a:xfrm>
            <a:off x="709104" y="1396089"/>
            <a:ext cx="10800000" cy="4280066"/>
          </a:xfrm>
        </p:spPr>
        <p:txBody>
          <a:bodyPr>
            <a:normAutofit/>
          </a:bodyPr>
          <a:lstStyle/>
          <a:p>
            <a:pPr marL="285750" indent="-285750">
              <a:buFont typeface="Arial" panose="020B0604020202020204" pitchFamily="34" charset="0"/>
              <a:buChar char="•"/>
            </a:pPr>
            <a:endParaRPr lang="de-DE" dirty="0" smtClean="0"/>
          </a:p>
          <a:p>
            <a:pPr marL="114300" lvl="1" indent="0">
              <a:buNone/>
            </a:pPr>
            <a:r>
              <a:rPr lang="de-DE" sz="1700" b="1" dirty="0">
                <a:cs typeface="Arial"/>
              </a:rPr>
              <a:t>Gefördert werden Seminarkosten der beruflichen Weiterbildung, die dem eigenen beruflichen Fortkommen bzw. der Weiterentwicklung dienen. </a:t>
            </a:r>
            <a:endParaRPr lang="de-DE" sz="1700" b="1" dirty="0" smtClean="0">
              <a:cs typeface="Arial"/>
            </a:endParaRPr>
          </a:p>
          <a:p>
            <a:pPr marL="114300" lvl="1" indent="0">
              <a:buNone/>
            </a:pPr>
            <a:endParaRPr lang="de-DE" sz="1700" b="1" dirty="0">
              <a:cs typeface="Arial"/>
            </a:endParaRPr>
          </a:p>
          <a:p>
            <a:pPr marL="342900" lvl="1">
              <a:buFont typeface="Wingdings" panose="05000000000000000000" pitchFamily="2" charset="2"/>
              <a:buChar char="§"/>
            </a:pPr>
            <a:r>
              <a:rPr lang="de-DE" sz="1700" u="sng" dirty="0" smtClean="0">
                <a:cs typeface="Arial"/>
              </a:rPr>
              <a:t>Voraussetzung</a:t>
            </a:r>
            <a:r>
              <a:rPr lang="de-DE" sz="1700" b="1" dirty="0">
                <a:cs typeface="Arial"/>
              </a:rPr>
              <a:t>:</a:t>
            </a:r>
            <a:endParaRPr lang="de-DE" sz="1700" dirty="0">
              <a:cs typeface="Arial"/>
            </a:endParaRPr>
          </a:p>
          <a:p>
            <a:pPr marL="742950" lvl="2">
              <a:buFont typeface="Wingdings" panose="05000000000000000000" pitchFamily="2" charset="2"/>
              <a:buChar char="§"/>
            </a:pPr>
            <a:r>
              <a:rPr lang="de-DE" sz="1700" dirty="0">
                <a:cs typeface="Arial"/>
              </a:rPr>
              <a:t>Veranstaltung läuft über min. 16 </a:t>
            </a:r>
            <a:r>
              <a:rPr lang="de-DE" sz="1700" dirty="0" smtClean="0">
                <a:cs typeface="Arial"/>
              </a:rPr>
              <a:t>Unterrichtseinheiten bis </a:t>
            </a:r>
            <a:r>
              <a:rPr lang="de-DE" sz="1700" dirty="0">
                <a:cs typeface="Arial"/>
              </a:rPr>
              <a:t>max. 400 Zeitstunden und die Kosten betragen min. EUR 160,00</a:t>
            </a:r>
            <a:r>
              <a:rPr lang="de-DE" sz="1700" dirty="0" smtClean="0">
                <a:cs typeface="Arial"/>
              </a:rPr>
              <a:t>.</a:t>
            </a:r>
            <a:endParaRPr lang="de-DE" sz="1700" dirty="0">
              <a:cs typeface="Arial"/>
            </a:endParaRPr>
          </a:p>
          <a:p>
            <a:pPr marL="742950" lvl="2">
              <a:buFont typeface="Wingdings" panose="05000000000000000000" pitchFamily="2" charset="2"/>
              <a:buChar char="§"/>
            </a:pPr>
            <a:r>
              <a:rPr lang="de-DE" sz="1700" dirty="0">
                <a:cs typeface="Arial"/>
              </a:rPr>
              <a:t>Arbeitgeber oder selbstständige/r Erwerbstätige/r trägt min. 60% der Kosten</a:t>
            </a:r>
          </a:p>
          <a:p>
            <a:pPr marL="742950" lvl="2">
              <a:buFont typeface="Wingdings" panose="05000000000000000000" pitchFamily="2" charset="2"/>
              <a:buChar char="§"/>
            </a:pPr>
            <a:r>
              <a:rPr lang="de-DE" sz="1700" dirty="0">
                <a:cs typeface="Arial"/>
              </a:rPr>
              <a:t>(Die Förderung beträgt bis zu 40% der zuwendungsfähigen Gesamtkosten, maximal jedoch</a:t>
            </a:r>
          </a:p>
          <a:p>
            <a:pPr marL="742950" lvl="2">
              <a:buFont typeface="Wingdings" panose="05000000000000000000" pitchFamily="2" charset="2"/>
              <a:buChar char="§"/>
            </a:pPr>
            <a:r>
              <a:rPr lang="de-DE" sz="1700" dirty="0">
                <a:cs typeface="Arial"/>
              </a:rPr>
              <a:t>1.500,00 Euro/Kalenderjahr pro Antragstellenden). </a:t>
            </a:r>
          </a:p>
          <a:p>
            <a:pPr marL="742950" lvl="2">
              <a:buFont typeface="Wingdings" panose="05000000000000000000" pitchFamily="2" charset="2"/>
              <a:buChar char="§"/>
            </a:pPr>
            <a:r>
              <a:rPr lang="de-DE" sz="1700" dirty="0" smtClean="0">
                <a:cs typeface="Arial"/>
              </a:rPr>
              <a:t>Der </a:t>
            </a:r>
            <a:r>
              <a:rPr lang="de-DE" sz="1700" dirty="0">
                <a:cs typeface="Arial"/>
              </a:rPr>
              <a:t>Förderungsantrag muss vor Veranstaltungsstart bewilligt worden sein. </a:t>
            </a:r>
          </a:p>
          <a:p>
            <a:pPr marL="742950" lvl="2">
              <a:buFont typeface="Wingdings" panose="05000000000000000000" pitchFamily="2" charset="2"/>
              <a:buChar char="§"/>
            </a:pPr>
            <a:r>
              <a:rPr lang="de-DE" sz="1700" dirty="0" smtClean="0">
                <a:cs typeface="Arial"/>
              </a:rPr>
              <a:t>Die </a:t>
            </a:r>
            <a:r>
              <a:rPr lang="de-DE" sz="1700" dirty="0">
                <a:cs typeface="Arial"/>
              </a:rPr>
              <a:t>Weiterbildung muss spätestens am 31.12.2028 abgeschlossen sein</a:t>
            </a:r>
            <a:endParaRPr lang="de-DE" sz="1700" b="1" dirty="0" smtClean="0">
              <a:solidFill>
                <a:srgbClr val="FF0000"/>
              </a:solidFill>
              <a:cs typeface="Arial"/>
            </a:endParaRPr>
          </a:p>
          <a:p>
            <a:pPr marL="114300" lvl="1" indent="0">
              <a:buNone/>
            </a:pPr>
            <a:endParaRPr lang="de-DE" sz="1700" b="1" u="sng" dirty="0" smtClean="0">
              <a:solidFill>
                <a:srgbClr val="FF0000"/>
              </a:solidFill>
              <a:cs typeface="Arial"/>
            </a:endParaRPr>
          </a:p>
          <a:p>
            <a:pPr marL="114300" lvl="1" indent="0">
              <a:buNone/>
            </a:pPr>
            <a:r>
              <a:rPr lang="de-DE" sz="1700" b="1" u="sng" dirty="0" smtClean="0">
                <a:solidFill>
                  <a:srgbClr val="FF0000"/>
                </a:solidFill>
                <a:cs typeface="Arial"/>
              </a:rPr>
              <a:t>Achtung</a:t>
            </a:r>
            <a:r>
              <a:rPr lang="de-DE" sz="1700" b="1" dirty="0" smtClean="0">
                <a:solidFill>
                  <a:srgbClr val="FF0000"/>
                </a:solidFill>
                <a:cs typeface="Arial"/>
              </a:rPr>
              <a:t>: </a:t>
            </a:r>
            <a:br>
              <a:rPr lang="de-DE" sz="1700" b="1" dirty="0" smtClean="0">
                <a:solidFill>
                  <a:srgbClr val="FF0000"/>
                </a:solidFill>
                <a:cs typeface="Arial"/>
              </a:rPr>
            </a:br>
            <a:r>
              <a:rPr lang="de-DE" sz="1700" b="1" dirty="0" smtClean="0">
                <a:solidFill>
                  <a:srgbClr val="FF0000"/>
                </a:solidFill>
                <a:cs typeface="Arial"/>
              </a:rPr>
              <a:t>Beantragung muss zwei Wochen vor Veranstaltungsbeginn erfolgt sein.</a:t>
            </a:r>
          </a:p>
          <a:p>
            <a:pPr marL="742950" lvl="2">
              <a:buFont typeface="Wingdings" panose="05000000000000000000" pitchFamily="2" charset="2"/>
              <a:buChar char="§"/>
            </a:pPr>
            <a:endParaRPr lang="de-DE" sz="1700" dirty="0"/>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endParaRPr lang="de-DE" dirty="0"/>
          </a:p>
        </p:txBody>
      </p:sp>
      <p:sp>
        <p:nvSpPr>
          <p:cNvPr id="3" name="Titel 2">
            <a:extLst>
              <a:ext uri="{FF2B5EF4-FFF2-40B4-BE49-F238E27FC236}">
                <a16:creationId xmlns="" xmlns:a16="http://schemas.microsoft.com/office/drawing/2014/main" id="{D8543FB2-66DA-5345-BEC7-5DC3E6426011}"/>
              </a:ext>
            </a:extLst>
          </p:cNvPr>
          <p:cNvSpPr>
            <a:spLocks noGrp="1"/>
          </p:cNvSpPr>
          <p:nvPr>
            <p:ph type="title"/>
          </p:nvPr>
        </p:nvSpPr>
        <p:spPr/>
        <p:txBody>
          <a:bodyPr/>
          <a:lstStyle/>
          <a:p>
            <a:r>
              <a:rPr lang="de-DE" dirty="0" smtClean="0"/>
              <a:t>Förderung</a:t>
            </a:r>
            <a:endParaRPr lang="de-DE" dirty="0"/>
          </a:p>
        </p:txBody>
      </p:sp>
      <p:sp>
        <p:nvSpPr>
          <p:cNvPr id="4" name="Textplatzhalter 3">
            <a:extLst>
              <a:ext uri="{FF2B5EF4-FFF2-40B4-BE49-F238E27FC236}">
                <a16:creationId xmlns="" xmlns:a16="http://schemas.microsoft.com/office/drawing/2014/main" id="{7385695C-0478-5E42-8B32-EBEA4A2E6256}"/>
              </a:ext>
            </a:extLst>
          </p:cNvPr>
          <p:cNvSpPr>
            <a:spLocks noGrp="1"/>
          </p:cNvSpPr>
          <p:nvPr>
            <p:ph type="body" sz="quarter" idx="14"/>
          </p:nvPr>
        </p:nvSpPr>
        <p:spPr/>
        <p:txBody>
          <a:bodyPr>
            <a:normAutofit/>
          </a:bodyPr>
          <a:lstStyle/>
          <a:p>
            <a:r>
              <a:rPr lang="de-DE" dirty="0" smtClean="0"/>
              <a:t>Weiterbildungsbonus Schleswig-Holstein (</a:t>
            </a:r>
            <a:r>
              <a:rPr lang="de-DE" dirty="0"/>
              <a:t>Landesprogramm Arbeit Aktion </a:t>
            </a:r>
            <a:r>
              <a:rPr lang="de-DE" dirty="0" smtClean="0"/>
              <a:t>E2)</a:t>
            </a:r>
            <a:endParaRPr lang="de-DE" dirty="0"/>
          </a:p>
        </p:txBody>
      </p:sp>
      <p:sp>
        <p:nvSpPr>
          <p:cNvPr id="5" name="Fußzeilenplatzhalter 4">
            <a:extLst>
              <a:ext uri="{FF2B5EF4-FFF2-40B4-BE49-F238E27FC236}">
                <a16:creationId xmlns=""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4059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1F4207F-6692-3644-AAFC-8FDBA1FBEA11}"/>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3" name="Titel 2">
            <a:extLst>
              <a:ext uri="{FF2B5EF4-FFF2-40B4-BE49-F238E27FC236}">
                <a16:creationId xmlns="" xmlns:a16="http://schemas.microsoft.com/office/drawing/2014/main" id="{D8543FB2-66DA-5345-BEC7-5DC3E6426011}"/>
              </a:ext>
            </a:extLst>
          </p:cNvPr>
          <p:cNvSpPr>
            <a:spLocks noGrp="1"/>
          </p:cNvSpPr>
          <p:nvPr>
            <p:ph type="title"/>
          </p:nvPr>
        </p:nvSpPr>
        <p:spPr/>
        <p:txBody>
          <a:bodyPr>
            <a:normAutofit fontScale="90000"/>
          </a:bodyPr>
          <a:lstStyle/>
          <a:p>
            <a:r>
              <a:rPr lang="de-DE" dirty="0" smtClean="0"/>
              <a:t>Weitergehende Informationen Weiterbildungsbonus Schleswig-Holstein</a:t>
            </a:r>
            <a:endParaRPr lang="de-DE" dirty="0"/>
          </a:p>
        </p:txBody>
      </p:sp>
      <p:sp>
        <p:nvSpPr>
          <p:cNvPr id="4" name="Textplatzhalter 3">
            <a:extLst>
              <a:ext uri="{FF2B5EF4-FFF2-40B4-BE49-F238E27FC236}">
                <a16:creationId xmlns="" xmlns:a16="http://schemas.microsoft.com/office/drawing/2014/main" id="{7385695C-0478-5E42-8B32-EBEA4A2E6256}"/>
              </a:ext>
            </a:extLst>
          </p:cNvPr>
          <p:cNvSpPr>
            <a:spLocks noGrp="1"/>
          </p:cNvSpPr>
          <p:nvPr>
            <p:ph type="body" sz="quarter" idx="14"/>
          </p:nvPr>
        </p:nvSpPr>
        <p:spPr/>
        <p:txBody>
          <a:bodyPr>
            <a:normAutofit fontScale="85000" lnSpcReduction="10000"/>
          </a:bodyPr>
          <a:lstStyle/>
          <a:p>
            <a:r>
              <a:rPr lang="de-DE" kern="0" dirty="0" smtClean="0">
                <a:solidFill>
                  <a:schemeClr val="bg1">
                    <a:lumMod val="65000"/>
                  </a:schemeClr>
                </a:solidFill>
              </a:rPr>
              <a:t>Investitionsbank</a:t>
            </a:r>
            <a:r>
              <a:rPr lang="de-DE" dirty="0" smtClean="0">
                <a:solidFill>
                  <a:srgbClr val="0070C0"/>
                </a:solidFill>
              </a:rPr>
              <a:t> </a:t>
            </a:r>
            <a:r>
              <a:rPr lang="de-DE" dirty="0">
                <a:solidFill>
                  <a:schemeClr val="bg1">
                    <a:lumMod val="65000"/>
                  </a:schemeClr>
                </a:solidFill>
              </a:rPr>
              <a:t>Schleswig-Holstein</a:t>
            </a:r>
            <a:r>
              <a:rPr lang="de-DE" kern="0" dirty="0">
                <a:solidFill>
                  <a:schemeClr val="bg1">
                    <a:lumMod val="65000"/>
                  </a:schemeClr>
                </a:solidFill>
              </a:rPr>
              <a:t>: </a:t>
            </a:r>
            <a:r>
              <a:rPr lang="de-DE" kern="0" dirty="0">
                <a:solidFill>
                  <a:srgbClr val="0070C0"/>
                </a:solidFill>
              </a:rPr>
              <a:t>https://www.ib-sh.de/produkt/a3-weiterbildungsbonus-schleswig-holstein/</a:t>
            </a:r>
            <a:endParaRPr lang="de-DE" dirty="0"/>
          </a:p>
        </p:txBody>
      </p:sp>
      <p:sp>
        <p:nvSpPr>
          <p:cNvPr id="5" name="Fußzeilenplatzhalter 4">
            <a:extLst>
              <a:ext uri="{FF2B5EF4-FFF2-40B4-BE49-F238E27FC236}">
                <a16:creationId xmlns="" xmlns:a16="http://schemas.microsoft.com/office/drawing/2014/main" id="{47EC8D4D-F465-8546-95B5-91F2F8749690}"/>
              </a:ext>
            </a:extLst>
          </p:cNvPr>
          <p:cNvSpPr>
            <a:spLocks noGrp="1"/>
          </p:cNvSpPr>
          <p:nvPr>
            <p:ph type="ftr" sz="quarter" idx="15"/>
          </p:nvPr>
        </p:nvSpPr>
        <p:spPr/>
        <p:txBody>
          <a:bodyPr/>
          <a:lstStyle/>
          <a:p>
            <a:endParaRPr lang="de-DE"/>
          </a:p>
        </p:txBody>
      </p:sp>
      <p:pic>
        <p:nvPicPr>
          <p:cNvPr id="7" name="Grafik 6"/>
          <p:cNvPicPr>
            <a:picLocks noChangeAspect="1"/>
          </p:cNvPicPr>
          <p:nvPr/>
        </p:nvPicPr>
        <p:blipFill>
          <a:blip r:embed="rId2"/>
          <a:stretch>
            <a:fillRect/>
          </a:stretch>
        </p:blipFill>
        <p:spPr>
          <a:xfrm>
            <a:off x="709104" y="2011680"/>
            <a:ext cx="6468661" cy="2856992"/>
          </a:xfrm>
          <a:prstGeom prst="rect">
            <a:avLst/>
          </a:prstGeom>
        </p:spPr>
      </p:pic>
    </p:spTree>
    <p:extLst>
      <p:ext uri="{BB962C8B-B14F-4D97-AF65-F5344CB8AC3E}">
        <p14:creationId xmlns:p14="http://schemas.microsoft.com/office/powerpoint/2010/main" val="2246374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b="1" dirty="0" smtClean="0"/>
              <a:t>13.03. – 13.09.23 in Itzehoe, Elmshorn und Lübeck</a:t>
            </a:r>
          </a:p>
          <a:p>
            <a:r>
              <a:rPr lang="it-IT" dirty="0" err="1"/>
              <a:t>Mo</a:t>
            </a:r>
            <a:r>
              <a:rPr lang="it-IT" dirty="0"/>
              <a:t> + Mi: 18:00 - </a:t>
            </a:r>
            <a:r>
              <a:rPr lang="it-IT" dirty="0" smtClean="0"/>
              <a:t>21:15 </a:t>
            </a:r>
            <a:r>
              <a:rPr lang="it-IT" dirty="0" err="1" smtClean="0"/>
              <a:t>Uhr</a:t>
            </a:r>
            <a:r>
              <a:rPr lang="it-IT" dirty="0" smtClean="0"/>
              <a:t> online</a:t>
            </a:r>
          </a:p>
          <a:p>
            <a:r>
              <a:rPr lang="de-DE" dirty="0"/>
              <a:t>in den Blockwochen: 08:00 - </a:t>
            </a:r>
            <a:r>
              <a:rPr lang="de-DE" dirty="0" smtClean="0"/>
              <a:t>15:00 Uhr </a:t>
            </a:r>
            <a:r>
              <a:rPr lang="de-DE" dirty="0"/>
              <a:t>Präsenz; 12.06. – 16.06. und 28.08. – 01.09.23</a:t>
            </a:r>
            <a:endParaRPr lang="de-DE" dirty="0" smtClean="0"/>
          </a:p>
          <a:p>
            <a:endParaRPr lang="de-DE" dirty="0"/>
          </a:p>
          <a:p>
            <a:r>
              <a:rPr lang="de-DE" b="1" dirty="0" smtClean="0"/>
              <a:t>06.11.23 – 08.05.2024 in Elmshorn, Lübeck und Kiel</a:t>
            </a:r>
          </a:p>
          <a:p>
            <a:r>
              <a:rPr lang="it-IT" dirty="0" err="1"/>
              <a:t>Mo</a:t>
            </a:r>
            <a:r>
              <a:rPr lang="it-IT" dirty="0"/>
              <a:t> + Mi: 18:00 - 21:15 </a:t>
            </a:r>
            <a:r>
              <a:rPr lang="it-IT" dirty="0" err="1"/>
              <a:t>Uhr</a:t>
            </a:r>
            <a:r>
              <a:rPr lang="it-IT" dirty="0"/>
              <a:t> online</a:t>
            </a:r>
          </a:p>
          <a:p>
            <a:r>
              <a:rPr lang="de-DE" dirty="0"/>
              <a:t>in den Blockwochen: 08:00 - 15:00 Uhr Präsenz (in Planung)</a:t>
            </a:r>
          </a:p>
          <a:p>
            <a:endParaRPr lang="de-DE" dirty="0" smtClean="0"/>
          </a:p>
          <a:p>
            <a:r>
              <a:rPr lang="de-DE" b="1" dirty="0" smtClean="0">
                <a:solidFill>
                  <a:srgbClr val="FF0000"/>
                </a:solidFill>
              </a:rPr>
              <a:t>Bildungsurlaub möglich!</a:t>
            </a:r>
            <a:endParaRPr lang="de-DE" b="1" dirty="0">
              <a:solidFill>
                <a:srgbClr val="FF0000"/>
              </a:solidFill>
            </a:endParaRPr>
          </a:p>
        </p:txBody>
      </p:sp>
      <p:sp>
        <p:nvSpPr>
          <p:cNvPr id="3" name="Titel 2"/>
          <p:cNvSpPr>
            <a:spLocks noGrp="1"/>
          </p:cNvSpPr>
          <p:nvPr>
            <p:ph type="title"/>
          </p:nvPr>
        </p:nvSpPr>
        <p:spPr/>
        <p:txBody>
          <a:bodyPr/>
          <a:lstStyle/>
          <a:p>
            <a:r>
              <a:rPr lang="de-DE" dirty="0" err="1"/>
              <a:t>EnergieManager</a:t>
            </a:r>
            <a:r>
              <a:rPr lang="de-DE" dirty="0"/>
              <a:t>  - European </a:t>
            </a:r>
            <a:r>
              <a:rPr lang="de-DE" dirty="0" err="1"/>
              <a:t>EnergyManager</a:t>
            </a:r>
            <a:r>
              <a:rPr lang="de-DE" dirty="0"/>
              <a:t> (IHK)</a:t>
            </a:r>
          </a:p>
        </p:txBody>
      </p:sp>
      <p:sp>
        <p:nvSpPr>
          <p:cNvPr id="4" name="Textplatzhalter 3"/>
          <p:cNvSpPr>
            <a:spLocks noGrp="1"/>
          </p:cNvSpPr>
          <p:nvPr>
            <p:ph type="body" sz="quarter" idx="14"/>
          </p:nvPr>
        </p:nvSpPr>
        <p:spPr/>
        <p:txBody>
          <a:bodyPr/>
          <a:lstStyle/>
          <a:p>
            <a:r>
              <a:rPr lang="de-DE" dirty="0" smtClean="0"/>
              <a:t>Termine</a:t>
            </a:r>
            <a:endParaRPr lang="de-DE" dirty="0"/>
          </a:p>
        </p:txBody>
      </p:sp>
      <p:sp>
        <p:nvSpPr>
          <p:cNvPr id="5" name="Fußzeilenplatzhalter 4"/>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723930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 xmlns:a16="http://schemas.microsoft.com/office/drawing/2014/main" id="{B6EAF966-FB5C-D149-8D6F-21FF3D3B99AC}"/>
              </a:ext>
            </a:extLst>
          </p:cNvPr>
          <p:cNvSpPr>
            <a:spLocks noGrp="1"/>
          </p:cNvSpPr>
          <p:nvPr>
            <p:ph type="title"/>
          </p:nvPr>
        </p:nvSpPr>
        <p:spPr/>
        <p:txBody>
          <a:bodyPr>
            <a:normAutofit/>
          </a:bodyPr>
          <a:lstStyle/>
          <a:p>
            <a:r>
              <a:rPr lang="de-DE" dirty="0"/>
              <a:t>Unternehmensverbund der Wirtschaftsakademie</a:t>
            </a:r>
          </a:p>
        </p:txBody>
      </p:sp>
      <p:sp>
        <p:nvSpPr>
          <p:cNvPr id="4" name="Textplatzhalter 3">
            <a:extLst>
              <a:ext uri="{FF2B5EF4-FFF2-40B4-BE49-F238E27FC236}">
                <a16:creationId xmlns="" xmlns:a16="http://schemas.microsoft.com/office/drawing/2014/main" id="{D1F1B518-D05E-8948-A755-A83F49D48436}"/>
              </a:ext>
            </a:extLst>
          </p:cNvPr>
          <p:cNvSpPr>
            <a:spLocks noGrp="1"/>
          </p:cNvSpPr>
          <p:nvPr>
            <p:ph type="body" sz="quarter" idx="14"/>
          </p:nvPr>
        </p:nvSpPr>
        <p:spPr/>
        <p:txBody>
          <a:bodyPr/>
          <a:lstStyle/>
          <a:p>
            <a:r>
              <a:rPr lang="de-DE" dirty="0"/>
              <a:t>Ein starker Verbund</a:t>
            </a:r>
          </a:p>
        </p:txBody>
      </p:sp>
      <p:pic>
        <p:nvPicPr>
          <p:cNvPr id="8" name="Grafik 7">
            <a:extLst>
              <a:ext uri="{FF2B5EF4-FFF2-40B4-BE49-F238E27FC236}">
                <a16:creationId xmlns="" xmlns:a16="http://schemas.microsoft.com/office/drawing/2014/main" id="{FEC0B48F-3B87-3B45-B7B6-03EEE56860E2}"/>
              </a:ext>
            </a:extLst>
          </p:cNvPr>
          <p:cNvPicPr>
            <a:picLocks noChangeAspect="1"/>
          </p:cNvPicPr>
          <p:nvPr/>
        </p:nvPicPr>
        <p:blipFill>
          <a:blip r:embed="rId2"/>
          <a:stretch>
            <a:fillRect/>
          </a:stretch>
        </p:blipFill>
        <p:spPr>
          <a:xfrm>
            <a:off x="5132305" y="4061384"/>
            <a:ext cx="1687504" cy="432000"/>
          </a:xfrm>
          <a:prstGeom prst="rect">
            <a:avLst/>
          </a:prstGeom>
        </p:spPr>
      </p:pic>
      <p:pic>
        <p:nvPicPr>
          <p:cNvPr id="12" name="Grafik 11">
            <a:extLst>
              <a:ext uri="{FF2B5EF4-FFF2-40B4-BE49-F238E27FC236}">
                <a16:creationId xmlns="" xmlns:a16="http://schemas.microsoft.com/office/drawing/2014/main" id="{CD580B90-88F7-2647-BF40-4F951438AB36}"/>
              </a:ext>
            </a:extLst>
          </p:cNvPr>
          <p:cNvPicPr>
            <a:picLocks noChangeAspect="1"/>
          </p:cNvPicPr>
          <p:nvPr/>
        </p:nvPicPr>
        <p:blipFill>
          <a:blip r:embed="rId3"/>
          <a:stretch>
            <a:fillRect/>
          </a:stretch>
        </p:blipFill>
        <p:spPr>
          <a:xfrm>
            <a:off x="8713112" y="3269963"/>
            <a:ext cx="2334858" cy="432000"/>
          </a:xfrm>
          <a:prstGeom prst="rect">
            <a:avLst/>
          </a:prstGeom>
        </p:spPr>
      </p:pic>
      <p:pic>
        <p:nvPicPr>
          <p:cNvPr id="13" name="Grafik 12">
            <a:extLst>
              <a:ext uri="{FF2B5EF4-FFF2-40B4-BE49-F238E27FC236}">
                <a16:creationId xmlns="" xmlns:a16="http://schemas.microsoft.com/office/drawing/2014/main" id="{B53CB4BC-4C23-D849-ADD6-49C7BA7C9451}"/>
              </a:ext>
            </a:extLst>
          </p:cNvPr>
          <p:cNvPicPr>
            <a:picLocks noChangeAspect="1"/>
          </p:cNvPicPr>
          <p:nvPr/>
        </p:nvPicPr>
        <p:blipFill>
          <a:blip r:embed="rId4"/>
          <a:stretch>
            <a:fillRect/>
          </a:stretch>
        </p:blipFill>
        <p:spPr>
          <a:xfrm>
            <a:off x="3693319" y="2246368"/>
            <a:ext cx="4565476" cy="576000"/>
          </a:xfrm>
          <a:prstGeom prst="rect">
            <a:avLst/>
          </a:prstGeom>
        </p:spPr>
      </p:pic>
      <p:pic>
        <p:nvPicPr>
          <p:cNvPr id="15" name="Grafik 14">
            <a:extLst>
              <a:ext uri="{FF2B5EF4-FFF2-40B4-BE49-F238E27FC236}">
                <a16:creationId xmlns="" xmlns:a16="http://schemas.microsoft.com/office/drawing/2014/main" id="{7D3AECDC-D998-E34D-A1CE-ED22D2973C25}"/>
              </a:ext>
            </a:extLst>
          </p:cNvPr>
          <p:cNvPicPr>
            <a:picLocks noChangeAspect="1"/>
          </p:cNvPicPr>
          <p:nvPr/>
        </p:nvPicPr>
        <p:blipFill>
          <a:blip r:embed="rId5"/>
          <a:stretch>
            <a:fillRect/>
          </a:stretch>
        </p:blipFill>
        <p:spPr>
          <a:xfrm>
            <a:off x="1165293" y="3283373"/>
            <a:ext cx="2201143" cy="432000"/>
          </a:xfrm>
          <a:prstGeom prst="rect">
            <a:avLst/>
          </a:prstGeom>
        </p:spPr>
      </p:pic>
      <p:pic>
        <p:nvPicPr>
          <p:cNvPr id="17" name="Grafik 16">
            <a:extLst>
              <a:ext uri="{FF2B5EF4-FFF2-40B4-BE49-F238E27FC236}">
                <a16:creationId xmlns="" xmlns:a16="http://schemas.microsoft.com/office/drawing/2014/main" id="{8904C91B-CF6B-C449-B45D-5C0AC49B5CB4}"/>
              </a:ext>
            </a:extLst>
          </p:cNvPr>
          <p:cNvPicPr>
            <a:picLocks noChangeAspect="1"/>
          </p:cNvPicPr>
          <p:nvPr/>
        </p:nvPicPr>
        <p:blipFill>
          <a:blip r:embed="rId6"/>
          <a:stretch>
            <a:fillRect/>
          </a:stretch>
        </p:blipFill>
        <p:spPr>
          <a:xfrm>
            <a:off x="3581804" y="3269963"/>
            <a:ext cx="2355429" cy="432000"/>
          </a:xfrm>
          <a:prstGeom prst="rect">
            <a:avLst/>
          </a:prstGeom>
        </p:spPr>
      </p:pic>
      <p:pic>
        <p:nvPicPr>
          <p:cNvPr id="19" name="Grafik 18">
            <a:extLst>
              <a:ext uri="{FF2B5EF4-FFF2-40B4-BE49-F238E27FC236}">
                <a16:creationId xmlns="" xmlns:a16="http://schemas.microsoft.com/office/drawing/2014/main" id="{0E6B7DF2-1E6D-6D4B-AB2F-7CA9A008923C}"/>
              </a:ext>
            </a:extLst>
          </p:cNvPr>
          <p:cNvPicPr>
            <a:picLocks noChangeAspect="1"/>
          </p:cNvPicPr>
          <p:nvPr/>
        </p:nvPicPr>
        <p:blipFill>
          <a:blip r:embed="rId7"/>
          <a:stretch>
            <a:fillRect/>
          </a:stretch>
        </p:blipFill>
        <p:spPr>
          <a:xfrm>
            <a:off x="2548451" y="4061384"/>
            <a:ext cx="1993611" cy="432000"/>
          </a:xfrm>
          <a:prstGeom prst="rect">
            <a:avLst/>
          </a:prstGeom>
        </p:spPr>
      </p:pic>
      <p:pic>
        <p:nvPicPr>
          <p:cNvPr id="21" name="Grafik 20">
            <a:extLst>
              <a:ext uri="{FF2B5EF4-FFF2-40B4-BE49-F238E27FC236}">
                <a16:creationId xmlns="" xmlns:a16="http://schemas.microsoft.com/office/drawing/2014/main" id="{5CEDA28D-FF64-C34A-B6F8-75AE20E75CCD}"/>
              </a:ext>
            </a:extLst>
          </p:cNvPr>
          <p:cNvPicPr>
            <a:picLocks noChangeAspect="1"/>
          </p:cNvPicPr>
          <p:nvPr/>
        </p:nvPicPr>
        <p:blipFill>
          <a:blip r:embed="rId8"/>
          <a:stretch>
            <a:fillRect/>
          </a:stretch>
        </p:blipFill>
        <p:spPr>
          <a:xfrm>
            <a:off x="6152601" y="3269963"/>
            <a:ext cx="2345143" cy="432000"/>
          </a:xfrm>
          <a:prstGeom prst="rect">
            <a:avLst/>
          </a:prstGeom>
        </p:spPr>
      </p:pic>
      <p:pic>
        <p:nvPicPr>
          <p:cNvPr id="23" name="Grafik 22">
            <a:extLst>
              <a:ext uri="{FF2B5EF4-FFF2-40B4-BE49-F238E27FC236}">
                <a16:creationId xmlns="" xmlns:a16="http://schemas.microsoft.com/office/drawing/2014/main" id="{4E6E2FB8-BFCF-7E41-9F32-727BBEB0E389}"/>
              </a:ext>
            </a:extLst>
          </p:cNvPr>
          <p:cNvPicPr>
            <a:picLocks noChangeAspect="1"/>
          </p:cNvPicPr>
          <p:nvPr/>
        </p:nvPicPr>
        <p:blipFill>
          <a:blip r:embed="rId9"/>
          <a:stretch>
            <a:fillRect/>
          </a:stretch>
        </p:blipFill>
        <p:spPr>
          <a:xfrm>
            <a:off x="7325172" y="4040118"/>
            <a:ext cx="1580488" cy="432000"/>
          </a:xfrm>
          <a:prstGeom prst="rect">
            <a:avLst/>
          </a:prstGeom>
        </p:spPr>
      </p:pic>
      <p:sp>
        <p:nvSpPr>
          <p:cNvPr id="2" name="Fußzeilenplatzhalter 1">
            <a:extLst>
              <a:ext uri="{FF2B5EF4-FFF2-40B4-BE49-F238E27FC236}">
                <a16:creationId xmlns="" xmlns:a16="http://schemas.microsoft.com/office/drawing/2014/main" id="{F75DDB3E-E0EC-E842-AD58-1D42E71C860C}"/>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252300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5206C21-D41B-654A-B1B4-AAC0F1D883C6}"/>
              </a:ext>
            </a:extLst>
          </p:cNvPr>
          <p:cNvSpPr>
            <a:spLocks noGrp="1"/>
          </p:cNvSpPr>
          <p:nvPr>
            <p:ph type="ctrTitle"/>
          </p:nvPr>
        </p:nvSpPr>
        <p:spPr/>
        <p:txBody>
          <a:bodyPr/>
          <a:lstStyle/>
          <a:p>
            <a:r>
              <a:rPr lang="de-DE" dirty="0" smtClean="0"/>
              <a:t>Weitere Fragen?</a:t>
            </a:r>
            <a:endParaRPr lang="de-DE" dirty="0"/>
          </a:p>
        </p:txBody>
      </p:sp>
      <p:pic>
        <p:nvPicPr>
          <p:cNvPr id="4" name="Grafik 3"/>
          <p:cNvPicPr>
            <a:picLocks noChangeAspect="1"/>
          </p:cNvPicPr>
          <p:nvPr/>
        </p:nvPicPr>
        <p:blipFill>
          <a:blip r:embed="rId2"/>
          <a:stretch>
            <a:fillRect/>
          </a:stretch>
        </p:blipFill>
        <p:spPr>
          <a:xfrm>
            <a:off x="8733720" y="3078366"/>
            <a:ext cx="1667580" cy="1804407"/>
          </a:xfrm>
          <a:prstGeom prst="rect">
            <a:avLst/>
          </a:prstGeom>
        </p:spPr>
      </p:pic>
    </p:spTree>
    <p:extLst>
      <p:ext uri="{BB962C8B-B14F-4D97-AF65-F5344CB8AC3E}">
        <p14:creationId xmlns:p14="http://schemas.microsoft.com/office/powerpoint/2010/main" val="1031160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E0513948-218C-2D48-80AF-58985E7000D3}"/>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 xmlns:a16="http://schemas.microsoft.com/office/drawing/2014/main" id="{A8C57634-9F58-094F-8562-D12853FF325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3830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2A515938-78FB-8147-BB33-D2553F960031}"/>
              </a:ext>
            </a:extLst>
          </p:cNvPr>
          <p:cNvSpPr>
            <a:spLocks noGrp="1"/>
          </p:cNvSpPr>
          <p:nvPr>
            <p:ph idx="1"/>
          </p:nvPr>
        </p:nvSpPr>
        <p:spPr/>
        <p:txBody>
          <a:bodyPr>
            <a:normAutofit fontScale="92500" lnSpcReduction="10000"/>
          </a:bodyPr>
          <a:lstStyle/>
          <a:p>
            <a:pPr marL="285750" indent="-285750">
              <a:buFont typeface="Wingdings" panose="05000000000000000000" pitchFamily="2" charset="2"/>
              <a:buChar char="Ø"/>
            </a:pPr>
            <a:r>
              <a:rPr lang="de-DE" b="1" dirty="0"/>
              <a:t>Name</a:t>
            </a:r>
            <a:r>
              <a:rPr lang="de-DE" dirty="0"/>
              <a:t/>
            </a:r>
            <a:br>
              <a:rPr lang="de-DE" dirty="0"/>
            </a:br>
            <a:r>
              <a:rPr lang="de-DE" dirty="0"/>
              <a:t>Wirtschaftsakademie Schleswig-Holstein </a:t>
            </a:r>
            <a:r>
              <a:rPr lang="de-DE" dirty="0" smtClean="0"/>
              <a:t>GmbH</a:t>
            </a:r>
          </a:p>
          <a:p>
            <a:pPr marL="285750" indent="-285750">
              <a:buFont typeface="Wingdings" panose="05000000000000000000" pitchFamily="2" charset="2"/>
              <a:buChar char="Ø"/>
            </a:pPr>
            <a:r>
              <a:rPr lang="de-DE" b="1" dirty="0" smtClean="0"/>
              <a:t>Rechtsform</a:t>
            </a:r>
            <a:r>
              <a:rPr lang="de-DE" dirty="0"/>
              <a:t/>
            </a:r>
            <a:br>
              <a:rPr lang="de-DE" dirty="0"/>
            </a:br>
            <a:r>
              <a:rPr lang="de-DE" dirty="0"/>
              <a:t>Gesellschaft mit beschränkter Haftung mit Gemeinnützigkeitsstatus und Sitz in </a:t>
            </a:r>
            <a:r>
              <a:rPr lang="de-DE" dirty="0" smtClean="0"/>
              <a:t>Kiel</a:t>
            </a:r>
          </a:p>
          <a:p>
            <a:pPr marL="285750" indent="-285750">
              <a:buFont typeface="Wingdings" panose="05000000000000000000" pitchFamily="2" charset="2"/>
              <a:buChar char="Ø"/>
            </a:pPr>
            <a:r>
              <a:rPr lang="de-DE" b="1" dirty="0" smtClean="0"/>
              <a:t>Gesellschafter</a:t>
            </a:r>
            <a:r>
              <a:rPr lang="de-DE" dirty="0"/>
              <a:t/>
            </a:r>
            <a:br>
              <a:rPr lang="de-DE" dirty="0"/>
            </a:br>
            <a:r>
              <a:rPr lang="de-DE" dirty="0" smtClean="0"/>
              <a:t>Förderstiftung </a:t>
            </a:r>
            <a:r>
              <a:rPr lang="de-DE" dirty="0"/>
              <a:t>Wirtschaftsakademie Schleswig-Holstein </a:t>
            </a:r>
            <a:r>
              <a:rPr lang="de-DE" dirty="0" smtClean="0"/>
              <a:t>(</a:t>
            </a:r>
            <a:r>
              <a:rPr lang="de-DE" dirty="0"/>
              <a:t>Industrie- und Handelskammern Flensburg, Kiel und Lübeck) </a:t>
            </a:r>
            <a:endParaRPr lang="de-DE" dirty="0" smtClean="0"/>
          </a:p>
          <a:p>
            <a:pPr marL="285750" indent="-285750">
              <a:buFont typeface="Wingdings" panose="05000000000000000000" pitchFamily="2" charset="2"/>
              <a:buChar char="Ø"/>
            </a:pPr>
            <a:r>
              <a:rPr lang="de-DE" b="1" dirty="0" smtClean="0"/>
              <a:t>Aufsichtsrat</a:t>
            </a:r>
            <a:r>
              <a:rPr lang="de-DE" dirty="0"/>
              <a:t/>
            </a:r>
            <a:br>
              <a:rPr lang="de-DE" dirty="0"/>
            </a:br>
            <a:r>
              <a:rPr lang="de-DE" dirty="0"/>
              <a:t>9 Mitglieder, Vorsitz: Dr. Henning </a:t>
            </a:r>
            <a:r>
              <a:rPr lang="de-DE" dirty="0" smtClean="0"/>
              <a:t>Bähren</a:t>
            </a:r>
          </a:p>
          <a:p>
            <a:pPr marL="285750" indent="-285750">
              <a:buFont typeface="Wingdings" panose="05000000000000000000" pitchFamily="2" charset="2"/>
              <a:buChar char="Ø"/>
            </a:pPr>
            <a:r>
              <a:rPr lang="de-DE" b="1" dirty="0" smtClean="0"/>
              <a:t>Geschäftsführer</a:t>
            </a:r>
            <a:r>
              <a:rPr lang="de-DE" dirty="0"/>
              <a:t/>
            </a:r>
            <a:br>
              <a:rPr lang="de-DE" dirty="0"/>
            </a:br>
            <a:r>
              <a:rPr lang="de-DE" dirty="0"/>
              <a:t>Kay Kornatzki</a:t>
            </a:r>
            <a:r>
              <a:rPr lang="de-DE" dirty="0" smtClean="0"/>
              <a:t>, </a:t>
            </a:r>
            <a:r>
              <a:rPr lang="de-DE" dirty="0"/>
              <a:t>Jörg </a:t>
            </a:r>
            <a:r>
              <a:rPr lang="de-DE" dirty="0" smtClean="0"/>
              <a:t>Kuntzmann</a:t>
            </a:r>
          </a:p>
          <a:p>
            <a:pPr marL="285750" indent="-285750">
              <a:buFont typeface="Wingdings" panose="05000000000000000000" pitchFamily="2" charset="2"/>
              <a:buChar char="Ø"/>
            </a:pPr>
            <a:r>
              <a:rPr lang="de-DE" b="1" dirty="0" smtClean="0"/>
              <a:t>Beschäftigte </a:t>
            </a:r>
            <a:r>
              <a:rPr lang="de-DE" b="1" dirty="0"/>
              <a:t>der Wirtschaftsakademie Schleswig-Holstein</a:t>
            </a:r>
            <a:r>
              <a:rPr lang="de-DE" dirty="0"/>
              <a:t/>
            </a:r>
            <a:br>
              <a:rPr lang="de-DE" dirty="0"/>
            </a:br>
            <a:r>
              <a:rPr lang="de-DE" dirty="0"/>
              <a:t>189 Mitarbeiter sowie ca. 600 freiberuflich tätige Dozenten (Stand </a:t>
            </a:r>
            <a:r>
              <a:rPr lang="de-DE" dirty="0" smtClean="0"/>
              <a:t>01/2021)</a:t>
            </a:r>
          </a:p>
          <a:p>
            <a:pPr marL="285750" indent="-285750">
              <a:buFont typeface="Wingdings" panose="05000000000000000000" pitchFamily="2" charset="2"/>
              <a:buChar char="Ø"/>
            </a:pPr>
            <a:r>
              <a:rPr lang="de-DE" b="1" dirty="0" smtClean="0"/>
              <a:t>Bildungszentren</a:t>
            </a:r>
            <a:r>
              <a:rPr lang="de-DE" dirty="0"/>
              <a:t/>
            </a:r>
            <a:br>
              <a:rPr lang="de-DE" dirty="0"/>
            </a:br>
            <a:r>
              <a:rPr lang="de-DE" dirty="0"/>
              <a:t>Mit derzeit 9 Bildungszentren als Wirtschaftsakademie im Land </a:t>
            </a:r>
            <a:r>
              <a:rPr lang="de-DE" dirty="0" smtClean="0"/>
              <a:t>vertreten</a:t>
            </a:r>
          </a:p>
          <a:p>
            <a:pPr marL="285750" indent="-285750">
              <a:buFont typeface="Wingdings" panose="05000000000000000000" pitchFamily="2" charset="2"/>
              <a:buChar char="Ø"/>
            </a:pPr>
            <a:r>
              <a:rPr lang="de-DE" b="1" dirty="0"/>
              <a:t>Gästehäuser</a:t>
            </a:r>
            <a:r>
              <a:rPr lang="de-DE" dirty="0"/>
              <a:t/>
            </a:r>
            <a:br>
              <a:rPr lang="de-DE" dirty="0"/>
            </a:br>
            <a:r>
              <a:rPr lang="de-DE" dirty="0"/>
              <a:t>Kiel (200 Betten), Elmshorn (75 Betten), Husum (41 Betten) sowie Lübeck (76 Betten)</a:t>
            </a:r>
          </a:p>
        </p:txBody>
      </p:sp>
      <p:sp>
        <p:nvSpPr>
          <p:cNvPr id="3" name="Titel 2">
            <a:extLst>
              <a:ext uri="{FF2B5EF4-FFF2-40B4-BE49-F238E27FC236}">
                <a16:creationId xmlns="" xmlns:a16="http://schemas.microsoft.com/office/drawing/2014/main" id="{8F05AA03-ABE2-FD4C-8EFC-5D1EE89D4E66}"/>
              </a:ext>
            </a:extLst>
          </p:cNvPr>
          <p:cNvSpPr>
            <a:spLocks noGrp="1"/>
          </p:cNvSpPr>
          <p:nvPr>
            <p:ph type="title"/>
          </p:nvPr>
        </p:nvSpPr>
        <p:spPr/>
        <p:txBody>
          <a:bodyPr/>
          <a:lstStyle/>
          <a:p>
            <a:r>
              <a:rPr lang="de-DE" dirty="0">
                <a:solidFill>
                  <a:srgbClr val="00377E"/>
                </a:solidFill>
                <a:ea typeface="ＭＳ Ｐゴシック" charset="0"/>
                <a:cs typeface="Arial"/>
              </a:rPr>
              <a:t>Die Wirtschaftsakademie </a:t>
            </a:r>
            <a:endParaRPr lang="de-DE" dirty="0"/>
          </a:p>
        </p:txBody>
      </p:sp>
      <p:sp>
        <p:nvSpPr>
          <p:cNvPr id="4" name="Textplatzhalter 3">
            <a:extLst>
              <a:ext uri="{FF2B5EF4-FFF2-40B4-BE49-F238E27FC236}">
                <a16:creationId xmlns="" xmlns:a16="http://schemas.microsoft.com/office/drawing/2014/main" id="{AA011B48-B7B9-A642-A89D-A22CE8CA1F60}"/>
              </a:ext>
            </a:extLst>
          </p:cNvPr>
          <p:cNvSpPr>
            <a:spLocks noGrp="1"/>
          </p:cNvSpPr>
          <p:nvPr>
            <p:ph type="body" sz="quarter" idx="14"/>
          </p:nvPr>
        </p:nvSpPr>
        <p:spPr/>
        <p:txBody>
          <a:bodyPr/>
          <a:lstStyle/>
          <a:p>
            <a:r>
              <a:rPr lang="de-DE" dirty="0" smtClean="0"/>
              <a:t>Zahlen &amp; Fakten</a:t>
            </a:r>
            <a:endParaRPr lang="de-DE" dirty="0"/>
          </a:p>
        </p:txBody>
      </p:sp>
      <p:sp>
        <p:nvSpPr>
          <p:cNvPr id="5" name="Textfeld 4">
            <a:extLst>
              <a:ext uri="{FF2B5EF4-FFF2-40B4-BE49-F238E27FC236}">
                <a16:creationId xmlns=""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 xmlns:a16="http://schemas.microsoft.com/office/drawing/2014/main" id="{10DC1F5B-5C71-3D4A-B28E-CA91DD22A919}"/>
              </a:ext>
            </a:extLst>
          </p:cNvPr>
          <p:cNvSpPr>
            <a:spLocks noGrp="1"/>
          </p:cNvSpPr>
          <p:nvPr>
            <p:ph type="ftr" sz="quarter" idx="15"/>
          </p:nvPr>
        </p:nvSpPr>
        <p:spPr/>
        <p:txBody>
          <a:bodyPr/>
          <a:lstStyle/>
          <a:p>
            <a:endParaRPr lang="de-DE" dirty="0"/>
          </a:p>
        </p:txBody>
      </p:sp>
    </p:spTree>
    <p:extLst>
      <p:ext uri="{BB962C8B-B14F-4D97-AF65-F5344CB8AC3E}">
        <p14:creationId xmlns:p14="http://schemas.microsoft.com/office/powerpoint/2010/main" val="2498171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0E3B55E-6BEF-FF42-9754-8C0D6B741DB5}"/>
              </a:ext>
            </a:extLst>
          </p:cNvPr>
          <p:cNvSpPr>
            <a:spLocks noGrp="1"/>
          </p:cNvSpPr>
          <p:nvPr>
            <p:ph type="title"/>
          </p:nvPr>
        </p:nvSpPr>
        <p:spPr/>
        <p:txBody>
          <a:bodyPr/>
          <a:lstStyle/>
          <a:p>
            <a:r>
              <a:rPr lang="de-DE" dirty="0" smtClean="0"/>
              <a:t>Bildungszentren</a:t>
            </a:r>
            <a:endParaRPr lang="de-DE" dirty="0"/>
          </a:p>
        </p:txBody>
      </p:sp>
      <p:sp>
        <p:nvSpPr>
          <p:cNvPr id="3" name="Textplatzhalter 2">
            <a:extLst>
              <a:ext uri="{FF2B5EF4-FFF2-40B4-BE49-F238E27FC236}">
                <a16:creationId xmlns="" xmlns:a16="http://schemas.microsoft.com/office/drawing/2014/main" id="{5E562051-49DD-4F4C-996B-0D7AC07E9526}"/>
              </a:ext>
            </a:extLst>
          </p:cNvPr>
          <p:cNvSpPr>
            <a:spLocks noGrp="1"/>
          </p:cNvSpPr>
          <p:nvPr>
            <p:ph type="body" sz="quarter" idx="14"/>
          </p:nvPr>
        </p:nvSpPr>
        <p:spPr/>
        <p:txBody>
          <a:bodyPr/>
          <a:lstStyle/>
          <a:p>
            <a:r>
              <a:rPr lang="de-DE" dirty="0" smtClean="0"/>
              <a:t>Schleswig-Holstein</a:t>
            </a:r>
            <a:endParaRPr lang="de-DE" dirty="0"/>
          </a:p>
        </p:txBody>
      </p:sp>
      <p:sp>
        <p:nvSpPr>
          <p:cNvPr id="4" name="Fußzeilenplatzhalter 3">
            <a:extLst>
              <a:ext uri="{FF2B5EF4-FFF2-40B4-BE49-F238E27FC236}">
                <a16:creationId xmlns="" xmlns:a16="http://schemas.microsoft.com/office/drawing/2014/main" id="{40B8E43F-4546-5146-9F20-E13CF48D40C9}"/>
              </a:ext>
            </a:extLst>
          </p:cNvPr>
          <p:cNvSpPr>
            <a:spLocks noGrp="1"/>
          </p:cNvSpPr>
          <p:nvPr>
            <p:ph type="ftr" sz="quarter" idx="15"/>
          </p:nvPr>
        </p:nvSpPr>
        <p:spPr/>
        <p:txBody>
          <a:bodyPr/>
          <a:lstStyle/>
          <a:p>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926" y="1396089"/>
            <a:ext cx="5299401" cy="4270421"/>
          </a:xfrm>
          <a:prstGeom prst="rect">
            <a:avLst/>
          </a:prstGeom>
        </p:spPr>
      </p:pic>
    </p:spTree>
    <p:extLst>
      <p:ext uri="{BB962C8B-B14F-4D97-AF65-F5344CB8AC3E}">
        <p14:creationId xmlns:p14="http://schemas.microsoft.com/office/powerpoint/2010/main" val="3019672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smtClean="0"/>
              <a:t>		</a:t>
            </a:r>
            <a:endParaRPr lang="de-DE" dirty="0"/>
          </a:p>
        </p:txBody>
      </p:sp>
      <p:sp>
        <p:nvSpPr>
          <p:cNvPr id="3" name="Titel 2"/>
          <p:cNvSpPr>
            <a:spLocks noGrp="1"/>
          </p:cNvSpPr>
          <p:nvPr>
            <p:ph type="title"/>
          </p:nvPr>
        </p:nvSpPr>
        <p:spPr/>
        <p:txBody>
          <a:bodyPr/>
          <a:lstStyle/>
          <a:p>
            <a:r>
              <a:rPr lang="de-DE" dirty="0" smtClean="0"/>
              <a:t>IHK Zertifikatslehrgänge</a:t>
            </a:r>
            <a:endParaRPr lang="de-DE" dirty="0"/>
          </a:p>
        </p:txBody>
      </p:sp>
      <p:sp>
        <p:nvSpPr>
          <p:cNvPr id="4" name="Textplatzhalter 3"/>
          <p:cNvSpPr>
            <a:spLocks noGrp="1"/>
          </p:cNvSpPr>
          <p:nvPr>
            <p:ph type="body" sz="quarter" idx="14"/>
          </p:nvPr>
        </p:nvSpPr>
        <p:spPr/>
        <p:txBody>
          <a:bodyPr/>
          <a:lstStyle/>
          <a:p>
            <a:r>
              <a:rPr lang="de-DE" dirty="0" smtClean="0"/>
              <a:t>Lehrgangsart</a:t>
            </a:r>
            <a:endParaRPr lang="de-DE" dirty="0"/>
          </a:p>
        </p:txBody>
      </p:sp>
      <p:sp>
        <p:nvSpPr>
          <p:cNvPr id="5" name="Fußzeilenplatzhalter 4"/>
          <p:cNvSpPr>
            <a:spLocks noGrp="1"/>
          </p:cNvSpPr>
          <p:nvPr>
            <p:ph type="ftr" sz="quarter" idx="15"/>
          </p:nvPr>
        </p:nvSpPr>
        <p:spPr/>
        <p:txBody>
          <a:bodyPr/>
          <a:lstStyle/>
          <a:p>
            <a:endParaRPr lang="de-DE" dirty="0"/>
          </a:p>
        </p:txBody>
      </p:sp>
      <p:pic>
        <p:nvPicPr>
          <p:cNvPr id="8" name="Grafik 7"/>
          <p:cNvPicPr>
            <a:picLocks noChangeAspect="1"/>
          </p:cNvPicPr>
          <p:nvPr/>
        </p:nvPicPr>
        <p:blipFill>
          <a:blip r:embed="rId2"/>
          <a:stretch>
            <a:fillRect/>
          </a:stretch>
        </p:blipFill>
        <p:spPr>
          <a:xfrm>
            <a:off x="1924050" y="1833562"/>
            <a:ext cx="8343900" cy="3190875"/>
          </a:xfrm>
          <a:prstGeom prst="rect">
            <a:avLst/>
          </a:prstGeom>
        </p:spPr>
      </p:pic>
    </p:spTree>
    <p:extLst>
      <p:ext uri="{BB962C8B-B14F-4D97-AF65-F5344CB8AC3E}">
        <p14:creationId xmlns:p14="http://schemas.microsoft.com/office/powerpoint/2010/main" val="15719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1F4207F-6692-3644-AAFC-8FDBA1FBEA11}"/>
              </a:ext>
            </a:extLst>
          </p:cNvPr>
          <p:cNvSpPr>
            <a:spLocks noGrp="1"/>
          </p:cNvSpPr>
          <p:nvPr>
            <p:ph type="body" sz="quarter" idx="13"/>
          </p:nvPr>
        </p:nvSpPr>
        <p:spPr/>
        <p:txBody>
          <a:bodyPr>
            <a:normAutofit/>
          </a:bodyPr>
          <a:lstStyle/>
          <a:p>
            <a:endParaRPr lang="de-DE" dirty="0" smtClean="0"/>
          </a:p>
          <a:p>
            <a:r>
              <a:rPr lang="de-DE" dirty="0"/>
              <a:t>Unternehmen können mit intelligenten Energiesparmaßnahmen ihre Kosten deutlich senken. Damit sichern sie nicht nur ihre Wettbewerbsfähigkeit, sie bereiten sich auf mittelfristige Veränderungen des Energiemarktes vor und leisten einen Beitrag zum Klimaschutz. Aufgrund der großen Bedeutung des Energiebereiches in der CO2-Bilanz eines Unternehmens eignet sich dieses Seminar auch hervorragend als Einstieg in diese Thematik. Mit dem Know-how aus dem Lehrgang sind die Teilnehmenden vor dem Hintergrund der neuen CO2-Bepreisung in der Lage, dauerhaft den Energieverbrauch im Unternehmen zu senken und somit Kosten zu sparen. In der Weiterbildung stehen dazu unter anderem energietechnische Grundlagen, Wärmebedarfsrechnung, energiebewusstes Bauen und Sanieren sowie Emissionshandel und Energierecht auf dem Programm.</a:t>
            </a:r>
          </a:p>
        </p:txBody>
      </p:sp>
      <p:sp>
        <p:nvSpPr>
          <p:cNvPr id="3" name="Titel 2">
            <a:extLst>
              <a:ext uri="{FF2B5EF4-FFF2-40B4-BE49-F238E27FC236}">
                <a16:creationId xmlns="" xmlns:a16="http://schemas.microsoft.com/office/drawing/2014/main" id="{D8543FB2-66DA-5345-BEC7-5DC3E6426011}"/>
              </a:ext>
            </a:extLst>
          </p:cNvPr>
          <p:cNvSpPr>
            <a:spLocks noGrp="1"/>
          </p:cNvSpPr>
          <p:nvPr>
            <p:ph type="title"/>
          </p:nvPr>
        </p:nvSpPr>
        <p:spPr/>
        <p:txBody>
          <a:bodyPr/>
          <a:lstStyle/>
          <a:p>
            <a:r>
              <a:rPr lang="de-DE" dirty="0" err="1"/>
              <a:t>EnergieManager</a:t>
            </a:r>
            <a:r>
              <a:rPr lang="de-DE" dirty="0"/>
              <a:t>  - European </a:t>
            </a:r>
            <a:r>
              <a:rPr lang="de-DE" dirty="0" err="1"/>
              <a:t>EnergyManager</a:t>
            </a:r>
            <a:r>
              <a:rPr lang="de-DE" dirty="0"/>
              <a:t> (IHK)</a:t>
            </a:r>
          </a:p>
        </p:txBody>
      </p:sp>
      <p:sp>
        <p:nvSpPr>
          <p:cNvPr id="4" name="Textplatzhalter 3">
            <a:extLst>
              <a:ext uri="{FF2B5EF4-FFF2-40B4-BE49-F238E27FC236}">
                <a16:creationId xmlns="" xmlns:a16="http://schemas.microsoft.com/office/drawing/2014/main" id="{7385695C-0478-5E42-8B32-EBEA4A2E6256}"/>
              </a:ext>
            </a:extLst>
          </p:cNvPr>
          <p:cNvSpPr>
            <a:spLocks noGrp="1"/>
          </p:cNvSpPr>
          <p:nvPr>
            <p:ph type="body" sz="quarter" idx="14"/>
          </p:nvPr>
        </p:nvSpPr>
        <p:spPr/>
        <p:txBody>
          <a:bodyPr/>
          <a:lstStyle/>
          <a:p>
            <a:r>
              <a:rPr lang="de-DE" dirty="0" smtClean="0"/>
              <a:t>Ausgangslage</a:t>
            </a:r>
            <a:endParaRPr lang="de-DE" dirty="0"/>
          </a:p>
        </p:txBody>
      </p:sp>
      <p:sp>
        <p:nvSpPr>
          <p:cNvPr id="5" name="Fußzeilenplatzhalter 4">
            <a:extLst>
              <a:ext uri="{FF2B5EF4-FFF2-40B4-BE49-F238E27FC236}">
                <a16:creationId xmlns=""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87172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1F4207F-6692-3644-AAFC-8FDBA1FBEA11}"/>
              </a:ext>
            </a:extLst>
          </p:cNvPr>
          <p:cNvSpPr>
            <a:spLocks noGrp="1"/>
          </p:cNvSpPr>
          <p:nvPr>
            <p:ph type="body" sz="quarter" idx="13"/>
          </p:nvPr>
        </p:nvSpPr>
        <p:spPr/>
        <p:txBody>
          <a:bodyPr>
            <a:normAutofit/>
          </a:bodyPr>
          <a:lstStyle/>
          <a:p>
            <a:endParaRPr lang="de-DE" dirty="0" smtClean="0"/>
          </a:p>
          <a:p>
            <a:r>
              <a:rPr lang="de-DE" dirty="0" smtClean="0"/>
              <a:t>Aufgrund </a:t>
            </a:r>
            <a:r>
              <a:rPr lang="de-DE" dirty="0"/>
              <a:t>der großen Bedeutung des Energiebereiches in der CO2-Bilanz eines Unternehmens eignet sich dieses Seminar auch hervorragend als </a:t>
            </a:r>
            <a:r>
              <a:rPr lang="de-DE" b="1" dirty="0"/>
              <a:t>Einstieg in diese Thematik</a:t>
            </a:r>
            <a:r>
              <a:rPr lang="de-DE" dirty="0"/>
              <a:t>. </a:t>
            </a:r>
            <a:endParaRPr lang="de-DE" dirty="0" smtClean="0"/>
          </a:p>
          <a:p>
            <a:r>
              <a:rPr lang="de-DE" dirty="0" smtClean="0"/>
              <a:t>Mit </a:t>
            </a:r>
            <a:r>
              <a:rPr lang="de-DE" dirty="0"/>
              <a:t>dem Know-how aus dem Lehrgang sind </a:t>
            </a:r>
            <a:r>
              <a:rPr lang="de-DE" dirty="0" smtClean="0"/>
              <a:t>Sie </a:t>
            </a:r>
            <a:r>
              <a:rPr lang="de-DE" dirty="0"/>
              <a:t>vor dem Hintergrund der neuen CO2-Bepreisung in der Lage, dauerhaft den </a:t>
            </a:r>
            <a:r>
              <a:rPr lang="de-DE" b="1" dirty="0"/>
              <a:t>Energieverbrauch im Unternehmen zu senken und somit Kosten zu sparen</a:t>
            </a:r>
            <a:r>
              <a:rPr lang="de-DE" dirty="0"/>
              <a:t>. </a:t>
            </a:r>
            <a:endParaRPr lang="de-DE" dirty="0" smtClean="0"/>
          </a:p>
          <a:p>
            <a:r>
              <a:rPr lang="de-DE" dirty="0" smtClean="0"/>
              <a:t>In </a:t>
            </a:r>
            <a:r>
              <a:rPr lang="de-DE" dirty="0"/>
              <a:t>der Weiterbildung stehen dazu unter anderem energietechnische Grundlagen, Wärmebedarfsrechnung, energiebewusstes Bauen und Sanieren sowie Emissionshandel und Energierecht auf dem Programm.</a:t>
            </a:r>
          </a:p>
        </p:txBody>
      </p:sp>
      <p:sp>
        <p:nvSpPr>
          <p:cNvPr id="3" name="Titel 2">
            <a:extLst>
              <a:ext uri="{FF2B5EF4-FFF2-40B4-BE49-F238E27FC236}">
                <a16:creationId xmlns="" xmlns:a16="http://schemas.microsoft.com/office/drawing/2014/main" id="{D8543FB2-66DA-5345-BEC7-5DC3E6426011}"/>
              </a:ext>
            </a:extLst>
          </p:cNvPr>
          <p:cNvSpPr>
            <a:spLocks noGrp="1"/>
          </p:cNvSpPr>
          <p:nvPr>
            <p:ph type="title"/>
          </p:nvPr>
        </p:nvSpPr>
        <p:spPr/>
        <p:txBody>
          <a:bodyPr/>
          <a:lstStyle/>
          <a:p>
            <a:r>
              <a:rPr lang="de-DE" dirty="0" err="1"/>
              <a:t>EnergieManager</a:t>
            </a:r>
            <a:r>
              <a:rPr lang="de-DE" dirty="0"/>
              <a:t>  - European </a:t>
            </a:r>
            <a:r>
              <a:rPr lang="de-DE" dirty="0" err="1"/>
              <a:t>EnergyManager</a:t>
            </a:r>
            <a:r>
              <a:rPr lang="de-DE" dirty="0"/>
              <a:t> (IHK)</a:t>
            </a:r>
          </a:p>
        </p:txBody>
      </p:sp>
      <p:sp>
        <p:nvSpPr>
          <p:cNvPr id="4" name="Textplatzhalter 3">
            <a:extLst>
              <a:ext uri="{FF2B5EF4-FFF2-40B4-BE49-F238E27FC236}">
                <a16:creationId xmlns="" xmlns:a16="http://schemas.microsoft.com/office/drawing/2014/main" id="{7385695C-0478-5E42-8B32-EBEA4A2E6256}"/>
              </a:ext>
            </a:extLst>
          </p:cNvPr>
          <p:cNvSpPr>
            <a:spLocks noGrp="1"/>
          </p:cNvSpPr>
          <p:nvPr>
            <p:ph type="body" sz="quarter" idx="14"/>
          </p:nvPr>
        </p:nvSpPr>
        <p:spPr/>
        <p:txBody>
          <a:bodyPr/>
          <a:lstStyle/>
          <a:p>
            <a:r>
              <a:rPr lang="de-DE" dirty="0" smtClean="0"/>
              <a:t>Ausgangslage</a:t>
            </a:r>
            <a:endParaRPr lang="de-DE" dirty="0"/>
          </a:p>
        </p:txBody>
      </p:sp>
      <p:sp>
        <p:nvSpPr>
          <p:cNvPr id="5" name="Fußzeilenplatzhalter 4">
            <a:extLst>
              <a:ext uri="{FF2B5EF4-FFF2-40B4-BE49-F238E27FC236}">
                <a16:creationId xmlns=""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713306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1F4207F-6692-3644-AAFC-8FDBA1FBEA11}"/>
              </a:ext>
            </a:extLst>
          </p:cNvPr>
          <p:cNvSpPr>
            <a:spLocks noGrp="1"/>
          </p:cNvSpPr>
          <p:nvPr>
            <p:ph type="body" sz="quarter" idx="13"/>
          </p:nvPr>
        </p:nvSpPr>
        <p:spPr>
          <a:xfrm>
            <a:off x="709104" y="1225296"/>
            <a:ext cx="11086656" cy="4480560"/>
          </a:xfrm>
        </p:spPr>
        <p:txBody>
          <a:bodyPr>
            <a:normAutofit fontScale="92500" lnSpcReduction="20000"/>
          </a:bodyPr>
          <a:lstStyle/>
          <a:p>
            <a:endParaRPr lang="de-DE" dirty="0" smtClean="0"/>
          </a:p>
          <a:p>
            <a:r>
              <a:rPr lang="de-DE" b="1" dirty="0" smtClean="0"/>
              <a:t>Zielgruppe</a:t>
            </a:r>
          </a:p>
          <a:p>
            <a:pPr marL="285750" indent="-285750">
              <a:buFont typeface="Arial" panose="020B0604020202020204" pitchFamily="34" charset="0"/>
              <a:buChar char="•"/>
            </a:pPr>
            <a:r>
              <a:rPr lang="de-DE" dirty="0" smtClean="0"/>
              <a:t>Fach- und Führungskräfte mit folgen Ausführungsfunktionen</a:t>
            </a:r>
          </a:p>
          <a:p>
            <a:pPr marL="971550" lvl="1" indent="-285750"/>
            <a:r>
              <a:rPr lang="de-DE" dirty="0"/>
              <a:t>Betriebsleitung, Produktionsleitung</a:t>
            </a:r>
          </a:p>
          <a:p>
            <a:pPr marL="971550" lvl="1" indent="-285750"/>
            <a:r>
              <a:rPr lang="de-DE" dirty="0"/>
              <a:t>Energiebeauftragte, Umweltschutzbeauftragte, Energiemanager/in</a:t>
            </a:r>
          </a:p>
          <a:p>
            <a:pPr marL="971550" lvl="1" indent="-285750"/>
            <a:r>
              <a:rPr lang="de-DE" dirty="0"/>
              <a:t>Prozessingenieure/-</a:t>
            </a:r>
            <a:r>
              <a:rPr lang="de-DE" dirty="0" err="1"/>
              <a:t>ingenieurinnen</a:t>
            </a:r>
            <a:r>
              <a:rPr lang="de-DE" dirty="0"/>
              <a:t>, Betriebstechniker/innen</a:t>
            </a:r>
          </a:p>
          <a:p>
            <a:pPr marL="971550" lvl="1" indent="-285750"/>
            <a:r>
              <a:rPr lang="de-DE" dirty="0"/>
              <a:t>Facility-Manager/innen, Instandhaltungsfachleute</a:t>
            </a:r>
          </a:p>
          <a:p>
            <a:pPr marL="971550" lvl="1" indent="-285750"/>
            <a:r>
              <a:rPr lang="de-DE" dirty="0"/>
              <a:t>Energiedienstleister</a:t>
            </a:r>
          </a:p>
          <a:p>
            <a:pPr marL="971550" lvl="1" indent="-285750"/>
            <a:r>
              <a:rPr lang="de-DE" dirty="0"/>
              <a:t>Energieberater/innen</a:t>
            </a:r>
          </a:p>
          <a:p>
            <a:pPr marL="285750" indent="-285750">
              <a:buFont typeface="Arial" panose="020B0604020202020204" pitchFamily="34" charset="0"/>
              <a:buChar char="•"/>
            </a:pPr>
            <a:endParaRPr lang="de-DE" dirty="0"/>
          </a:p>
          <a:p>
            <a:r>
              <a:rPr lang="de-DE" b="1" dirty="0" smtClean="0"/>
              <a:t>Voraussetzungen</a:t>
            </a:r>
          </a:p>
          <a:p>
            <a:pPr marL="285750" indent="-285750">
              <a:buFont typeface="Wingdings" panose="05000000000000000000" pitchFamily="2" charset="2"/>
              <a:buChar char="ü"/>
            </a:pPr>
            <a:r>
              <a:rPr lang="de-DE" dirty="0" smtClean="0"/>
              <a:t>Grundkenntnisse </a:t>
            </a:r>
            <a:r>
              <a:rPr lang="de-DE" dirty="0"/>
              <a:t>der Energietechnik</a:t>
            </a:r>
          </a:p>
          <a:p>
            <a:pPr marL="285750" indent="-285750">
              <a:buFont typeface="Wingdings" panose="05000000000000000000" pitchFamily="2" charset="2"/>
              <a:buChar char="ü"/>
            </a:pPr>
            <a:r>
              <a:rPr lang="de-DE" dirty="0"/>
              <a:t>Gute Kenntnisse der Produktion und der energierelevanten Prozesse</a:t>
            </a:r>
          </a:p>
          <a:p>
            <a:pPr marL="285750" indent="-285750">
              <a:buFont typeface="Wingdings" panose="05000000000000000000" pitchFamily="2" charset="2"/>
              <a:buChar char="ü"/>
            </a:pPr>
            <a:r>
              <a:rPr lang="de-DE" dirty="0"/>
              <a:t>Erfahrung in betrieblicher Projektarbeit</a:t>
            </a:r>
          </a:p>
          <a:p>
            <a:pPr marL="285750" indent="-285750">
              <a:buFont typeface="Wingdings" panose="05000000000000000000" pitchFamily="2" charset="2"/>
              <a:buChar char="ü"/>
            </a:pPr>
            <a:r>
              <a:rPr lang="de-DE" dirty="0"/>
              <a:t>umfassende Berufserfahrung</a:t>
            </a:r>
          </a:p>
          <a:p>
            <a:pPr marL="285750" indent="-285750">
              <a:buFont typeface="Wingdings" panose="05000000000000000000" pitchFamily="2" charset="2"/>
              <a:buChar char="ü"/>
            </a:pPr>
            <a:r>
              <a:rPr lang="de-DE" dirty="0"/>
              <a:t>gute Englischkenntnisse</a:t>
            </a:r>
          </a:p>
          <a:p>
            <a:pPr marL="285750" indent="-285750">
              <a:buFont typeface="Arial" panose="020B0604020202020204" pitchFamily="34" charset="0"/>
              <a:buChar char="•"/>
            </a:pPr>
            <a:endParaRPr lang="de-DE" dirty="0"/>
          </a:p>
        </p:txBody>
      </p:sp>
      <p:sp>
        <p:nvSpPr>
          <p:cNvPr id="3" name="Titel 2">
            <a:extLst>
              <a:ext uri="{FF2B5EF4-FFF2-40B4-BE49-F238E27FC236}">
                <a16:creationId xmlns="" xmlns:a16="http://schemas.microsoft.com/office/drawing/2014/main" id="{D8543FB2-66DA-5345-BEC7-5DC3E6426011}"/>
              </a:ext>
            </a:extLst>
          </p:cNvPr>
          <p:cNvSpPr>
            <a:spLocks noGrp="1"/>
          </p:cNvSpPr>
          <p:nvPr>
            <p:ph type="title"/>
          </p:nvPr>
        </p:nvSpPr>
        <p:spPr/>
        <p:txBody>
          <a:bodyPr/>
          <a:lstStyle/>
          <a:p>
            <a:r>
              <a:rPr lang="de-DE" dirty="0" err="1"/>
              <a:t>EnergieManager</a:t>
            </a:r>
            <a:r>
              <a:rPr lang="de-DE" dirty="0"/>
              <a:t>  - European </a:t>
            </a:r>
            <a:r>
              <a:rPr lang="de-DE" dirty="0" err="1"/>
              <a:t>EnergyManager</a:t>
            </a:r>
            <a:r>
              <a:rPr lang="de-DE" dirty="0"/>
              <a:t> (IHK)</a:t>
            </a:r>
          </a:p>
        </p:txBody>
      </p:sp>
      <p:sp>
        <p:nvSpPr>
          <p:cNvPr id="4" name="Textplatzhalter 3">
            <a:extLst>
              <a:ext uri="{FF2B5EF4-FFF2-40B4-BE49-F238E27FC236}">
                <a16:creationId xmlns="" xmlns:a16="http://schemas.microsoft.com/office/drawing/2014/main" id="{7385695C-0478-5E42-8B32-EBEA4A2E6256}"/>
              </a:ext>
            </a:extLst>
          </p:cNvPr>
          <p:cNvSpPr>
            <a:spLocks noGrp="1"/>
          </p:cNvSpPr>
          <p:nvPr>
            <p:ph type="body" sz="quarter" idx="14"/>
          </p:nvPr>
        </p:nvSpPr>
        <p:spPr/>
        <p:txBody>
          <a:bodyPr/>
          <a:lstStyle/>
          <a:p>
            <a:r>
              <a:rPr lang="de-DE" dirty="0" smtClean="0"/>
              <a:t>Zielgruppe und Voraussetzungen</a:t>
            </a:r>
            <a:endParaRPr lang="de-DE" dirty="0"/>
          </a:p>
        </p:txBody>
      </p:sp>
      <p:sp>
        <p:nvSpPr>
          <p:cNvPr id="5" name="Fußzeilenplatzhalter 4">
            <a:extLst>
              <a:ext uri="{FF2B5EF4-FFF2-40B4-BE49-F238E27FC236}">
                <a16:creationId xmlns=""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2396975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1F4207F-6692-3644-AAFC-8FDBA1FBEA11}"/>
              </a:ext>
            </a:extLst>
          </p:cNvPr>
          <p:cNvSpPr>
            <a:spLocks noGrp="1"/>
          </p:cNvSpPr>
          <p:nvPr>
            <p:ph type="body" sz="quarter" idx="13"/>
          </p:nvPr>
        </p:nvSpPr>
        <p:spPr/>
        <p:txBody>
          <a:bodyPr>
            <a:normAutofit/>
          </a:bodyPr>
          <a:lstStyle/>
          <a:p>
            <a:endParaRPr lang="de-DE" dirty="0" smtClean="0"/>
          </a:p>
          <a:p>
            <a:r>
              <a:rPr lang="de-DE" dirty="0"/>
              <a:t>Da die Energiepreise sich stetig verändern, ist es wichtig, den Überblick über den Verbrauch zu behalten und entsprechend wirtschaftlich zu handeln. </a:t>
            </a:r>
            <a:r>
              <a:rPr lang="de-DE" dirty="0" err="1" smtClean="0"/>
              <a:t>EnergieManager</a:t>
            </a:r>
            <a:r>
              <a:rPr lang="de-DE" dirty="0" smtClean="0"/>
              <a:t>/innen </a:t>
            </a:r>
            <a:r>
              <a:rPr lang="de-DE" dirty="0"/>
              <a:t>können diese Aufgaben übernehmen, da sie sowohl technisches als auch Management-Know-how besitzen und so eine Schnittstelle zwischen beiden Bereichen sind. Sie erwerben in diesem Seminar Kenntnisse, um die Energieanwendung des Unternehmens technisch zu optimieren und gezielt zu managen</a:t>
            </a:r>
            <a:r>
              <a:rPr lang="de-DE" dirty="0" smtClean="0"/>
              <a:t>. Die </a:t>
            </a:r>
            <a:r>
              <a:rPr lang="de-DE" dirty="0"/>
              <a:t>Teilnehmer werden zu fachlich versierten Experten für effiziente Energietechnik und betriebliches Energiemanagement ausgebildet. Sie erhalten eine Weiterbildung im besseren Energieeinkauf und Emissionshandel, in allen technischen Möglichkeiten zur Reduzierung des Energieverbrauchs und beim Aufbau von Managementkompetenzen. Diese Qualifikation wird einen messbaren Gewinn für die Unternehmen herbeiführen, bei dem die Energiekosten dauerhaft gesenkt werden und die Umwelt geschont wird.</a:t>
            </a:r>
            <a:br>
              <a:rPr lang="de-DE" dirty="0"/>
            </a:br>
            <a:r>
              <a:rPr lang="de-DE" dirty="0"/>
              <a:t/>
            </a:r>
            <a:br>
              <a:rPr lang="de-DE" dirty="0"/>
            </a:br>
            <a:r>
              <a:rPr lang="de-DE" dirty="0"/>
              <a:t>Der Lehrgang entspricht gleichzeitig den Anforderungen der Weiterbildung zum "European </a:t>
            </a:r>
            <a:r>
              <a:rPr lang="de-DE" dirty="0" err="1"/>
              <a:t>EnergyManager</a:t>
            </a:r>
            <a:r>
              <a:rPr lang="de-DE" dirty="0"/>
              <a:t>" für die europäische und weltweit standardisierte Qualifikation nach dem EUREM-Trainingskonzept. </a:t>
            </a:r>
          </a:p>
        </p:txBody>
      </p:sp>
      <p:sp>
        <p:nvSpPr>
          <p:cNvPr id="3" name="Titel 2">
            <a:extLst>
              <a:ext uri="{FF2B5EF4-FFF2-40B4-BE49-F238E27FC236}">
                <a16:creationId xmlns="" xmlns:a16="http://schemas.microsoft.com/office/drawing/2014/main" id="{D8543FB2-66DA-5345-BEC7-5DC3E6426011}"/>
              </a:ext>
            </a:extLst>
          </p:cNvPr>
          <p:cNvSpPr>
            <a:spLocks noGrp="1"/>
          </p:cNvSpPr>
          <p:nvPr>
            <p:ph type="title"/>
          </p:nvPr>
        </p:nvSpPr>
        <p:spPr/>
        <p:txBody>
          <a:bodyPr/>
          <a:lstStyle/>
          <a:p>
            <a:r>
              <a:rPr lang="de-DE" dirty="0" err="1"/>
              <a:t>EnergieManager</a:t>
            </a:r>
            <a:r>
              <a:rPr lang="de-DE" dirty="0"/>
              <a:t>  - European </a:t>
            </a:r>
            <a:r>
              <a:rPr lang="de-DE" dirty="0" err="1"/>
              <a:t>EnergyManager</a:t>
            </a:r>
            <a:r>
              <a:rPr lang="de-DE" dirty="0"/>
              <a:t> (IHK)</a:t>
            </a:r>
          </a:p>
        </p:txBody>
      </p:sp>
      <p:sp>
        <p:nvSpPr>
          <p:cNvPr id="4" name="Textplatzhalter 3">
            <a:extLst>
              <a:ext uri="{FF2B5EF4-FFF2-40B4-BE49-F238E27FC236}">
                <a16:creationId xmlns="" xmlns:a16="http://schemas.microsoft.com/office/drawing/2014/main" id="{7385695C-0478-5E42-8B32-EBEA4A2E6256}"/>
              </a:ext>
            </a:extLst>
          </p:cNvPr>
          <p:cNvSpPr>
            <a:spLocks noGrp="1"/>
          </p:cNvSpPr>
          <p:nvPr>
            <p:ph type="body" sz="quarter" idx="14"/>
          </p:nvPr>
        </p:nvSpPr>
        <p:spPr/>
        <p:txBody>
          <a:bodyPr/>
          <a:lstStyle/>
          <a:p>
            <a:r>
              <a:rPr lang="de-DE" dirty="0" smtClean="0"/>
              <a:t>Lehrgangsziel</a:t>
            </a:r>
            <a:endParaRPr lang="de-DE" dirty="0"/>
          </a:p>
        </p:txBody>
      </p:sp>
      <p:sp>
        <p:nvSpPr>
          <p:cNvPr id="5" name="Fußzeilenplatzhalter 4">
            <a:extLst>
              <a:ext uri="{FF2B5EF4-FFF2-40B4-BE49-F238E27FC236}">
                <a16:creationId xmlns=""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113725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51F4207F-6692-3644-AAFC-8FDBA1FBEA11}"/>
              </a:ext>
            </a:extLst>
          </p:cNvPr>
          <p:cNvSpPr>
            <a:spLocks noGrp="1"/>
          </p:cNvSpPr>
          <p:nvPr>
            <p:ph type="body" sz="quarter" idx="13"/>
          </p:nvPr>
        </p:nvSpPr>
        <p:spPr/>
        <p:txBody>
          <a:bodyPr>
            <a:normAutofit/>
          </a:bodyPr>
          <a:lstStyle/>
          <a:p>
            <a:pPr marL="285750" indent="-285750">
              <a:buFont typeface="Wingdings" panose="05000000000000000000" pitchFamily="2" charset="2"/>
              <a:buChar char="§"/>
            </a:pPr>
            <a:endParaRPr lang="de-DE" dirty="0" smtClean="0"/>
          </a:p>
          <a:p>
            <a:pPr marL="285750" indent="-285750">
              <a:buFont typeface="Wingdings" panose="05000000000000000000" pitchFamily="2" charset="2"/>
              <a:buChar char="§"/>
            </a:pPr>
            <a:r>
              <a:rPr lang="de-DE" dirty="0" smtClean="0"/>
              <a:t>Überblick über den Verbrauch zu behalten und entsprechend wirtschaftlich zu handeln. </a:t>
            </a:r>
          </a:p>
          <a:p>
            <a:pPr marL="285750" indent="-285750">
              <a:buFont typeface="Wingdings" panose="05000000000000000000" pitchFamily="2" charset="2"/>
              <a:buChar char="§"/>
            </a:pPr>
            <a:r>
              <a:rPr lang="de-DE" dirty="0" smtClean="0"/>
              <a:t>technisches </a:t>
            </a:r>
            <a:r>
              <a:rPr lang="de-DE" dirty="0"/>
              <a:t>als auch Management-Know-how </a:t>
            </a:r>
            <a:endParaRPr lang="de-DE" dirty="0" smtClean="0"/>
          </a:p>
          <a:p>
            <a:pPr marL="285750" indent="-285750">
              <a:buFont typeface="Wingdings" panose="05000000000000000000" pitchFamily="2" charset="2"/>
              <a:buChar char="§"/>
            </a:pPr>
            <a:r>
              <a:rPr lang="de-DE" dirty="0" smtClean="0"/>
              <a:t>Kenntnisse</a:t>
            </a:r>
            <a:r>
              <a:rPr lang="de-DE" dirty="0"/>
              <a:t>, um die Energieanwendung des Unternehmens technisch zu optimieren und gezielt zu managen</a:t>
            </a:r>
            <a:r>
              <a:rPr lang="de-DE" dirty="0" smtClean="0"/>
              <a:t>. </a:t>
            </a:r>
          </a:p>
          <a:p>
            <a:pPr marL="285750" indent="-285750">
              <a:buFont typeface="Wingdings" panose="05000000000000000000" pitchFamily="2" charset="2"/>
              <a:buChar char="§"/>
            </a:pPr>
            <a:r>
              <a:rPr lang="de-DE" dirty="0" smtClean="0"/>
              <a:t>fachlich </a:t>
            </a:r>
            <a:r>
              <a:rPr lang="de-DE" dirty="0"/>
              <a:t>versierten Experten für effiziente Energietechnik und betriebliches Energiemanagement </a:t>
            </a:r>
            <a:endParaRPr lang="de-DE" dirty="0" smtClean="0"/>
          </a:p>
          <a:p>
            <a:pPr marL="285750" indent="-285750">
              <a:buFont typeface="Wingdings" panose="05000000000000000000" pitchFamily="2" charset="2"/>
              <a:buChar char="§"/>
            </a:pPr>
            <a:r>
              <a:rPr lang="de-DE" dirty="0" smtClean="0"/>
              <a:t>besseren </a:t>
            </a:r>
            <a:r>
              <a:rPr lang="de-DE" dirty="0"/>
              <a:t>Energieeinkauf und Emissionshandel, in allen technischen Möglichkeiten zur Reduzierung des Energieverbrauchs und beim Aufbau von Managementkompetenzen. </a:t>
            </a:r>
            <a:br>
              <a:rPr lang="de-DE" dirty="0"/>
            </a:br>
            <a:endParaRPr lang="de-DE" dirty="0" smtClean="0"/>
          </a:p>
          <a:p>
            <a:r>
              <a:rPr lang="de-DE" dirty="0" smtClean="0"/>
              <a:t>Der </a:t>
            </a:r>
            <a:r>
              <a:rPr lang="de-DE" dirty="0"/>
              <a:t>Lehrgang entspricht gleichzeitig den Anforderungen der Weiterbildung zum "European </a:t>
            </a:r>
            <a:r>
              <a:rPr lang="de-DE" dirty="0" err="1"/>
              <a:t>EnergyManager</a:t>
            </a:r>
            <a:r>
              <a:rPr lang="de-DE" dirty="0"/>
              <a:t>" für die europäische und weltweit standardisierte Qualifikation nach dem EUREM-Trainingskonzept. </a:t>
            </a:r>
          </a:p>
        </p:txBody>
      </p:sp>
      <p:sp>
        <p:nvSpPr>
          <p:cNvPr id="3" name="Titel 2">
            <a:extLst>
              <a:ext uri="{FF2B5EF4-FFF2-40B4-BE49-F238E27FC236}">
                <a16:creationId xmlns="" xmlns:a16="http://schemas.microsoft.com/office/drawing/2014/main" id="{D8543FB2-66DA-5345-BEC7-5DC3E6426011}"/>
              </a:ext>
            </a:extLst>
          </p:cNvPr>
          <p:cNvSpPr>
            <a:spLocks noGrp="1"/>
          </p:cNvSpPr>
          <p:nvPr>
            <p:ph type="title"/>
          </p:nvPr>
        </p:nvSpPr>
        <p:spPr/>
        <p:txBody>
          <a:bodyPr/>
          <a:lstStyle/>
          <a:p>
            <a:r>
              <a:rPr lang="de-DE" dirty="0" err="1"/>
              <a:t>EnergieManager</a:t>
            </a:r>
            <a:r>
              <a:rPr lang="de-DE" dirty="0"/>
              <a:t>  - European </a:t>
            </a:r>
            <a:r>
              <a:rPr lang="de-DE" dirty="0" err="1"/>
              <a:t>EnergyManager</a:t>
            </a:r>
            <a:r>
              <a:rPr lang="de-DE" dirty="0"/>
              <a:t> (IHK)</a:t>
            </a:r>
          </a:p>
        </p:txBody>
      </p:sp>
      <p:sp>
        <p:nvSpPr>
          <p:cNvPr id="4" name="Textplatzhalter 3">
            <a:extLst>
              <a:ext uri="{FF2B5EF4-FFF2-40B4-BE49-F238E27FC236}">
                <a16:creationId xmlns="" xmlns:a16="http://schemas.microsoft.com/office/drawing/2014/main" id="{7385695C-0478-5E42-8B32-EBEA4A2E6256}"/>
              </a:ext>
            </a:extLst>
          </p:cNvPr>
          <p:cNvSpPr>
            <a:spLocks noGrp="1"/>
          </p:cNvSpPr>
          <p:nvPr>
            <p:ph type="body" sz="quarter" idx="14"/>
          </p:nvPr>
        </p:nvSpPr>
        <p:spPr/>
        <p:txBody>
          <a:bodyPr/>
          <a:lstStyle/>
          <a:p>
            <a:r>
              <a:rPr lang="de-DE" dirty="0" smtClean="0"/>
              <a:t>Lehrgangsziel</a:t>
            </a:r>
            <a:endParaRPr lang="de-DE" dirty="0"/>
          </a:p>
        </p:txBody>
      </p:sp>
      <p:sp>
        <p:nvSpPr>
          <p:cNvPr id="5" name="Fußzeilenplatzhalter 4">
            <a:extLst>
              <a:ext uri="{FF2B5EF4-FFF2-40B4-BE49-F238E27FC236}">
                <a16:creationId xmlns=""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45342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3c3c3c">
      <a:dk1>
        <a:srgbClr val="000000"/>
      </a:dk1>
      <a:lt1>
        <a:srgbClr val="FFFFFF"/>
      </a:lt1>
      <a:dk2>
        <a:srgbClr val="1A456D"/>
      </a:dk2>
      <a:lt2>
        <a:srgbClr val="E7E6E6"/>
      </a:lt2>
      <a:accent1>
        <a:srgbClr val="1A456D"/>
      </a:accent1>
      <a:accent2>
        <a:srgbClr val="DC071A"/>
      </a:accent2>
      <a:accent3>
        <a:srgbClr val="D3DDEA"/>
      </a:accent3>
      <a:accent4>
        <a:srgbClr val="97C0E0"/>
      </a:accent4>
      <a:accent5>
        <a:srgbClr val="5B9BD5"/>
      </a:accent5>
      <a:accent6>
        <a:srgbClr val="000000"/>
      </a:accent6>
      <a:hlink>
        <a:srgbClr val="0A4479"/>
      </a:hlink>
      <a:folHlink>
        <a:srgbClr val="97C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oAutofit/>
      </a:bodyPr>
      <a:lstStyle>
        <a:defPPr algn="l">
          <a:defRPr sz="16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857</Words>
  <Application>Microsoft Office PowerPoint</Application>
  <PresentationFormat>Breitbild</PresentationFormat>
  <Paragraphs>154</Paragraphs>
  <Slides>19</Slides>
  <Notes>5</Notes>
  <HiddenSlides>2</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19</vt:i4>
      </vt:variant>
    </vt:vector>
  </HeadingPairs>
  <TitlesOfParts>
    <vt:vector size="24" baseType="lpstr">
      <vt:lpstr>ＭＳ Ｐゴシック</vt:lpstr>
      <vt:lpstr>Arial</vt:lpstr>
      <vt:lpstr>Calibri</vt:lpstr>
      <vt:lpstr>Wingdings</vt:lpstr>
      <vt:lpstr>Office</vt:lpstr>
      <vt:lpstr>Herzlich willkommen zur Informationsveranstaltung</vt:lpstr>
      <vt:lpstr>Die Wirtschaftsakademie </vt:lpstr>
      <vt:lpstr>Bildungszentren</vt:lpstr>
      <vt:lpstr>IHK Zertifikatslehrgänge</vt:lpstr>
      <vt:lpstr>EnergieManager  - European EnergyManager (IHK)</vt:lpstr>
      <vt:lpstr>EnergieManager  - European EnergyManager (IHK)</vt:lpstr>
      <vt:lpstr>EnergieManager  - European EnergyManager (IHK)</vt:lpstr>
      <vt:lpstr>EnergieManager  - European EnergyManager (IHK)</vt:lpstr>
      <vt:lpstr>EnergieManager  - European EnergyManager (IHK)</vt:lpstr>
      <vt:lpstr>EnergieManager  - European EnergyManager (IHK)</vt:lpstr>
      <vt:lpstr>EnergieManager  - European EnergyManager (IHK)</vt:lpstr>
      <vt:lpstr>EnergieManager  - European EnergyManager (IHK)</vt:lpstr>
      <vt:lpstr>EnergieManager  - European EnergyManager (IHK)</vt:lpstr>
      <vt:lpstr>Förderung</vt:lpstr>
      <vt:lpstr>Weitergehende Informationen Weiterbildungsbonus Schleswig-Holstein</vt:lpstr>
      <vt:lpstr>EnergieManager  - European EnergyManager (IHK)</vt:lpstr>
      <vt:lpstr>Unternehmensverbund der Wirtschaftsakademie</vt:lpstr>
      <vt:lpstr>Weitere Fragen?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Diekmann, Jörg</cp:lastModifiedBy>
  <cp:revision>179</cp:revision>
  <cp:lastPrinted>2022-02-10T16:10:27Z</cp:lastPrinted>
  <dcterms:created xsi:type="dcterms:W3CDTF">2021-07-08T05:50:53Z</dcterms:created>
  <dcterms:modified xsi:type="dcterms:W3CDTF">2023-02-06T14:31:00Z</dcterms:modified>
</cp:coreProperties>
</file>