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379" r:id="rId3"/>
    <p:sldId id="332" r:id="rId4"/>
    <p:sldId id="288" r:id="rId5"/>
    <p:sldId id="378" r:id="rId6"/>
    <p:sldId id="367" r:id="rId7"/>
    <p:sldId id="366" r:id="rId8"/>
    <p:sldId id="368" r:id="rId9"/>
    <p:sldId id="369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65" r:id="rId18"/>
    <p:sldId id="294" r:id="rId19"/>
    <p:sldId id="29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1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4288F-C42F-45C3-9FD1-3ED0AA03234B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979016E2-4ECD-450D-AF25-86D07E6107E5}">
      <dgm:prSet phldrT="[Text]"/>
      <dgm:spPr/>
      <dgm:t>
        <a:bodyPr anchor="ctr"/>
        <a:lstStyle/>
        <a:p>
          <a:pPr algn="ctr"/>
          <a:r>
            <a:rPr lang="de-DE" dirty="0"/>
            <a:t>Geprüfte/-r Immobilienfachwirt/-in (IHK)</a:t>
          </a:r>
        </a:p>
      </dgm:t>
    </dgm:pt>
    <dgm:pt modelId="{670AAEE4-88D2-4799-A406-8DBD7416AD96}" type="parTrans" cxnId="{62AFB167-CF5C-4C2B-8BE4-71B85D383DE2}">
      <dgm:prSet/>
      <dgm:spPr/>
      <dgm:t>
        <a:bodyPr/>
        <a:lstStyle/>
        <a:p>
          <a:endParaRPr lang="de-DE"/>
        </a:p>
      </dgm:t>
    </dgm:pt>
    <dgm:pt modelId="{40042DDC-4D9B-45D0-8513-5E6163CD1F65}" type="sibTrans" cxnId="{62AFB167-CF5C-4C2B-8BE4-71B85D383DE2}">
      <dgm:prSet/>
      <dgm:spPr/>
      <dgm:t>
        <a:bodyPr/>
        <a:lstStyle/>
        <a:p>
          <a:endParaRPr lang="de-DE"/>
        </a:p>
      </dgm:t>
    </dgm:pt>
    <dgm:pt modelId="{1D8DCA3D-846B-471D-8679-9E0D7BAFB464}">
      <dgm:prSet phldrT="[Text]"/>
      <dgm:spPr/>
      <dgm:t>
        <a:bodyPr anchor="ctr"/>
        <a:lstStyle/>
        <a:p>
          <a:pPr algn="ctr"/>
          <a:r>
            <a:rPr lang="de-DE" dirty="0"/>
            <a:t>Vorbereitungslehrgang zum/zur zertifizierten Verwalter/-in (IHK) nach </a:t>
          </a:r>
          <a:br>
            <a:rPr lang="de-DE" dirty="0"/>
          </a:br>
          <a:r>
            <a:rPr lang="de-DE" dirty="0"/>
            <a:t>§ 26a Wohnungseigentumsgesetz</a:t>
          </a:r>
        </a:p>
      </dgm:t>
    </dgm:pt>
    <dgm:pt modelId="{16F3CCC7-CD49-470A-8F97-8B94995D8BC2}" type="parTrans" cxnId="{98933A34-CDCC-4AC3-AC1B-3FC4BE5C8C6F}">
      <dgm:prSet/>
      <dgm:spPr/>
      <dgm:t>
        <a:bodyPr/>
        <a:lstStyle/>
        <a:p>
          <a:endParaRPr lang="de-DE"/>
        </a:p>
      </dgm:t>
    </dgm:pt>
    <dgm:pt modelId="{87C996E6-0532-4729-8FC0-E0A3B8B37BFF}" type="sibTrans" cxnId="{98933A34-CDCC-4AC3-AC1B-3FC4BE5C8C6F}">
      <dgm:prSet/>
      <dgm:spPr/>
      <dgm:t>
        <a:bodyPr/>
        <a:lstStyle/>
        <a:p>
          <a:endParaRPr lang="de-DE"/>
        </a:p>
      </dgm:t>
    </dgm:pt>
    <dgm:pt modelId="{23CD7E5B-76AA-4D22-8168-E1695C1812C4}">
      <dgm:prSet phldrT="[Text]"/>
      <dgm:spPr/>
      <dgm:t>
        <a:bodyPr anchor="ctr"/>
        <a:lstStyle/>
        <a:p>
          <a:pPr algn="ctr"/>
          <a:r>
            <a:rPr lang="de-DE"/>
            <a:t>Grundlagen Gewerbemietrecht</a:t>
          </a:r>
          <a:endParaRPr lang="de-DE" dirty="0"/>
        </a:p>
      </dgm:t>
    </dgm:pt>
    <dgm:pt modelId="{5AC3DEFB-D1DC-4D6B-B338-1376C237A868}" type="parTrans" cxnId="{BB4719DF-3478-4D7E-9787-63B805F45693}">
      <dgm:prSet/>
      <dgm:spPr/>
      <dgm:t>
        <a:bodyPr/>
        <a:lstStyle/>
        <a:p>
          <a:endParaRPr lang="de-DE"/>
        </a:p>
      </dgm:t>
    </dgm:pt>
    <dgm:pt modelId="{15FA0DA9-370D-465F-8A5C-1C574E3249BF}" type="sibTrans" cxnId="{BB4719DF-3478-4D7E-9787-63B805F45693}">
      <dgm:prSet/>
      <dgm:spPr/>
      <dgm:t>
        <a:bodyPr/>
        <a:lstStyle/>
        <a:p>
          <a:endParaRPr lang="de-DE"/>
        </a:p>
      </dgm:t>
    </dgm:pt>
    <dgm:pt modelId="{DC98158C-EBC2-4809-AD75-337B89861CD4}">
      <dgm:prSet phldrT="[Text]"/>
      <dgm:spPr/>
      <dgm:t>
        <a:bodyPr anchor="ctr"/>
        <a:lstStyle/>
        <a:p>
          <a:pPr algn="ctr"/>
          <a:r>
            <a:rPr lang="de-DE"/>
            <a:t>Grundlagen Wohnraummietrecht</a:t>
          </a:r>
          <a:endParaRPr lang="de-DE" dirty="0"/>
        </a:p>
      </dgm:t>
    </dgm:pt>
    <dgm:pt modelId="{80CE8B3A-DDD5-4E08-8C5B-1FA217518E7D}" type="parTrans" cxnId="{A9C14195-FBC9-4399-84FB-E8DD8386F4E6}">
      <dgm:prSet/>
      <dgm:spPr/>
      <dgm:t>
        <a:bodyPr/>
        <a:lstStyle/>
        <a:p>
          <a:endParaRPr lang="de-DE"/>
        </a:p>
      </dgm:t>
    </dgm:pt>
    <dgm:pt modelId="{7EAA62AC-D62E-4F6A-BFE7-EF2204635944}" type="sibTrans" cxnId="{A9C14195-FBC9-4399-84FB-E8DD8386F4E6}">
      <dgm:prSet/>
      <dgm:spPr/>
      <dgm:t>
        <a:bodyPr/>
        <a:lstStyle/>
        <a:p>
          <a:endParaRPr lang="de-DE"/>
        </a:p>
      </dgm:t>
    </dgm:pt>
    <dgm:pt modelId="{DB8BED67-B94C-4479-891C-CCFA6F1477B2}">
      <dgm:prSet phldrT="[Text]"/>
      <dgm:spPr/>
      <dgm:t>
        <a:bodyPr anchor="ctr"/>
        <a:lstStyle/>
        <a:p>
          <a:pPr algn="ctr"/>
          <a:r>
            <a:rPr lang="de-DE"/>
            <a:t>Update Mietrecht </a:t>
          </a:r>
          <a:endParaRPr lang="de-DE" dirty="0"/>
        </a:p>
      </dgm:t>
    </dgm:pt>
    <dgm:pt modelId="{E8D66E40-982E-49B3-8791-52932651A193}" type="parTrans" cxnId="{4D9EE399-69A7-4931-8197-EB1EBBA2FFE4}">
      <dgm:prSet/>
      <dgm:spPr/>
      <dgm:t>
        <a:bodyPr/>
        <a:lstStyle/>
        <a:p>
          <a:endParaRPr lang="de-DE"/>
        </a:p>
      </dgm:t>
    </dgm:pt>
    <dgm:pt modelId="{586CBE05-60D1-4726-99BF-79A3D0FD6986}" type="sibTrans" cxnId="{4D9EE399-69A7-4931-8197-EB1EBBA2FFE4}">
      <dgm:prSet/>
      <dgm:spPr/>
      <dgm:t>
        <a:bodyPr/>
        <a:lstStyle/>
        <a:p>
          <a:endParaRPr lang="de-DE"/>
        </a:p>
      </dgm:t>
    </dgm:pt>
    <dgm:pt modelId="{27985268-07DA-4016-8198-51E263AA29FC}">
      <dgm:prSet phldrT="[Text]"/>
      <dgm:spPr/>
      <dgm:t>
        <a:bodyPr anchor="ctr"/>
        <a:lstStyle/>
        <a:p>
          <a:pPr algn="ctr"/>
          <a:r>
            <a:rPr lang="de-DE" dirty="0"/>
            <a:t>Neuerungen bei der Immobilienbewertung für Makler/-innen: Die geänderte ImmoWertV</a:t>
          </a:r>
        </a:p>
      </dgm:t>
    </dgm:pt>
    <dgm:pt modelId="{9DD4320A-95B4-40C7-B048-4822C0F2545D}" type="parTrans" cxnId="{FDC7C9B7-8190-46BB-93F5-1BE0EAF35D8D}">
      <dgm:prSet/>
      <dgm:spPr/>
      <dgm:t>
        <a:bodyPr/>
        <a:lstStyle/>
        <a:p>
          <a:endParaRPr lang="de-DE"/>
        </a:p>
      </dgm:t>
    </dgm:pt>
    <dgm:pt modelId="{CA11E13E-28B0-49E3-99D4-A50852760CFD}" type="sibTrans" cxnId="{FDC7C9B7-8190-46BB-93F5-1BE0EAF35D8D}">
      <dgm:prSet/>
      <dgm:spPr/>
      <dgm:t>
        <a:bodyPr/>
        <a:lstStyle/>
        <a:p>
          <a:endParaRPr lang="de-DE"/>
        </a:p>
      </dgm:t>
    </dgm:pt>
    <dgm:pt modelId="{933DA4BE-A49C-44EF-98BC-D020A4911BA2}">
      <dgm:prSet/>
      <dgm:spPr/>
      <dgm:t>
        <a:bodyPr anchor="ctr"/>
        <a:lstStyle/>
        <a:p>
          <a:pPr algn="ctr"/>
          <a:r>
            <a:rPr lang="de-DE"/>
            <a:t>Onlineweiterbildung nach § 34c GewO</a:t>
          </a:r>
          <a:endParaRPr lang="de-DE" dirty="0"/>
        </a:p>
      </dgm:t>
    </dgm:pt>
    <dgm:pt modelId="{8F3084E5-C71C-4023-959D-5200EF691070}" type="parTrans" cxnId="{7BAA1EAE-1D95-4327-9C2B-DE5769A3D972}">
      <dgm:prSet/>
      <dgm:spPr/>
      <dgm:t>
        <a:bodyPr/>
        <a:lstStyle/>
        <a:p>
          <a:endParaRPr lang="de-DE"/>
        </a:p>
      </dgm:t>
    </dgm:pt>
    <dgm:pt modelId="{69E77FB1-350B-4589-9DE2-60DF13D9F73C}" type="sibTrans" cxnId="{7BAA1EAE-1D95-4327-9C2B-DE5769A3D972}">
      <dgm:prSet/>
      <dgm:spPr/>
      <dgm:t>
        <a:bodyPr/>
        <a:lstStyle/>
        <a:p>
          <a:endParaRPr lang="de-DE"/>
        </a:p>
      </dgm:t>
    </dgm:pt>
    <dgm:pt modelId="{7364C97B-00C2-456C-AC32-FF152432612E}">
      <dgm:prSet/>
      <dgm:spPr/>
      <dgm:t>
        <a:bodyPr anchor="ctr"/>
        <a:lstStyle/>
        <a:p>
          <a:pPr algn="ctr"/>
          <a:r>
            <a:rPr lang="de-DE"/>
            <a:t>für Immobilienmakler/-innen </a:t>
          </a:r>
          <a:endParaRPr lang="de-DE" dirty="0"/>
        </a:p>
      </dgm:t>
    </dgm:pt>
    <dgm:pt modelId="{F64A4646-47E7-4135-A884-D101F8E2432F}" type="parTrans" cxnId="{803F30E2-99CC-4ED4-B499-0B5DF4DCF6F0}">
      <dgm:prSet/>
      <dgm:spPr/>
      <dgm:t>
        <a:bodyPr/>
        <a:lstStyle/>
        <a:p>
          <a:endParaRPr lang="de-DE"/>
        </a:p>
      </dgm:t>
    </dgm:pt>
    <dgm:pt modelId="{50FCFB7E-6C18-4F39-8796-BB59C3535D8B}" type="sibTrans" cxnId="{803F30E2-99CC-4ED4-B499-0B5DF4DCF6F0}">
      <dgm:prSet/>
      <dgm:spPr/>
      <dgm:t>
        <a:bodyPr/>
        <a:lstStyle/>
        <a:p>
          <a:endParaRPr lang="de-DE"/>
        </a:p>
      </dgm:t>
    </dgm:pt>
    <dgm:pt modelId="{8CE3A1CD-96AE-4F74-B9DE-7D92171BE09A}">
      <dgm:prSet/>
      <dgm:spPr/>
      <dgm:t>
        <a:bodyPr anchor="ctr"/>
        <a:lstStyle/>
        <a:p>
          <a:pPr algn="ctr"/>
          <a:r>
            <a:rPr lang="de-DE"/>
            <a:t>für Wohnimmobilienverwalter/-innen</a:t>
          </a:r>
          <a:endParaRPr lang="de-DE" dirty="0"/>
        </a:p>
      </dgm:t>
    </dgm:pt>
    <dgm:pt modelId="{7BCDAB9D-2C2E-438B-A357-2B8F8D11912B}" type="parTrans" cxnId="{9C690100-BD4E-46A3-8FAB-BC9AC072263F}">
      <dgm:prSet/>
      <dgm:spPr/>
      <dgm:t>
        <a:bodyPr/>
        <a:lstStyle/>
        <a:p>
          <a:endParaRPr lang="de-DE"/>
        </a:p>
      </dgm:t>
    </dgm:pt>
    <dgm:pt modelId="{7CB9D1F4-D361-479A-80B7-7844B14AB185}" type="sibTrans" cxnId="{9C690100-BD4E-46A3-8FAB-BC9AC072263F}">
      <dgm:prSet/>
      <dgm:spPr/>
      <dgm:t>
        <a:bodyPr/>
        <a:lstStyle/>
        <a:p>
          <a:endParaRPr lang="de-DE"/>
        </a:p>
      </dgm:t>
    </dgm:pt>
    <dgm:pt modelId="{F8F35D3C-F1A3-46DA-9DC5-6F2A047101D1}">
      <dgm:prSet/>
      <dgm:spPr/>
      <dgm:t>
        <a:bodyPr anchor="ctr"/>
        <a:lstStyle/>
        <a:p>
          <a:pPr algn="ctr"/>
          <a:r>
            <a:rPr lang="de-DE"/>
            <a:t>Fortbildung für Wohnimmobilienverwalter/-innen:</a:t>
          </a:r>
          <a:endParaRPr lang="de-DE" dirty="0"/>
        </a:p>
      </dgm:t>
    </dgm:pt>
    <dgm:pt modelId="{71EB6BC7-5A8C-4629-BC02-7FB5E436B176}" type="parTrans" cxnId="{D5538D70-CD7A-4119-9556-E8F70E4CB7BF}">
      <dgm:prSet/>
      <dgm:spPr/>
      <dgm:t>
        <a:bodyPr/>
        <a:lstStyle/>
        <a:p>
          <a:endParaRPr lang="de-DE"/>
        </a:p>
      </dgm:t>
    </dgm:pt>
    <dgm:pt modelId="{EB7A3AA0-420C-45B3-8722-297E61025F86}" type="sibTrans" cxnId="{D5538D70-CD7A-4119-9556-E8F70E4CB7BF}">
      <dgm:prSet/>
      <dgm:spPr/>
      <dgm:t>
        <a:bodyPr/>
        <a:lstStyle/>
        <a:p>
          <a:endParaRPr lang="de-DE"/>
        </a:p>
      </dgm:t>
    </dgm:pt>
    <dgm:pt modelId="{113B36D9-A085-4852-8B3F-BB9694ACB549}">
      <dgm:prSet/>
      <dgm:spPr/>
      <dgm:t>
        <a:bodyPr anchor="ctr"/>
        <a:lstStyle/>
        <a:p>
          <a:pPr algn="ctr"/>
          <a:r>
            <a:rPr lang="de-DE"/>
            <a:t>Bauliche Veränderungen nach § 20 WEG nF und die Kostenverteilung</a:t>
          </a:r>
          <a:endParaRPr lang="de-DE" dirty="0"/>
        </a:p>
      </dgm:t>
    </dgm:pt>
    <dgm:pt modelId="{F5B9D1B7-EE84-41A2-93A1-F489BAEBAC7D}" type="parTrans" cxnId="{818C1905-5CCE-4C34-A29C-E1ED8029F423}">
      <dgm:prSet/>
      <dgm:spPr/>
      <dgm:t>
        <a:bodyPr/>
        <a:lstStyle/>
        <a:p>
          <a:endParaRPr lang="de-DE"/>
        </a:p>
      </dgm:t>
    </dgm:pt>
    <dgm:pt modelId="{798F6820-F386-4AFC-ACF2-A62AF640D664}" type="sibTrans" cxnId="{818C1905-5CCE-4C34-A29C-E1ED8029F423}">
      <dgm:prSet/>
      <dgm:spPr/>
      <dgm:t>
        <a:bodyPr/>
        <a:lstStyle/>
        <a:p>
          <a:endParaRPr lang="de-DE"/>
        </a:p>
      </dgm:t>
    </dgm:pt>
    <dgm:pt modelId="{4DD3EEB2-E9C7-4601-9383-4433F68A26C3}">
      <dgm:prSet/>
      <dgm:spPr/>
      <dgm:t>
        <a:bodyPr anchor="ctr"/>
        <a:lstStyle/>
        <a:p>
          <a:pPr algn="ctr"/>
          <a:r>
            <a:rPr lang="de-DE"/>
            <a:t>Die Verwalterbestellung und der Verwaltervertrag</a:t>
          </a:r>
          <a:endParaRPr lang="de-DE" dirty="0"/>
        </a:p>
      </dgm:t>
    </dgm:pt>
    <dgm:pt modelId="{58E1B243-0E8A-402F-8678-3F1ED2915BA8}" type="parTrans" cxnId="{8EEA7C73-4711-478D-9409-9EAEA35220D1}">
      <dgm:prSet/>
      <dgm:spPr/>
      <dgm:t>
        <a:bodyPr/>
        <a:lstStyle/>
        <a:p>
          <a:endParaRPr lang="de-DE"/>
        </a:p>
      </dgm:t>
    </dgm:pt>
    <dgm:pt modelId="{98C63E04-1308-4518-9E6A-7F8459659722}" type="sibTrans" cxnId="{8EEA7C73-4711-478D-9409-9EAEA35220D1}">
      <dgm:prSet/>
      <dgm:spPr/>
      <dgm:t>
        <a:bodyPr/>
        <a:lstStyle/>
        <a:p>
          <a:endParaRPr lang="de-DE"/>
        </a:p>
      </dgm:t>
    </dgm:pt>
    <dgm:pt modelId="{57DD756F-2A5E-4F0C-A5F2-3C92D54DF75C}">
      <dgm:prSet/>
      <dgm:spPr/>
      <dgm:t>
        <a:bodyPr anchor="ctr"/>
        <a:lstStyle/>
        <a:p>
          <a:pPr algn="ctr"/>
          <a:r>
            <a:rPr lang="de-DE"/>
            <a:t>Durchführung der Eigentümerversammlung / Beschlussfassung</a:t>
          </a:r>
          <a:endParaRPr lang="de-DE" dirty="0"/>
        </a:p>
      </dgm:t>
    </dgm:pt>
    <dgm:pt modelId="{9BCCC9EE-1256-452C-A634-9FABC9325FDE}" type="parTrans" cxnId="{2A23F73B-4B15-4630-932F-E0583581ED2C}">
      <dgm:prSet/>
      <dgm:spPr/>
      <dgm:t>
        <a:bodyPr/>
        <a:lstStyle/>
        <a:p>
          <a:endParaRPr lang="de-DE"/>
        </a:p>
      </dgm:t>
    </dgm:pt>
    <dgm:pt modelId="{7C76FC9D-A8F8-40A9-AC09-26E19E5EA64D}" type="sibTrans" cxnId="{2A23F73B-4B15-4630-932F-E0583581ED2C}">
      <dgm:prSet/>
      <dgm:spPr/>
      <dgm:t>
        <a:bodyPr/>
        <a:lstStyle/>
        <a:p>
          <a:endParaRPr lang="de-DE"/>
        </a:p>
      </dgm:t>
    </dgm:pt>
    <dgm:pt modelId="{D0C78595-B487-415E-8B31-F6003BE0D893}" type="pres">
      <dgm:prSet presAssocID="{D454288F-C42F-45C3-9FD1-3ED0AA03234B}" presName="diagram" presStyleCnt="0">
        <dgm:presLayoutVars>
          <dgm:dir/>
          <dgm:resizeHandles val="exact"/>
        </dgm:presLayoutVars>
      </dgm:prSet>
      <dgm:spPr/>
    </dgm:pt>
    <dgm:pt modelId="{83FEA868-5D1D-42B9-A8BE-BCF9DBE22DFA}" type="pres">
      <dgm:prSet presAssocID="{979016E2-4ECD-450D-AF25-86D07E6107E5}" presName="node" presStyleLbl="node1" presStyleIdx="0" presStyleCnt="8" custScaleX="121833" custScaleY="82939" custLinFactNeighborX="69998" custLinFactNeighborY="-5105">
        <dgm:presLayoutVars>
          <dgm:bulletEnabled val="1"/>
        </dgm:presLayoutVars>
      </dgm:prSet>
      <dgm:spPr>
        <a:prstGeom prst="roundRect">
          <a:avLst/>
        </a:prstGeom>
      </dgm:spPr>
    </dgm:pt>
    <dgm:pt modelId="{FE9B07F7-4826-4831-905A-897AB9204485}" type="pres">
      <dgm:prSet presAssocID="{40042DDC-4D9B-45D0-8513-5E6163CD1F65}" presName="sibTrans" presStyleCnt="0"/>
      <dgm:spPr/>
    </dgm:pt>
    <dgm:pt modelId="{861E59BC-82E2-415F-B470-084725D3B8DA}" type="pres">
      <dgm:prSet presAssocID="{1D8DCA3D-846B-471D-8679-9E0D7BAFB464}" presName="node" presStyleLbl="node1" presStyleIdx="1" presStyleCnt="8" custScaleX="121833" custScaleY="82939" custLinFactNeighborX="66534" custLinFactNeighborY="-3372">
        <dgm:presLayoutVars>
          <dgm:bulletEnabled val="1"/>
        </dgm:presLayoutVars>
      </dgm:prSet>
      <dgm:spPr>
        <a:prstGeom prst="roundRect">
          <a:avLst/>
        </a:prstGeom>
      </dgm:spPr>
    </dgm:pt>
    <dgm:pt modelId="{4B77176F-A8CA-4A88-9883-00B7A3A0D2B7}" type="pres">
      <dgm:prSet presAssocID="{87C996E6-0532-4729-8FC0-E0A3B8B37BFF}" presName="sibTrans" presStyleCnt="0"/>
      <dgm:spPr/>
    </dgm:pt>
    <dgm:pt modelId="{35DED38A-0471-42AC-B4CE-E60C4EA784D3}" type="pres">
      <dgm:prSet presAssocID="{23CD7E5B-76AA-4D22-8168-E1695C1812C4}" presName="node" presStyleLbl="node1" presStyleIdx="2" presStyleCnt="8" custScaleX="121833" custScaleY="82939" custLinFactX="-100000" custLinFactY="138" custLinFactNeighborX="-163760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  <dgm:pt modelId="{4B549D04-F618-40C0-B5CE-35EB4D4236A1}" type="pres">
      <dgm:prSet presAssocID="{15FA0DA9-370D-465F-8A5C-1C574E3249BF}" presName="sibTrans" presStyleCnt="0"/>
      <dgm:spPr/>
    </dgm:pt>
    <dgm:pt modelId="{32810B78-0FAB-4F5E-BD7C-E5B58BC25D5E}" type="pres">
      <dgm:prSet presAssocID="{DC98158C-EBC2-4809-AD75-337B89861CD4}" presName="node" presStyleLbl="node1" presStyleIdx="3" presStyleCnt="8" custScaleX="121833" custScaleY="82939" custLinFactX="30914" custLinFactNeighborX="100000" custLinFactNeighborY="-2310">
        <dgm:presLayoutVars>
          <dgm:bulletEnabled val="1"/>
        </dgm:presLayoutVars>
      </dgm:prSet>
      <dgm:spPr>
        <a:prstGeom prst="roundRect">
          <a:avLst/>
        </a:prstGeom>
      </dgm:spPr>
    </dgm:pt>
    <dgm:pt modelId="{8E574DEC-C948-4843-A760-9DD0B490A4E9}" type="pres">
      <dgm:prSet presAssocID="{7EAA62AC-D62E-4F6A-BFE7-EF2204635944}" presName="sibTrans" presStyleCnt="0"/>
      <dgm:spPr/>
    </dgm:pt>
    <dgm:pt modelId="{CBFFBAD8-04C7-484E-9622-6328B87E5EA5}" type="pres">
      <dgm:prSet presAssocID="{DB8BED67-B94C-4479-891C-CCFA6F1477B2}" presName="node" presStyleLbl="node1" presStyleIdx="4" presStyleCnt="8" custScaleX="121833" custScaleY="82939" custLinFactX="27869" custLinFactNeighborX="100000" custLinFactNeighborY="-2310">
        <dgm:presLayoutVars>
          <dgm:bulletEnabled val="1"/>
        </dgm:presLayoutVars>
      </dgm:prSet>
      <dgm:spPr>
        <a:prstGeom prst="roundRect">
          <a:avLst/>
        </a:prstGeom>
      </dgm:spPr>
    </dgm:pt>
    <dgm:pt modelId="{13E80892-BD12-4D7F-942F-2B2EBF322C8C}" type="pres">
      <dgm:prSet presAssocID="{586CBE05-60D1-4726-99BF-79A3D0FD6986}" presName="sibTrans" presStyleCnt="0"/>
      <dgm:spPr/>
    </dgm:pt>
    <dgm:pt modelId="{1043B355-307B-484A-92E4-46AD6005743D}" type="pres">
      <dgm:prSet presAssocID="{27985268-07DA-4016-8198-51E263AA29FC}" presName="node" presStyleLbl="node1" presStyleIdx="5" presStyleCnt="8" custScaleX="121833" custScaleY="82939" custLinFactY="3067" custLinFactNeighborX="-3371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  <dgm:pt modelId="{F94276D4-6541-4995-9E8C-0FD9D247245E}" type="pres">
      <dgm:prSet presAssocID="{CA11E13E-28B0-49E3-99D4-A50852760CFD}" presName="sibTrans" presStyleCnt="0"/>
      <dgm:spPr/>
    </dgm:pt>
    <dgm:pt modelId="{43977C17-9CC1-4B96-9865-3AFEC8B98044}" type="pres">
      <dgm:prSet presAssocID="{933DA4BE-A49C-44EF-98BC-D020A4911BA2}" presName="node" presStyleLbl="node1" presStyleIdx="6" presStyleCnt="8" custScaleX="121833" custScaleY="82939" custLinFactNeighborX="-66011" custLinFactNeighborY="2310">
        <dgm:presLayoutVars>
          <dgm:bulletEnabled val="1"/>
        </dgm:presLayoutVars>
      </dgm:prSet>
      <dgm:spPr>
        <a:prstGeom prst="roundRect">
          <a:avLst/>
        </a:prstGeom>
      </dgm:spPr>
    </dgm:pt>
    <dgm:pt modelId="{FC887A67-859A-4F0D-AAFB-10F5236BF0DC}" type="pres">
      <dgm:prSet presAssocID="{69E77FB1-350B-4589-9DE2-60DF13D9F73C}" presName="sibTrans" presStyleCnt="0"/>
      <dgm:spPr/>
    </dgm:pt>
    <dgm:pt modelId="{E737652B-A647-49A8-84A8-3438DA229654}" type="pres">
      <dgm:prSet presAssocID="{F8F35D3C-F1A3-46DA-9DC5-6F2A047101D1}" presName="node" presStyleLbl="node1" presStyleIdx="7" presStyleCnt="8" custScaleX="121833" custScaleY="82939" custLinFactNeighborX="-66835" custLinFactNeighborY="346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C690100-BD4E-46A3-8FAB-BC9AC072263F}" srcId="{933DA4BE-A49C-44EF-98BC-D020A4911BA2}" destId="{8CE3A1CD-96AE-4F74-B9DE-7D92171BE09A}" srcOrd="1" destOrd="0" parTransId="{7BCDAB9D-2C2E-438B-A357-2B8F8D11912B}" sibTransId="{7CB9D1F4-D361-479A-80B7-7844B14AB185}"/>
    <dgm:cxn modelId="{818C1905-5CCE-4C34-A29C-E1ED8029F423}" srcId="{F8F35D3C-F1A3-46DA-9DC5-6F2A047101D1}" destId="{113B36D9-A085-4852-8B3F-BB9694ACB549}" srcOrd="0" destOrd="0" parTransId="{F5B9D1B7-EE84-41A2-93A1-F489BAEBAC7D}" sibTransId="{798F6820-F386-4AFC-ACF2-A62AF640D664}"/>
    <dgm:cxn modelId="{A790521F-947B-4EAE-B6EB-F2C83190CA92}" type="presOf" srcId="{8CE3A1CD-96AE-4F74-B9DE-7D92171BE09A}" destId="{43977C17-9CC1-4B96-9865-3AFEC8B98044}" srcOrd="0" destOrd="2" presId="urn:microsoft.com/office/officeart/2005/8/layout/default"/>
    <dgm:cxn modelId="{98933A34-CDCC-4AC3-AC1B-3FC4BE5C8C6F}" srcId="{D454288F-C42F-45C3-9FD1-3ED0AA03234B}" destId="{1D8DCA3D-846B-471D-8679-9E0D7BAFB464}" srcOrd="1" destOrd="0" parTransId="{16F3CCC7-CD49-470A-8F97-8B94995D8BC2}" sibTransId="{87C996E6-0532-4729-8FC0-E0A3B8B37BFF}"/>
    <dgm:cxn modelId="{2A23F73B-4B15-4630-932F-E0583581ED2C}" srcId="{F8F35D3C-F1A3-46DA-9DC5-6F2A047101D1}" destId="{57DD756F-2A5E-4F0C-A5F2-3C92D54DF75C}" srcOrd="2" destOrd="0" parTransId="{9BCCC9EE-1256-452C-A634-9FABC9325FDE}" sibTransId="{7C76FC9D-A8F8-40A9-AC09-26E19E5EA64D}"/>
    <dgm:cxn modelId="{6EC93A43-5E01-42BA-A82A-8CA23089554A}" type="presOf" srcId="{4DD3EEB2-E9C7-4601-9383-4433F68A26C3}" destId="{E737652B-A647-49A8-84A8-3438DA229654}" srcOrd="0" destOrd="2" presId="urn:microsoft.com/office/officeart/2005/8/layout/default"/>
    <dgm:cxn modelId="{7B922E66-A2FC-4E68-B4CA-84B7849C2373}" type="presOf" srcId="{D454288F-C42F-45C3-9FD1-3ED0AA03234B}" destId="{D0C78595-B487-415E-8B31-F6003BE0D893}" srcOrd="0" destOrd="0" presId="urn:microsoft.com/office/officeart/2005/8/layout/default"/>
    <dgm:cxn modelId="{62AFB167-CF5C-4C2B-8BE4-71B85D383DE2}" srcId="{D454288F-C42F-45C3-9FD1-3ED0AA03234B}" destId="{979016E2-4ECD-450D-AF25-86D07E6107E5}" srcOrd="0" destOrd="0" parTransId="{670AAEE4-88D2-4799-A406-8DBD7416AD96}" sibTransId="{40042DDC-4D9B-45D0-8513-5E6163CD1F65}"/>
    <dgm:cxn modelId="{D5538D70-CD7A-4119-9556-E8F70E4CB7BF}" srcId="{D454288F-C42F-45C3-9FD1-3ED0AA03234B}" destId="{F8F35D3C-F1A3-46DA-9DC5-6F2A047101D1}" srcOrd="7" destOrd="0" parTransId="{71EB6BC7-5A8C-4629-BC02-7FB5E436B176}" sibTransId="{EB7A3AA0-420C-45B3-8722-297E61025F86}"/>
    <dgm:cxn modelId="{B9992073-ACF1-4470-8967-BA5E18399C56}" type="presOf" srcId="{979016E2-4ECD-450D-AF25-86D07E6107E5}" destId="{83FEA868-5D1D-42B9-A8BE-BCF9DBE22DFA}" srcOrd="0" destOrd="0" presId="urn:microsoft.com/office/officeart/2005/8/layout/default"/>
    <dgm:cxn modelId="{8EEA7C73-4711-478D-9409-9EAEA35220D1}" srcId="{F8F35D3C-F1A3-46DA-9DC5-6F2A047101D1}" destId="{4DD3EEB2-E9C7-4601-9383-4433F68A26C3}" srcOrd="1" destOrd="0" parTransId="{58E1B243-0E8A-402F-8678-3F1ED2915BA8}" sibTransId="{98C63E04-1308-4518-9E6A-7F8459659722}"/>
    <dgm:cxn modelId="{0CA09755-3072-4506-9FA8-2BF06993A513}" type="presOf" srcId="{7364C97B-00C2-456C-AC32-FF152432612E}" destId="{43977C17-9CC1-4B96-9865-3AFEC8B98044}" srcOrd="0" destOrd="1" presId="urn:microsoft.com/office/officeart/2005/8/layout/default"/>
    <dgm:cxn modelId="{4550B88B-8397-42FD-977F-FB047FF17612}" type="presOf" srcId="{1D8DCA3D-846B-471D-8679-9E0D7BAFB464}" destId="{861E59BC-82E2-415F-B470-084725D3B8DA}" srcOrd="0" destOrd="0" presId="urn:microsoft.com/office/officeart/2005/8/layout/default"/>
    <dgm:cxn modelId="{4ED4E18D-F3EA-4B3D-8FFE-FABAA3B2DE1D}" type="presOf" srcId="{933DA4BE-A49C-44EF-98BC-D020A4911BA2}" destId="{43977C17-9CC1-4B96-9865-3AFEC8B98044}" srcOrd="0" destOrd="0" presId="urn:microsoft.com/office/officeart/2005/8/layout/default"/>
    <dgm:cxn modelId="{7B00FB8D-CD36-4F94-B79C-F9ACC1645791}" type="presOf" srcId="{113B36D9-A085-4852-8B3F-BB9694ACB549}" destId="{E737652B-A647-49A8-84A8-3438DA229654}" srcOrd="0" destOrd="1" presId="urn:microsoft.com/office/officeart/2005/8/layout/default"/>
    <dgm:cxn modelId="{A9C14195-FBC9-4399-84FB-E8DD8386F4E6}" srcId="{D454288F-C42F-45C3-9FD1-3ED0AA03234B}" destId="{DC98158C-EBC2-4809-AD75-337B89861CD4}" srcOrd="3" destOrd="0" parTransId="{80CE8B3A-DDD5-4E08-8C5B-1FA217518E7D}" sibTransId="{7EAA62AC-D62E-4F6A-BFE7-EF2204635944}"/>
    <dgm:cxn modelId="{4D9EE399-69A7-4931-8197-EB1EBBA2FFE4}" srcId="{D454288F-C42F-45C3-9FD1-3ED0AA03234B}" destId="{DB8BED67-B94C-4479-891C-CCFA6F1477B2}" srcOrd="4" destOrd="0" parTransId="{E8D66E40-982E-49B3-8791-52932651A193}" sibTransId="{586CBE05-60D1-4726-99BF-79A3D0FD6986}"/>
    <dgm:cxn modelId="{FF847BA1-4A37-4A55-A5A0-63BCFA1C6D36}" type="presOf" srcId="{57DD756F-2A5E-4F0C-A5F2-3C92D54DF75C}" destId="{E737652B-A647-49A8-84A8-3438DA229654}" srcOrd="0" destOrd="3" presId="urn:microsoft.com/office/officeart/2005/8/layout/default"/>
    <dgm:cxn modelId="{DE4AF4A2-39A7-44D6-AA2C-E6DE43DFE911}" type="presOf" srcId="{DB8BED67-B94C-4479-891C-CCFA6F1477B2}" destId="{CBFFBAD8-04C7-484E-9622-6328B87E5EA5}" srcOrd="0" destOrd="0" presId="urn:microsoft.com/office/officeart/2005/8/layout/default"/>
    <dgm:cxn modelId="{7BAA1EAE-1D95-4327-9C2B-DE5769A3D972}" srcId="{D454288F-C42F-45C3-9FD1-3ED0AA03234B}" destId="{933DA4BE-A49C-44EF-98BC-D020A4911BA2}" srcOrd="6" destOrd="0" parTransId="{8F3084E5-C71C-4023-959D-5200EF691070}" sibTransId="{69E77FB1-350B-4589-9DE2-60DF13D9F73C}"/>
    <dgm:cxn modelId="{FDC7C9B7-8190-46BB-93F5-1BE0EAF35D8D}" srcId="{D454288F-C42F-45C3-9FD1-3ED0AA03234B}" destId="{27985268-07DA-4016-8198-51E263AA29FC}" srcOrd="5" destOrd="0" parTransId="{9DD4320A-95B4-40C7-B048-4822C0F2545D}" sibTransId="{CA11E13E-28B0-49E3-99D4-A50852760CFD}"/>
    <dgm:cxn modelId="{444F9CC4-B04F-4B82-9884-AC7586C4384D}" type="presOf" srcId="{27985268-07DA-4016-8198-51E263AA29FC}" destId="{1043B355-307B-484A-92E4-46AD6005743D}" srcOrd="0" destOrd="0" presId="urn:microsoft.com/office/officeart/2005/8/layout/default"/>
    <dgm:cxn modelId="{5801EFDD-FC1D-4F76-A0A5-B1C21A93867B}" type="presOf" srcId="{F8F35D3C-F1A3-46DA-9DC5-6F2A047101D1}" destId="{E737652B-A647-49A8-84A8-3438DA229654}" srcOrd="0" destOrd="0" presId="urn:microsoft.com/office/officeart/2005/8/layout/default"/>
    <dgm:cxn modelId="{BB4719DF-3478-4D7E-9787-63B805F45693}" srcId="{D454288F-C42F-45C3-9FD1-3ED0AA03234B}" destId="{23CD7E5B-76AA-4D22-8168-E1695C1812C4}" srcOrd="2" destOrd="0" parTransId="{5AC3DEFB-D1DC-4D6B-B338-1376C237A868}" sibTransId="{15FA0DA9-370D-465F-8A5C-1C574E3249BF}"/>
    <dgm:cxn modelId="{803F30E2-99CC-4ED4-B499-0B5DF4DCF6F0}" srcId="{933DA4BE-A49C-44EF-98BC-D020A4911BA2}" destId="{7364C97B-00C2-456C-AC32-FF152432612E}" srcOrd="0" destOrd="0" parTransId="{F64A4646-47E7-4135-A884-D101F8E2432F}" sibTransId="{50FCFB7E-6C18-4F39-8796-BB59C3535D8B}"/>
    <dgm:cxn modelId="{6BF1EFF3-49F4-41D5-98C7-B511704B8D2D}" type="presOf" srcId="{DC98158C-EBC2-4809-AD75-337B89861CD4}" destId="{32810B78-0FAB-4F5E-BD7C-E5B58BC25D5E}" srcOrd="0" destOrd="0" presId="urn:microsoft.com/office/officeart/2005/8/layout/default"/>
    <dgm:cxn modelId="{026F49FF-4A09-45BD-B72F-1179BFEF10FB}" type="presOf" srcId="{23CD7E5B-76AA-4D22-8168-E1695C1812C4}" destId="{35DED38A-0471-42AC-B4CE-E60C4EA784D3}" srcOrd="0" destOrd="0" presId="urn:microsoft.com/office/officeart/2005/8/layout/default"/>
    <dgm:cxn modelId="{159D6704-BC74-48BE-85B8-8B579AB3BEC4}" type="presParOf" srcId="{D0C78595-B487-415E-8B31-F6003BE0D893}" destId="{83FEA868-5D1D-42B9-A8BE-BCF9DBE22DFA}" srcOrd="0" destOrd="0" presId="urn:microsoft.com/office/officeart/2005/8/layout/default"/>
    <dgm:cxn modelId="{8B8BF93E-2177-40BF-B3B1-462B5D8C25F4}" type="presParOf" srcId="{D0C78595-B487-415E-8B31-F6003BE0D893}" destId="{FE9B07F7-4826-4831-905A-897AB9204485}" srcOrd="1" destOrd="0" presId="urn:microsoft.com/office/officeart/2005/8/layout/default"/>
    <dgm:cxn modelId="{C587487F-85A9-44CE-8F51-42E935A098BB}" type="presParOf" srcId="{D0C78595-B487-415E-8B31-F6003BE0D893}" destId="{861E59BC-82E2-415F-B470-084725D3B8DA}" srcOrd="2" destOrd="0" presId="urn:microsoft.com/office/officeart/2005/8/layout/default"/>
    <dgm:cxn modelId="{380C461A-21A2-4EC4-8D16-CCBBB9481D3D}" type="presParOf" srcId="{D0C78595-B487-415E-8B31-F6003BE0D893}" destId="{4B77176F-A8CA-4A88-9883-00B7A3A0D2B7}" srcOrd="3" destOrd="0" presId="urn:microsoft.com/office/officeart/2005/8/layout/default"/>
    <dgm:cxn modelId="{462B96BA-E56E-4812-A29F-7FD230B2AD5E}" type="presParOf" srcId="{D0C78595-B487-415E-8B31-F6003BE0D893}" destId="{35DED38A-0471-42AC-B4CE-E60C4EA784D3}" srcOrd="4" destOrd="0" presId="urn:microsoft.com/office/officeart/2005/8/layout/default"/>
    <dgm:cxn modelId="{3AD8DA17-0B3C-474A-A05C-2BF5968997B1}" type="presParOf" srcId="{D0C78595-B487-415E-8B31-F6003BE0D893}" destId="{4B549D04-F618-40C0-B5CE-35EB4D4236A1}" srcOrd="5" destOrd="0" presId="urn:microsoft.com/office/officeart/2005/8/layout/default"/>
    <dgm:cxn modelId="{1FC1F39C-BEDF-4085-8947-06399FAB937C}" type="presParOf" srcId="{D0C78595-B487-415E-8B31-F6003BE0D893}" destId="{32810B78-0FAB-4F5E-BD7C-E5B58BC25D5E}" srcOrd="6" destOrd="0" presId="urn:microsoft.com/office/officeart/2005/8/layout/default"/>
    <dgm:cxn modelId="{A473A3F8-A13B-494D-8885-33F2E21B4DDA}" type="presParOf" srcId="{D0C78595-B487-415E-8B31-F6003BE0D893}" destId="{8E574DEC-C948-4843-A760-9DD0B490A4E9}" srcOrd="7" destOrd="0" presId="urn:microsoft.com/office/officeart/2005/8/layout/default"/>
    <dgm:cxn modelId="{1BA0EB25-7940-44E4-AA44-54716D1157B7}" type="presParOf" srcId="{D0C78595-B487-415E-8B31-F6003BE0D893}" destId="{CBFFBAD8-04C7-484E-9622-6328B87E5EA5}" srcOrd="8" destOrd="0" presId="urn:microsoft.com/office/officeart/2005/8/layout/default"/>
    <dgm:cxn modelId="{1C59C152-D621-4572-9410-4252930221CD}" type="presParOf" srcId="{D0C78595-B487-415E-8B31-F6003BE0D893}" destId="{13E80892-BD12-4D7F-942F-2B2EBF322C8C}" srcOrd="9" destOrd="0" presId="urn:microsoft.com/office/officeart/2005/8/layout/default"/>
    <dgm:cxn modelId="{E1AF0612-7750-4A48-8A56-3CF48A4F0F0A}" type="presParOf" srcId="{D0C78595-B487-415E-8B31-F6003BE0D893}" destId="{1043B355-307B-484A-92E4-46AD6005743D}" srcOrd="10" destOrd="0" presId="urn:microsoft.com/office/officeart/2005/8/layout/default"/>
    <dgm:cxn modelId="{195ADFB6-299A-49D6-8389-CE5397569D7D}" type="presParOf" srcId="{D0C78595-B487-415E-8B31-F6003BE0D893}" destId="{F94276D4-6541-4995-9E8C-0FD9D247245E}" srcOrd="11" destOrd="0" presId="urn:microsoft.com/office/officeart/2005/8/layout/default"/>
    <dgm:cxn modelId="{2EE5EDBE-C5A3-43A6-9823-8C11C53634B2}" type="presParOf" srcId="{D0C78595-B487-415E-8B31-F6003BE0D893}" destId="{43977C17-9CC1-4B96-9865-3AFEC8B98044}" srcOrd="12" destOrd="0" presId="urn:microsoft.com/office/officeart/2005/8/layout/default"/>
    <dgm:cxn modelId="{96185810-B08C-4F88-9848-DB8F4593D174}" type="presParOf" srcId="{D0C78595-B487-415E-8B31-F6003BE0D893}" destId="{FC887A67-859A-4F0D-AAFB-10F5236BF0DC}" srcOrd="13" destOrd="0" presId="urn:microsoft.com/office/officeart/2005/8/layout/default"/>
    <dgm:cxn modelId="{5740614B-EB12-42E6-B7AD-753AF5A65065}" type="presParOf" srcId="{D0C78595-B487-415E-8B31-F6003BE0D893}" destId="{E737652B-A647-49A8-84A8-3438DA22965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EA868-5D1D-42B9-A8BE-BCF9DBE22DFA}">
      <dsp:nvSpPr>
        <dsp:cNvPr id="0" name=""/>
        <dsp:cNvSpPr/>
      </dsp:nvSpPr>
      <dsp:spPr>
        <a:xfrm>
          <a:off x="1778411" y="160383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Geprüfte/-r Immobilienfachwirt/-in (IHK)</a:t>
          </a:r>
        </a:p>
      </dsp:txBody>
      <dsp:txXfrm>
        <a:off x="1840047" y="222019"/>
        <a:ext cx="2967931" cy="1139347"/>
      </dsp:txXfrm>
    </dsp:sp>
    <dsp:sp modelId="{861E59BC-82E2-415F-B470-084725D3B8DA}">
      <dsp:nvSpPr>
        <dsp:cNvPr id="0" name=""/>
        <dsp:cNvSpPr/>
      </dsp:nvSpPr>
      <dsp:spPr>
        <a:xfrm>
          <a:off x="5035448" y="186765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Vorbereitungslehrgang zum/zur zertifizierten Verwalter/-in (IHK) nach </a:t>
          </a:r>
          <a:br>
            <a:rPr lang="de-DE" sz="1200" kern="1200" dirty="0"/>
          </a:br>
          <a:r>
            <a:rPr lang="de-DE" sz="1200" kern="1200" dirty="0"/>
            <a:t>§ 26a Wohnungseigentumsgesetz</a:t>
          </a:r>
        </a:p>
      </dsp:txBody>
      <dsp:txXfrm>
        <a:off x="5097084" y="248401"/>
        <a:ext cx="2967931" cy="1139347"/>
      </dsp:txXfrm>
    </dsp:sp>
    <dsp:sp modelId="{35DED38A-0471-42AC-B4CE-E60C4EA784D3}">
      <dsp:nvSpPr>
        <dsp:cNvPr id="0" name=""/>
        <dsp:cNvSpPr/>
      </dsp:nvSpPr>
      <dsp:spPr>
        <a:xfrm>
          <a:off x="4" y="1762548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Grundlagen Gewerbemietrecht</a:t>
          </a:r>
          <a:endParaRPr lang="de-DE" sz="1200" kern="1200" dirty="0"/>
        </a:p>
      </dsp:txBody>
      <dsp:txXfrm>
        <a:off x="61640" y="1824184"/>
        <a:ext cx="2967931" cy="1139347"/>
      </dsp:txXfrm>
    </dsp:sp>
    <dsp:sp modelId="{32810B78-0FAB-4F5E-BD7C-E5B58BC25D5E}">
      <dsp:nvSpPr>
        <dsp:cNvPr id="0" name=""/>
        <dsp:cNvSpPr/>
      </dsp:nvSpPr>
      <dsp:spPr>
        <a:xfrm>
          <a:off x="3324000" y="1719277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Grundlagen Wohnraummietrecht</a:t>
          </a:r>
          <a:endParaRPr lang="de-DE" sz="1200" kern="1200" dirty="0"/>
        </a:p>
      </dsp:txBody>
      <dsp:txXfrm>
        <a:off x="3385636" y="1780913"/>
        <a:ext cx="2967931" cy="1139347"/>
      </dsp:txXfrm>
    </dsp:sp>
    <dsp:sp modelId="{CBFFBAD8-04C7-484E-9622-6328B87E5EA5}">
      <dsp:nvSpPr>
        <dsp:cNvPr id="0" name=""/>
        <dsp:cNvSpPr/>
      </dsp:nvSpPr>
      <dsp:spPr>
        <a:xfrm>
          <a:off x="6591668" y="1719277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Update Mietrecht </a:t>
          </a:r>
          <a:endParaRPr lang="de-DE" sz="1200" kern="1200" dirty="0"/>
        </a:p>
      </dsp:txBody>
      <dsp:txXfrm>
        <a:off x="6653304" y="1780913"/>
        <a:ext cx="2967931" cy="1139347"/>
      </dsp:txXfrm>
    </dsp:sp>
    <dsp:sp modelId="{1043B355-307B-484A-92E4-46AD6005743D}">
      <dsp:nvSpPr>
        <dsp:cNvPr id="0" name=""/>
        <dsp:cNvSpPr/>
      </dsp:nvSpPr>
      <dsp:spPr>
        <a:xfrm>
          <a:off x="6606714" y="3323482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Neuerungen bei der Immobilienbewertung für Makler/-innen: Die geänderte ImmoWertV</a:t>
          </a:r>
        </a:p>
      </dsp:txBody>
      <dsp:txXfrm>
        <a:off x="6668350" y="3385118"/>
        <a:ext cx="2967931" cy="1139347"/>
      </dsp:txXfrm>
    </dsp:sp>
    <dsp:sp modelId="{43977C17-9CC1-4B96-9865-3AFEC8B98044}">
      <dsp:nvSpPr>
        <dsp:cNvPr id="0" name=""/>
        <dsp:cNvSpPr/>
      </dsp:nvSpPr>
      <dsp:spPr>
        <a:xfrm>
          <a:off x="0" y="3305954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Onlineweiterbildung nach § 34c GewO</a:t>
          </a:r>
          <a:endParaRPr lang="de-DE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/>
            <a:t>für Immobilienmakler/-innen </a:t>
          </a:r>
          <a:endParaRPr lang="de-DE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/>
            <a:t>für Wohnimmobilienverwalter/-innen</a:t>
          </a:r>
          <a:endParaRPr lang="de-DE" sz="900" kern="1200" dirty="0"/>
        </a:p>
      </dsp:txBody>
      <dsp:txXfrm>
        <a:off x="61636" y="3367590"/>
        <a:ext cx="2967931" cy="1139347"/>
      </dsp:txXfrm>
    </dsp:sp>
    <dsp:sp modelId="{E737652B-A647-49A8-84A8-3438DA229654}">
      <dsp:nvSpPr>
        <dsp:cNvPr id="0" name=""/>
        <dsp:cNvSpPr/>
      </dsp:nvSpPr>
      <dsp:spPr>
        <a:xfrm>
          <a:off x="3324012" y="3323537"/>
          <a:ext cx="3091203" cy="12626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Fortbildung für Wohnimmobilienverwalter/-innen:</a:t>
          </a:r>
          <a:endParaRPr lang="de-DE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/>
            <a:t>Bauliche Veränderungen nach § 20 WEG nF und die Kostenverteilung</a:t>
          </a:r>
          <a:endParaRPr lang="de-DE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/>
            <a:t>Die Verwalterbestellung und der Verwaltervertrag</a:t>
          </a:r>
          <a:endParaRPr lang="de-DE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/>
            <a:t>Durchführung der Eigentümerversammlung / Beschlussfassung</a:t>
          </a:r>
          <a:endParaRPr lang="de-DE" sz="900" kern="1200" dirty="0"/>
        </a:p>
      </dsp:txBody>
      <dsp:txXfrm>
        <a:off x="3385648" y="3385173"/>
        <a:ext cx="2967931" cy="113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/>
              <a:t>Herzlich willkommen zur</a:t>
            </a:r>
            <a:br>
              <a:rPr lang="de-DE" altLang="de-DE" dirty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altLang="de-DE" sz="3200" dirty="0">
                <a:solidFill>
                  <a:schemeClr val="accent1"/>
                </a:solidFill>
              </a:rPr>
              <a:t>Karriere in der Immobilienwirtschaft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91126" y="5236280"/>
            <a:ext cx="2414726" cy="781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/>
              <a:t>Gesa Johannsen</a:t>
            </a:r>
          </a:p>
          <a:p>
            <a:pPr algn="l"/>
            <a:r>
              <a:rPr lang="de-DE" sz="1600" dirty="0"/>
              <a:t>Kundenberaterin</a:t>
            </a: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Grundlagen Gewerbemietrecht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104" y="1624963"/>
            <a:ext cx="5638941" cy="3791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Teilnahmebescheinigung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Dozent: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Rechtsanwalt Prof. Dr. Steffen </a:t>
            </a:r>
            <a:r>
              <a:rPr lang="de-DE" sz="1600" dirty="0" err="1">
                <a:solidFill>
                  <a:schemeClr val="accent1"/>
                </a:solidFill>
              </a:rPr>
              <a:t>Gratz</a:t>
            </a:r>
            <a:r>
              <a:rPr lang="de-DE" sz="1600" dirty="0">
                <a:solidFill>
                  <a:schemeClr val="accent1"/>
                </a:solidFill>
              </a:rPr>
              <a:t> - Fachanwalt für Bau- und Architektenrecht; Lehrbeauftragter der Hochschule Anhalt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4 UE -&gt; Teil der Weiterbildungspflicht nach §34c GewO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 9:00 - 12:15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21.05.2024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20.05.2025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669478" y="1624963"/>
            <a:ext cx="4839625" cy="3166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Inhalte: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Schriftform des Gewerbemietvertrages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Methoden der Flächenberechnung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Umsatzsteueroption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Gestaltung wirksamer Wertsicherungsklauseln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Anforderungen an Instandhaltungs- und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Instandsetzungsklauseln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Konkurrenzschutz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Systematik der Mängelansprüche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der Gewerbemieter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Rechtliche Betreiberverantwortung</a:t>
            </a:r>
          </a:p>
        </p:txBody>
      </p:sp>
    </p:spTree>
    <p:extLst>
      <p:ext uri="{BB962C8B-B14F-4D97-AF65-F5344CB8AC3E}">
        <p14:creationId xmlns:p14="http://schemas.microsoft.com/office/powerpoint/2010/main" val="159164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Grundlagen Wohnraummietrecht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104" y="1624963"/>
            <a:ext cx="5638941" cy="3333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Teilnahmebescheinigung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Dozent: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Rechtsanwalt Prof. Dr. Steffen </a:t>
            </a:r>
            <a:r>
              <a:rPr lang="de-DE" sz="1600" dirty="0" err="1">
                <a:solidFill>
                  <a:schemeClr val="accent1"/>
                </a:solidFill>
              </a:rPr>
              <a:t>Gratz</a:t>
            </a:r>
            <a:r>
              <a:rPr lang="de-DE" sz="1600" dirty="0">
                <a:solidFill>
                  <a:schemeClr val="accent1"/>
                </a:solidFill>
              </a:rPr>
              <a:t> - Fachanwalt für Bau- und Architektenrecht; Lehrbeauftragter der Hochschule Anhalt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4 UE -&gt; Teil der Weiterbildungspflicht nach §34c GewO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 9:00 - 12:15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26.04.2024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25.04.2025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265032" y="1624963"/>
            <a:ext cx="5463906" cy="36855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Inhalte: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Mietvertragsmanagement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Verbraucherschutz: Widerrufsrecht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des Wohnraummieters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Modernisierungsmaßnahmen und Mieterhöhung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Mietanpassung an die ortsübliche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Vergleichsmiete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Richtiger Umgang mit der Betriebskostenverordnung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und der Wohnflächenverordnung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Anforderungen an Instandhaltungs- und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Instandsetzungsklauseln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Schönheitsreparaturen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Untervermietung</a:t>
            </a:r>
          </a:p>
        </p:txBody>
      </p:sp>
    </p:spTree>
    <p:extLst>
      <p:ext uri="{BB962C8B-B14F-4D97-AF65-F5344CB8AC3E}">
        <p14:creationId xmlns:p14="http://schemas.microsoft.com/office/powerpoint/2010/main" val="420397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Update Mietrecht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104" y="1624963"/>
            <a:ext cx="5638941" cy="3333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Teilnahmebescheinigung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Dozent: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Rechtsanwalt Prof. Dr. Steffen </a:t>
            </a:r>
            <a:r>
              <a:rPr lang="de-DE" sz="1600" dirty="0" err="1">
                <a:solidFill>
                  <a:schemeClr val="accent1"/>
                </a:solidFill>
              </a:rPr>
              <a:t>Gratz</a:t>
            </a:r>
            <a:r>
              <a:rPr lang="de-DE" sz="1600" dirty="0">
                <a:solidFill>
                  <a:schemeClr val="accent1"/>
                </a:solidFill>
              </a:rPr>
              <a:t> - Fachanwalt für Bau- und Architektenrecht; Lehrbeauftragter der Hochschule Anhalt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4 UE -&gt; Teil der Weiterbildungspflicht nach §34c GewO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 9:00 - 12:15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28.03.2024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27.03.2025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265032" y="1624963"/>
            <a:ext cx="5463906" cy="33338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Inhalte: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Verbraucherschutz: Widerrufsrecht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der Wohnungsmieter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Richtige Berechnung der Mietflächen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Maßnahmen zur Barriere Reduzierung durch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Wohnungsmieter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Aktuelles zu Betriebskosten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Neues zu Schönheitsreparaturen und Mängelrechten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Mietrechtliche Besonderheiten durch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die COVID-19-Pandemie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Aktuelle Anforderungen an Kündigungen</a:t>
            </a:r>
          </a:p>
        </p:txBody>
      </p:sp>
    </p:spTree>
    <p:extLst>
      <p:ext uri="{BB962C8B-B14F-4D97-AF65-F5344CB8AC3E}">
        <p14:creationId xmlns:p14="http://schemas.microsoft.com/office/powerpoint/2010/main" val="142553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Neuerungen bei der Immobilienbewertung für Makler/-innen</a:t>
            </a:r>
            <a:r>
              <a:rPr lang="de-DE"/>
              <a:t>: </a:t>
            </a:r>
            <a:br>
              <a:rPr lang="de-DE"/>
            </a:br>
            <a:r>
              <a:rPr lang="de-DE"/>
              <a:t>Die </a:t>
            </a:r>
            <a:r>
              <a:rPr lang="de-DE" dirty="0"/>
              <a:t>geänderte ImmoWertV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709104" y="1119804"/>
            <a:ext cx="10800000" cy="490537"/>
          </a:xfrm>
        </p:spPr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104" y="1872715"/>
            <a:ext cx="5638941" cy="3333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Teilnahmebescheinigung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Dozent: Christian Seip - Betriebswirt der Fachrichtung Wohnungswirtschaft und Realkredit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10 UE -&gt; Teil der Weiterbildungspflicht nach §34c GewO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 Di + Do 8:30 - 12:45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12.03. + 14.03.24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265032" y="1872715"/>
            <a:ext cx="5463906" cy="33338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Inhalte: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Gründe für die Novellierung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Aufbau der ImmoWertV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Allgemeine und besondere objektspezifisch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Grundstücksmerkmale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Bodenrichtwerte und sonstige Daten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Vergleichswertverfahren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Ertragswertverfahren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Sachwertverfahren einschließlich der Besonderheiten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Grundstücksbezogene Rechte und Belastungen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Ausblick: Anwendung der neuen ImmoWertV</a:t>
            </a:r>
          </a:p>
        </p:txBody>
      </p:sp>
    </p:spTree>
    <p:extLst>
      <p:ext uri="{BB962C8B-B14F-4D97-AF65-F5344CB8AC3E}">
        <p14:creationId xmlns:p14="http://schemas.microsoft.com/office/powerpoint/2010/main" val="16973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Onlineweiterbildung für Immobilienmakler/-innen nach § 34c GewO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104" y="1624963"/>
            <a:ext cx="5638941" cy="3333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Teilnahmebescheinigung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Online-Weiterbildung (Selbststudium)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Erfüllt Weiterbildungspflicht nach §34c GewO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Viele Fallbeispiele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Zeit- und Ortsunabhängig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sofortiger Einstieg möglich (Zugriff 90 Tage gültig)</a:t>
            </a:r>
            <a:br>
              <a:rPr lang="de-DE" sz="1600" dirty="0">
                <a:solidFill>
                  <a:schemeClr val="accent1"/>
                </a:solidFill>
              </a:rPr>
            </a:b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265032" y="1649726"/>
            <a:ext cx="5463906" cy="21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Inhalte: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Organisation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Der Makler als Dienstleister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Grundlagen des Maklergeschäfts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Rechtliche Besonderheiten des Maklergeschäfts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Umwelt- und Energiethemen im Immobilienbereich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Abschlusstest &amp; Zertifikat</a:t>
            </a:r>
          </a:p>
        </p:txBody>
      </p:sp>
    </p:spTree>
    <p:extLst>
      <p:ext uri="{BB962C8B-B14F-4D97-AF65-F5344CB8AC3E}">
        <p14:creationId xmlns:p14="http://schemas.microsoft.com/office/powerpoint/2010/main" val="40854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Onlineweiterbildung für Wohnimmobilienverwalter/-innen nach § 34c GewO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104" y="1624963"/>
            <a:ext cx="5638941" cy="3333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Teilnahmebescheinigung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Online-Weiterbildung (Selbststudium)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Erfüllt Weiterbildungspflicht nach §34c GewO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Viele Fallbeispiele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Zeit- und Ortsunabhängig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sofortiger Einstieg möglich (Zugriff 90 Tage gültig)</a:t>
            </a:r>
            <a:br>
              <a:rPr lang="de-DE" sz="1600" dirty="0">
                <a:solidFill>
                  <a:schemeClr val="accent1"/>
                </a:solidFill>
              </a:rPr>
            </a:b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265032" y="1649726"/>
            <a:ext cx="5463906" cy="25002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Inhalte: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Organisation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Verwaltung von Wohnungseigentum Objekten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Verwaltung von Mietobjekten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Die Bedeutung von Konflikt-, Beschwerde- und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Sozialmanagement und die zunehmende Wichtigkeit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von Kommunikation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Rechtliche Besonderheiten für Wohnverwalter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accent1"/>
                </a:solidFill>
              </a:rPr>
              <a:t>Abschlusstest &amp; Zertifikat</a:t>
            </a:r>
          </a:p>
        </p:txBody>
      </p:sp>
    </p:spTree>
    <p:extLst>
      <p:ext uri="{BB962C8B-B14F-4D97-AF65-F5344CB8AC3E}">
        <p14:creationId xmlns:p14="http://schemas.microsoft.com/office/powerpoint/2010/main" val="244326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Fortbildung für Wohnimmobilienverwalter/-innen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104" y="1554617"/>
            <a:ext cx="4460774" cy="322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Teilnahmebescheinigung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Dozent: Torsten-H. Meyer -Fachanwalt für Miet- und Wohnungseigentumsrecht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Online-Kurse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15:30 - 17:00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jeweils 2 UE -&gt; Teil der Weiterbildungspflicht nach §34c GewO</a:t>
            </a:r>
            <a:br>
              <a:rPr lang="de-DE" sz="1600" dirty="0">
                <a:solidFill>
                  <a:schemeClr val="accent1"/>
                </a:solidFill>
              </a:rPr>
            </a:b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4F5F36-A334-B234-4AD9-1887012A29E5}"/>
              </a:ext>
            </a:extLst>
          </p:cNvPr>
          <p:cNvSpPr txBox="1"/>
          <p:nvPr/>
        </p:nvSpPr>
        <p:spPr>
          <a:xfrm>
            <a:off x="5942308" y="1550758"/>
            <a:ext cx="5795396" cy="4683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500" dirty="0">
                <a:solidFill>
                  <a:schemeClr val="accent1"/>
                </a:solidFill>
              </a:rPr>
              <a:t>Bauliche Veränderungen nach § 20 WEG nF und die Kostenverteilung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accent1"/>
                </a:solidFill>
              </a:rPr>
              <a:t>25.04.2024 &amp; 03.04.2025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individuelle Maßnahmen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privilegierte Maßnahmen (z.B. Ladestation)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gemeinschaftliche Maßnahmen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de-DE" sz="1500" dirty="0">
              <a:solidFill>
                <a:schemeClr val="accent1"/>
              </a:solidFill>
            </a:endParaRPr>
          </a:p>
          <a:p>
            <a:r>
              <a:rPr lang="de-DE" sz="1500" dirty="0">
                <a:solidFill>
                  <a:schemeClr val="accent1"/>
                </a:solidFill>
              </a:rPr>
              <a:t>Die Verwalterbestellung und der Verwaltervertrag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accent1"/>
                </a:solidFill>
              </a:rPr>
              <a:t>25.01.2024 &amp; 23.01.2025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    Bestellung und der Vertrag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    Kostentragung variabler Vergütungen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    Umfang der Entscheidungskompetenz des Verwalters</a:t>
            </a:r>
          </a:p>
          <a:p>
            <a:pPr lvl="1"/>
            <a:endParaRPr lang="de-DE" sz="1500" dirty="0">
              <a:solidFill>
                <a:schemeClr val="accent1"/>
              </a:solidFill>
            </a:endParaRPr>
          </a:p>
          <a:p>
            <a:r>
              <a:rPr lang="de-DE" sz="1500" dirty="0">
                <a:solidFill>
                  <a:schemeClr val="accent1"/>
                </a:solidFill>
              </a:rPr>
              <a:t>Durchführung der Eigentümerversammlung / Beschlussfassung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accent1"/>
                </a:solidFill>
              </a:rPr>
              <a:t>20.06.2024 &amp; 19.06.2025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    Ladungsfristen/Beschlussfähigkeit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    Anforderung an die Einladung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500" dirty="0">
                <a:solidFill>
                  <a:schemeClr val="accent1"/>
                </a:solidFill>
              </a:rPr>
              <a:t>    Umlaufbeschluss</a:t>
            </a:r>
          </a:p>
        </p:txBody>
      </p:sp>
    </p:spTree>
    <p:extLst>
      <p:ext uri="{BB962C8B-B14F-4D97-AF65-F5344CB8AC3E}">
        <p14:creationId xmlns:p14="http://schemas.microsoft.com/office/powerpoint/2010/main" val="110665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06366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Karriere in der Immobilienwirtschaft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Weiterbildungen der WAK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BE12B7A-4216-00B1-C2C7-2CBA35926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629980"/>
              </p:ext>
            </p:extLst>
          </p:nvPr>
        </p:nvGraphicFramePr>
        <p:xfrm>
          <a:off x="782516" y="1270794"/>
          <a:ext cx="9785838" cy="477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40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937563"/>
            <a:ext cx="3813220" cy="32708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Kombiniert: teils Online, Teils Präsenz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Flexibel: jeder Termin Präsenz oder Online wählbar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Präsenz: reiner Präsenzkurs</a:t>
            </a: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Durchführungsformen und Terminplan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80" t="2926" r="1150" b="2988"/>
          <a:stretch/>
        </p:blipFill>
        <p:spPr>
          <a:xfrm>
            <a:off x="4502988" y="1492371"/>
            <a:ext cx="7599871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6978770" y="4917056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Geprüfte/-r Immobilienfachwirt/-in (IHK)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8422" y="1434165"/>
            <a:ext cx="7186247" cy="4275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500 Unterrichtsstunden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Aufstiegsweiterbildung (DQR 6 - Bachelorstufe) -&gt; Prüfung durch die IHK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Aufstiegs-BAföG: bis zu 75% der Kosten Förderung</a:t>
            </a:r>
            <a:br>
              <a:rPr lang="de-DE" sz="1600" dirty="0">
                <a:solidFill>
                  <a:schemeClr val="accent1"/>
                </a:solidFill>
              </a:rPr>
            </a:br>
            <a:endParaRPr lang="de-DE" sz="1600" dirty="0">
              <a:solidFill>
                <a:schemeClr val="accent1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Inhalte: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Rahmenbedingungen der Immobilienwirtschaft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Unternehmenssteuerung und Kontrolle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Personal, Arbeitsorganisation und Qualifizierung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Immobilienbewirtschaftung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Bauprojektmanagement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Marktorientierung und Vertrieb, Maklertätigkeit</a:t>
            </a:r>
          </a:p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9761"/>
          <a:stretch/>
        </p:blipFill>
        <p:spPr>
          <a:xfrm>
            <a:off x="5893763" y="2329155"/>
            <a:ext cx="6186986" cy="17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Geprüfte/-r Immobilienfachwirt/-in (IHK)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Kommende WAK-Kurse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8422" y="1483869"/>
            <a:ext cx="6166340" cy="4073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Online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23.04.2024 – 31.03.2026	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Di + Do: 9:00 – 12:15</a:t>
            </a:r>
            <a:br>
              <a:rPr lang="de-DE" sz="1600" dirty="0">
                <a:solidFill>
                  <a:schemeClr val="accent1"/>
                </a:solidFill>
              </a:rPr>
            </a:br>
            <a:endParaRPr lang="de-DE" sz="16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Kombiniert (Präsenz und Online)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07.09.2024 – 31.03.2026	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Fr 17:00 – 20:15 online, Sa: 08:15 – 15:15 Präsenz in Kiel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Bildungsurlaub für Blockwochen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25. - 29.11.2024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12. - 16.05.2025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16. - 20.02.2026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1"/>
              </a:solidFill>
            </a:endParaRPr>
          </a:p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6" name="Grafik 5" descr="Ein Bild, das Person, Kleidung, Menschliches Gesicht, Schulter enthält.">
            <a:extLst>
              <a:ext uri="{FF2B5EF4-FFF2-40B4-BE49-F238E27FC236}">
                <a16:creationId xmlns:a16="http://schemas.microsoft.com/office/drawing/2014/main" id="{E75B6381-1D8E-4AEA-9364-2D89DB2F5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192" y="1863969"/>
            <a:ext cx="2681654" cy="26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Vorbereitungslehrgang zum/ zur zertifizierten Verwalter/-in (IHK)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 und kommende Kurse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8422" y="1434165"/>
            <a:ext cx="7687409" cy="47489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Vorbereitung auf die Prüfung an der IHK (separate Anmeldung zur Prüfung)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Weiterbildungsbonus Schleswig-Holstein möglich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Erfüllt Weiterbildungspflicht nach §34c GewO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Inhalte: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Grundlagen der Immobilienwirtschaft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Rechtliche Grundlagen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Kaufmännische Grundlagen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solidFill>
                  <a:schemeClr val="accent1"/>
                </a:solidFill>
              </a:rPr>
              <a:t>Technische Grundlagen</a:t>
            </a:r>
          </a:p>
          <a:p>
            <a:pPr algn="l">
              <a:lnSpc>
                <a:spcPct val="150000"/>
              </a:lnSpc>
            </a:pPr>
            <a:r>
              <a:rPr lang="de-DE" sz="1600" dirty="0">
                <a:solidFill>
                  <a:schemeClr val="accent1"/>
                </a:solidFill>
              </a:rPr>
              <a:t>Präsenz in Kiel (54 UE) Fr + Sa: 8:15 – 16:15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26.01. - 10.02.2024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05.07. - 20.07.2024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24.01. - 08.02.2025</a:t>
            </a:r>
          </a:p>
          <a:p>
            <a:pPr algn="l">
              <a:lnSpc>
                <a:spcPct val="150000"/>
              </a:lnSpc>
            </a:pPr>
            <a:endParaRPr lang="de-DE" sz="16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1"/>
              </a:solidFill>
            </a:endParaRPr>
          </a:p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6" name="Grafik 5" descr="Ein Bild, das Person, Wand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E76CCD06-DC3C-EC20-B431-7D84C94E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944" y="1953966"/>
            <a:ext cx="2407055" cy="24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996</Words>
  <Application>Microsoft Office PowerPoint</Application>
  <PresentationFormat>Breitbild</PresentationFormat>
  <Paragraphs>211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Source Sans Pro ExtraLight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Karriere in der Immobilienwirtschaft</vt:lpstr>
      <vt:lpstr>Durchführungsformen und Terminplan</vt:lpstr>
      <vt:lpstr>Geprüfte/-r Immobilienfachwirt/-in (IHK)</vt:lpstr>
      <vt:lpstr>Geprüfte/-r Immobilienfachwirt/-in (IHK)</vt:lpstr>
      <vt:lpstr>Vorbereitungslehrgang zum/ zur zertifizierten Verwalter/-in (IHK)</vt:lpstr>
      <vt:lpstr>Grundlagen Gewerbemietrecht</vt:lpstr>
      <vt:lpstr>Grundlagen Wohnraummietrecht</vt:lpstr>
      <vt:lpstr>Update Mietrecht </vt:lpstr>
      <vt:lpstr>Neuerungen bei der Immobilienbewertung für Makler/-innen:  Die geänderte ImmoWertV</vt:lpstr>
      <vt:lpstr>Onlineweiterbildung für Immobilienmakler/-innen nach § 34c GewO</vt:lpstr>
      <vt:lpstr>Onlineweiterbildung für Wohnimmobilienverwalter/-innen nach § 34c GewO</vt:lpstr>
      <vt:lpstr>Fortbildung für Wohnimmobilienverwalter/-innen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217</cp:revision>
  <dcterms:created xsi:type="dcterms:W3CDTF">2021-07-08T05:50:53Z</dcterms:created>
  <dcterms:modified xsi:type="dcterms:W3CDTF">2024-01-16T06:36:19Z</dcterms:modified>
</cp:coreProperties>
</file>