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83" r:id="rId2"/>
    <p:sldId id="332" r:id="rId3"/>
    <p:sldId id="288" r:id="rId4"/>
    <p:sldId id="364" r:id="rId5"/>
    <p:sldId id="357" r:id="rId6"/>
    <p:sldId id="335" r:id="rId7"/>
    <p:sldId id="363" r:id="rId8"/>
    <p:sldId id="362" r:id="rId9"/>
    <p:sldId id="307" r:id="rId10"/>
    <p:sldId id="294" r:id="rId11"/>
    <p:sldId id="293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17" autoAdjust="0"/>
    <p:restoredTop sz="94674"/>
  </p:normalViewPr>
  <p:slideViewPr>
    <p:cSldViewPr snapToGrid="0" snapToObjects="1">
      <p:cViewPr varScale="1">
        <p:scale>
          <a:sx n="92" d="100"/>
          <a:sy n="92" d="100"/>
        </p:scale>
        <p:origin x="197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B54E-542A-7642-BF2C-60D9533084F0}" type="datetimeFigureOut">
              <a:rPr lang="de-DE" smtClean="0"/>
              <a:t>27.07.2023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=""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=""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=""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=""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=""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=""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=""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=""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=""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=""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=""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=""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=""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/>
          <a:lstStyle/>
          <a:p>
            <a:r>
              <a:rPr lang="de-DE" altLang="de-DE" dirty="0" smtClean="0"/>
              <a:t>Herzlich willkommen zur</a:t>
            </a:r>
            <a:br>
              <a:rPr lang="de-DE" altLang="de-DE" dirty="0" smtClean="0"/>
            </a:br>
            <a:r>
              <a:rPr lang="de-DE" dirty="0"/>
              <a:t>Informationsveranstaltung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500"/>
            <a:ext cx="9144000" cy="2293516"/>
          </a:xfrm>
        </p:spPr>
        <p:txBody>
          <a:bodyPr anchor="ctr">
            <a:normAutofit/>
          </a:bodyPr>
          <a:lstStyle/>
          <a:p>
            <a:r>
              <a:rPr lang="de-DE" altLang="de-DE" sz="3200" dirty="0">
                <a:solidFill>
                  <a:schemeClr val="accent1"/>
                </a:solidFill>
              </a:rPr>
              <a:t>CSR-Manager (IHK)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225601" y="5115465"/>
            <a:ext cx="1740798" cy="621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de-DE" sz="1600" dirty="0" smtClean="0">
                <a:solidFill>
                  <a:schemeClr val="accent1"/>
                </a:solidFill>
              </a:rPr>
              <a:t>Gesa Johannsen</a:t>
            </a:r>
          </a:p>
          <a:p>
            <a:pPr algn="l"/>
            <a:r>
              <a:rPr lang="de-DE" sz="1600" dirty="0" smtClean="0">
                <a:solidFill>
                  <a:schemeClr val="accent1"/>
                </a:solidFill>
              </a:rPr>
              <a:t>Kundenberaterin</a:t>
            </a:r>
            <a:endParaRPr lang="de-DE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=""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=""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=""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=""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WAK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=""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=""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=""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=""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=""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=""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=""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=""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=""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=""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=""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=""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=""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=""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255139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Bildungszentren</a:t>
            </a:r>
            <a:endParaRPr lang="de-DE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Schleswig-Holstein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WAK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116969"/>
            <a:ext cx="5645776" cy="45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Dürfen wir uns vorstellen?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IHK-Meisterlehrgänge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5" y="1080006"/>
            <a:ext cx="2391109" cy="213389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694" y="3446886"/>
            <a:ext cx="2381582" cy="211484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25" y="3446886"/>
            <a:ext cx="2305372" cy="217200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131" y="1084429"/>
            <a:ext cx="2305372" cy="218152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0080" y="1076905"/>
            <a:ext cx="2381582" cy="213389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1808" y="1076905"/>
            <a:ext cx="2310177" cy="223691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1808" y="3446886"/>
            <a:ext cx="2409930" cy="22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1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93298" y="1716658"/>
            <a:ext cx="3813220" cy="399741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 smtClean="0">
                <a:solidFill>
                  <a:schemeClr val="accent1"/>
                </a:solidFill>
              </a:rPr>
              <a:t>Online: reiner Online-Kurs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 smtClean="0">
                <a:solidFill>
                  <a:schemeClr val="accent1"/>
                </a:solidFill>
              </a:rPr>
              <a:t>1 Unterrichtsstunde= 45 Minuten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 smtClean="0">
                <a:solidFill>
                  <a:schemeClr val="accent1"/>
                </a:solidFill>
              </a:rPr>
              <a:t>Abschluss: IHK Zertifikat </a:t>
            </a:r>
            <a:br>
              <a:rPr lang="de-DE" sz="1800" dirty="0" smtClean="0">
                <a:solidFill>
                  <a:schemeClr val="accent1"/>
                </a:solidFill>
              </a:rPr>
            </a:br>
            <a:r>
              <a:rPr lang="de-DE" sz="1800" dirty="0" smtClean="0">
                <a:solidFill>
                  <a:schemeClr val="accent1"/>
                </a:solidFill>
              </a:rPr>
              <a:t>(</a:t>
            </a:r>
            <a:r>
              <a:rPr lang="de-DE" sz="1800" dirty="0">
                <a:solidFill>
                  <a:schemeClr val="accent1"/>
                </a:solidFill>
              </a:rPr>
              <a:t>min. 80% Anwesenheit sowie eine erfolgreiche Abschlusspräsentation einer </a:t>
            </a:r>
            <a:r>
              <a:rPr lang="de-DE" sz="1800" dirty="0" smtClean="0">
                <a:solidFill>
                  <a:schemeClr val="accent1"/>
                </a:solidFill>
              </a:rPr>
              <a:t>Projektarbeit)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 smtClean="0">
                <a:solidFill>
                  <a:schemeClr val="accent1"/>
                </a:solidFill>
              </a:rPr>
              <a:t>Förderfähig über Weiterbildungsbonus des Landes Schleswig-Holstein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sz="1800" dirty="0">
              <a:solidFill>
                <a:schemeClr val="accent1"/>
              </a:solidFill>
            </a:endParaRPr>
          </a:p>
          <a:p>
            <a:pPr lvl="1" indent="0">
              <a:lnSpc>
                <a:spcPct val="150000"/>
              </a:lnSpc>
              <a:buNone/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CSR Manager (IHK) Kurs 2023</a:t>
            </a:r>
            <a:endParaRPr lang="de-DE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Kerndaten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Kerndaten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29" y="1492371"/>
            <a:ext cx="6834189" cy="40716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Pfeil nach rechts 7"/>
          <p:cNvSpPr/>
          <p:nvPr/>
        </p:nvSpPr>
        <p:spPr>
          <a:xfrm rot="10095200">
            <a:off x="7744740" y="4856671"/>
            <a:ext cx="681487" cy="2242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0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519322" y="1666858"/>
            <a:ext cx="6588843" cy="460483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chemeClr val="accent1"/>
                </a:solidFill>
              </a:rPr>
              <a:t>„Gefördert </a:t>
            </a:r>
            <a:r>
              <a:rPr lang="de-DE" dirty="0">
                <a:solidFill>
                  <a:schemeClr val="accent1"/>
                </a:solidFill>
              </a:rPr>
              <a:t>werden Seminarkosten der beruflichen Weiterbildung, die dem eigenen beruflichen Fortkommen bzw. der Weiterentwicklung </a:t>
            </a:r>
            <a:r>
              <a:rPr lang="de-DE" dirty="0" smtClean="0">
                <a:solidFill>
                  <a:schemeClr val="accent1"/>
                </a:solidFill>
              </a:rPr>
              <a:t>dienen“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chemeClr val="accent1"/>
                </a:solidFill>
              </a:rPr>
              <a:t>Voraussetzung</a:t>
            </a:r>
            <a:r>
              <a:rPr lang="de-DE" dirty="0">
                <a:solidFill>
                  <a:schemeClr val="accent1"/>
                </a:solidFill>
              </a:rPr>
              <a:t>: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accent1"/>
                </a:solidFill>
              </a:rPr>
              <a:t>Veranstaltung: </a:t>
            </a:r>
            <a:r>
              <a:rPr lang="de-DE" dirty="0">
                <a:solidFill>
                  <a:schemeClr val="accent1"/>
                </a:solidFill>
              </a:rPr>
              <a:t>min. 16 bis max. 400 </a:t>
            </a:r>
            <a:r>
              <a:rPr lang="de-DE" dirty="0" smtClean="0">
                <a:solidFill>
                  <a:schemeClr val="accent1"/>
                </a:solidFill>
              </a:rPr>
              <a:t>Zeitstunden</a:t>
            </a:r>
            <a:br>
              <a:rPr lang="de-DE" dirty="0" smtClean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Arbeitgeber oder selbstständige/r Erwerbstätige/r trägt min. 60% der </a:t>
            </a:r>
            <a:r>
              <a:rPr lang="de-DE" dirty="0" smtClean="0">
                <a:solidFill>
                  <a:schemeClr val="accent1"/>
                </a:solidFill>
              </a:rPr>
              <a:t>Kosten -&gt; (Förderung bis </a:t>
            </a:r>
            <a:r>
              <a:rPr lang="de-DE" dirty="0">
                <a:solidFill>
                  <a:schemeClr val="accent1"/>
                </a:solidFill>
              </a:rPr>
              <a:t>zu 40% der zuwendungsfähigen Gesamtkosten, maximal </a:t>
            </a:r>
            <a:r>
              <a:rPr lang="de-DE" dirty="0" smtClean="0">
                <a:solidFill>
                  <a:schemeClr val="accent1"/>
                </a:solidFill>
              </a:rPr>
              <a:t>jedoch1.500,00 </a:t>
            </a:r>
            <a:r>
              <a:rPr lang="de-DE" dirty="0">
                <a:solidFill>
                  <a:schemeClr val="accent1"/>
                </a:solidFill>
              </a:rPr>
              <a:t>Euro/Kalenderjahr pro Antragstellenden</a:t>
            </a:r>
            <a:r>
              <a:rPr lang="de-DE" dirty="0" smtClean="0">
                <a:solidFill>
                  <a:schemeClr val="accent1"/>
                </a:solidFill>
              </a:rPr>
              <a:t>)</a:t>
            </a:r>
            <a:br>
              <a:rPr lang="de-DE" dirty="0" smtClean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accent1"/>
                </a:solidFill>
              </a:rPr>
              <a:t>Förderungsantrag </a:t>
            </a:r>
            <a:r>
              <a:rPr lang="de-DE" dirty="0">
                <a:solidFill>
                  <a:schemeClr val="accent1"/>
                </a:solidFill>
              </a:rPr>
              <a:t>muss vor Veranstaltungsstart bewilligt worden </a:t>
            </a:r>
            <a:r>
              <a:rPr lang="de-DE" dirty="0" smtClean="0">
                <a:solidFill>
                  <a:schemeClr val="accent1"/>
                </a:solidFill>
              </a:rPr>
              <a:t>sein</a:t>
            </a:r>
            <a:br>
              <a:rPr lang="de-DE" dirty="0" smtClean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accent1"/>
                </a:solidFill>
              </a:rPr>
              <a:t>Weiterbildung </a:t>
            </a:r>
            <a:r>
              <a:rPr lang="de-DE" dirty="0">
                <a:solidFill>
                  <a:schemeClr val="accent1"/>
                </a:solidFill>
              </a:rPr>
              <a:t>muss spätestens am 31.12.2028 abgeschlossen </a:t>
            </a:r>
            <a:r>
              <a:rPr lang="de-DE" dirty="0" smtClean="0">
                <a:solidFill>
                  <a:schemeClr val="accent1"/>
                </a:solidFill>
              </a:rPr>
              <a:t>sein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Förderung der Investitionsbank Schleswig-Holstein</a:t>
            </a:r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Weiterbildungsbonus Schleswig-Holstein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WBB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>
              <a:solidFill>
                <a:schemeClr val="accent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3" r="686"/>
          <a:stretch/>
        </p:blipFill>
        <p:spPr>
          <a:xfrm>
            <a:off x="7108166" y="1366825"/>
            <a:ext cx="4701395" cy="27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2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2A515938-78FB-8147-BB33-D2553F960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609965"/>
            <a:ext cx="5053341" cy="3508375"/>
          </a:xfrm>
        </p:spPr>
        <p:txBody>
          <a:bodyPr>
            <a:normAutofit/>
          </a:bodyPr>
          <a:lstStyle/>
          <a:p>
            <a:r>
              <a:rPr lang="de-DE" sz="1400" b="1" dirty="0" smtClean="0">
                <a:solidFill>
                  <a:schemeClr val="accent1"/>
                </a:solidFill>
              </a:rPr>
              <a:t>Modul 1 : Gesellschaftliche und Unternehmerische Herausforderungen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Globalisierung, Klimawandel, Ressourcenknappheit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Demografischer Wandel, Fachkräftemangel, Strukturwandel in den Regionen, Einkommensungleichheit, Wandel des Sozialstaates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accent1"/>
                </a:solidFill>
              </a:rPr>
              <a:t>Social</a:t>
            </a:r>
            <a:r>
              <a:rPr lang="de-DE" sz="1400" dirty="0">
                <a:solidFill>
                  <a:schemeClr val="accent1"/>
                </a:solidFill>
              </a:rPr>
              <a:t> Media, Konsumentenbewusstsein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Vertrauensverlust in Unternehmen, stärkere Zivilgesellschaft, Ethik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6109104" y="1609964"/>
            <a:ext cx="5400000" cy="3508375"/>
          </a:xfrm>
        </p:spPr>
        <p:txBody>
          <a:bodyPr>
            <a:normAutofit/>
          </a:bodyPr>
          <a:lstStyle/>
          <a:p>
            <a:r>
              <a:rPr lang="de-DE" sz="1400" b="1" dirty="0">
                <a:solidFill>
                  <a:schemeClr val="accent1"/>
                </a:solidFill>
              </a:rPr>
              <a:t>Modul 2 : CSR – zentrale Begriffe und Konzepte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Grundlegende Thesen zu CSR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Wirtschaftsethik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Unternehmensethik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Was ist CSR nicht/nicht ausschließlich? Begriffsabgrenzungen und Schnittstellen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Was ist CSR? – Erarbeitung des Begriffsverständnisses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CSR-Handlungsfelder und CSR-Best-Practice-Beispiele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Nutzen und Implikationen von CSR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Entwicklungen und Institutionen</a:t>
            </a:r>
          </a:p>
          <a:p>
            <a:endParaRPr lang="de-DE" sz="1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377E"/>
                </a:solidFill>
                <a:ea typeface="ＭＳ Ｐゴシック" charset="0"/>
                <a:cs typeface="Arial"/>
              </a:rPr>
              <a:t>Inhalte</a:t>
            </a:r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CSR-Manager (IHK)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Inhalte I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704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2A515938-78FB-8147-BB33-D2553F960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540953"/>
            <a:ext cx="5053341" cy="3508375"/>
          </a:xfrm>
        </p:spPr>
        <p:txBody>
          <a:bodyPr>
            <a:normAutofit/>
          </a:bodyPr>
          <a:lstStyle/>
          <a:p>
            <a:r>
              <a:rPr lang="de-DE" sz="1400" b="1" dirty="0" smtClean="0">
                <a:solidFill>
                  <a:schemeClr val="accent1"/>
                </a:solidFill>
              </a:rPr>
              <a:t>Modul 3 : CSR-Managementprozesse-strategische Integration von CSR in das Unternehmen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Managementmodell zur strategischen Einbettung von CSR in das Unternehmen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Grundlage: Unternehmenswerte und -ziele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Schritt 1: Selbstverpflichtung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Schritt 2: Analyse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Schritt 3: Formulierung von CSR-Strategie, -Zielen und -Struktur (Projekte)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Schritt 4: Implementierung und Umsetzung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Schritt 5: Messung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Schritt 6: Kommunikation und Reporting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6109104" y="1540952"/>
            <a:ext cx="5400000" cy="3508375"/>
          </a:xfrm>
        </p:spPr>
        <p:txBody>
          <a:bodyPr>
            <a:noAutofit/>
          </a:bodyPr>
          <a:lstStyle/>
          <a:p>
            <a:r>
              <a:rPr lang="de-DE" sz="1400" b="1" dirty="0">
                <a:solidFill>
                  <a:schemeClr val="accent1"/>
                </a:solidFill>
              </a:rPr>
              <a:t>Modul 4 : Instrumente und Initiativen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Instrumente zur Bestimmung und Steuerung von CSR im Unternehmen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Instrumente zur internen und externen Kommunikation von CSR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CSR-Initiativen im Handlungsfeld Arbeitsplatz/Personal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CSR-Initiativen im Handlungsfeld Markt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CSR-Initiativen im Handlungsfeld Umwelt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CSR-Initiativen im Handlungsfeld Gemeinwesen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Standards, Labels und Gütesiegel im </a:t>
            </a:r>
            <a:r>
              <a:rPr lang="de-DE" sz="1400" dirty="0" smtClean="0">
                <a:solidFill>
                  <a:schemeClr val="accent1"/>
                </a:solidFill>
              </a:rPr>
              <a:t>CSR-Umfeld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accent1"/>
              </a:solidFill>
            </a:endParaRPr>
          </a:p>
          <a:p>
            <a:r>
              <a:rPr lang="de-DE" sz="1400" b="1" dirty="0">
                <a:solidFill>
                  <a:schemeClr val="accent1"/>
                </a:solidFill>
              </a:rPr>
              <a:t>Modul 5 : CSR-Transferarbeit und individuelle Zwischenevaluation zur Vorbereitung auf die mündliche Abschlusspräsentation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Unternehmensspezifische individuelle </a:t>
            </a:r>
            <a:r>
              <a:rPr lang="de-DE" sz="1400" dirty="0" smtClean="0">
                <a:solidFill>
                  <a:schemeClr val="accent1"/>
                </a:solidFill>
              </a:rPr>
              <a:t>Projektarbeit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377E"/>
                </a:solidFill>
                <a:ea typeface="ＭＳ Ｐゴシック" charset="0"/>
                <a:cs typeface="Arial"/>
              </a:rPr>
              <a:t>Inhalte</a:t>
            </a:r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CSR-Manager (IHK)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Inhalte II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438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 dirty="0"/>
              <a:t>Wie geht es weiter?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="" xmlns:a16="http://schemas.microsoft.com/office/drawing/2014/main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Sie erhalten im Nachgang zu diesem Beratungstermin eine Zusammenfassung der Informationen von 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/>
                </a:solidFill>
              </a:rPr>
              <a:t>Bei </a:t>
            </a:r>
            <a:r>
              <a:rPr lang="de-DE" dirty="0">
                <a:solidFill>
                  <a:schemeClr val="accent1"/>
                </a:solidFill>
              </a:rPr>
              <a:t>Fragen können Sie uns jederzeit kontaktieren</a:t>
            </a:r>
            <a:r>
              <a:rPr lang="de-DE" dirty="0" smtClean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359050BB-7ADB-8144-98C3-6520E1D8D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1339715" y="3719146"/>
            <a:ext cx="2674189" cy="12919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 Johannsen</a:t>
            </a:r>
            <a:br>
              <a:rPr lang="de-DE" sz="1600" dirty="0" smtClean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r>
              <a:rPr lang="de-DE" sz="1200" dirty="0" smtClean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Kundenberaterin</a:t>
            </a:r>
            <a:br>
              <a:rPr lang="de-DE" sz="1200" dirty="0" smtClean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endParaRPr lang="de-DE" sz="1200" dirty="0" smtClean="0">
              <a:solidFill>
                <a:schemeClr val="accent1"/>
              </a:solidFill>
              <a:ea typeface="Source Sans Pro ExtraLight" panose="020B030303040302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400" dirty="0" smtClean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Tel.: (0431) 3016 - 287</a:t>
            </a:r>
          </a:p>
          <a:p>
            <a:pPr algn="ctr"/>
            <a:r>
              <a:rPr lang="de-DE" sz="1400" dirty="0" smtClean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gesa.johannsen@wak-sh.de</a:t>
            </a:r>
            <a:endParaRPr lang="de-DE" sz="1400" dirty="0">
              <a:solidFill>
                <a:schemeClr val="accent1"/>
              </a:solidFill>
              <a:ea typeface="Source Sans Pro ExtraLight" panose="020B03030304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401</Words>
  <Application>Microsoft Office PowerPoint</Application>
  <PresentationFormat>Breitbild</PresentationFormat>
  <Paragraphs>89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Source Sans Pro ExtraLight</vt:lpstr>
      <vt:lpstr>Wingdings</vt:lpstr>
      <vt:lpstr>Office</vt:lpstr>
      <vt:lpstr>Herzlich willkommen zur Informationsveranstaltung</vt:lpstr>
      <vt:lpstr>Über die Wirtschaftsakademie</vt:lpstr>
      <vt:lpstr>Bildungszentren</vt:lpstr>
      <vt:lpstr>Dürfen wir uns vorstellen?</vt:lpstr>
      <vt:lpstr>CSR Manager (IHK) Kurs 2023</vt:lpstr>
      <vt:lpstr>Förderung der Investitionsbank Schleswig-Holstein</vt:lpstr>
      <vt:lpstr>Inhalte</vt:lpstr>
      <vt:lpstr>Inhalte</vt:lpstr>
      <vt:lpstr>Wie geht es weiter?</vt:lpstr>
      <vt:lpstr>Unternehmensverbund der Wirtschaftsakademie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Diekmann, Jörg</cp:lastModifiedBy>
  <cp:revision>191</cp:revision>
  <dcterms:created xsi:type="dcterms:W3CDTF">2021-07-08T05:50:53Z</dcterms:created>
  <dcterms:modified xsi:type="dcterms:W3CDTF">2023-07-27T07:21:24Z</dcterms:modified>
</cp:coreProperties>
</file>