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06192-44CF-374F-ADBF-983197F5A5F7}" v="1" dt="2023-10-18T09:33:39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howGuides="1">
      <p:cViewPr varScale="1">
        <p:scale>
          <a:sx n="108" d="100"/>
          <a:sy n="108" d="100"/>
        </p:scale>
        <p:origin x="6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Nierobisch" userId="99794ed86819f4da" providerId="LiveId" clId="{A8306192-44CF-374F-ADBF-983197F5A5F7}"/>
    <pc:docChg chg="custSel addSld modSld">
      <pc:chgData name="Tim Nierobisch" userId="99794ed86819f4da" providerId="LiveId" clId="{A8306192-44CF-374F-ADBF-983197F5A5F7}" dt="2023-10-18T09:34:03.541" v="7" actId="478"/>
      <pc:docMkLst>
        <pc:docMk/>
      </pc:docMkLst>
      <pc:sldChg chg="addSp delSp modSp new mod">
        <pc:chgData name="Tim Nierobisch" userId="99794ed86819f4da" providerId="LiveId" clId="{A8306192-44CF-374F-ADBF-983197F5A5F7}" dt="2023-10-18T09:34:03.541" v="7" actId="478"/>
        <pc:sldMkLst>
          <pc:docMk/>
          <pc:sldMk cId="1966157563" sldId="262"/>
        </pc:sldMkLst>
        <pc:spChg chg="del">
          <ac:chgData name="Tim Nierobisch" userId="99794ed86819f4da" providerId="LiveId" clId="{A8306192-44CF-374F-ADBF-983197F5A5F7}" dt="2023-10-18T09:33:35.865" v="1" actId="478"/>
          <ac:spMkLst>
            <pc:docMk/>
            <pc:sldMk cId="1966157563" sldId="262"/>
            <ac:spMk id="2" creationId="{1C87D720-4A83-2611-5888-7FE666FD5169}"/>
          </ac:spMkLst>
        </pc:spChg>
        <pc:spChg chg="del">
          <ac:chgData name="Tim Nierobisch" userId="99794ed86819f4da" providerId="LiveId" clId="{A8306192-44CF-374F-ADBF-983197F5A5F7}" dt="2023-10-18T09:33:37.431" v="2" actId="478"/>
          <ac:spMkLst>
            <pc:docMk/>
            <pc:sldMk cId="1966157563" sldId="262"/>
            <ac:spMk id="3" creationId="{B32BD98D-3525-9749-FF25-A64987BB7B39}"/>
          </ac:spMkLst>
        </pc:spChg>
        <pc:picChg chg="add del mod">
          <ac:chgData name="Tim Nierobisch" userId="99794ed86819f4da" providerId="LiveId" clId="{A8306192-44CF-374F-ADBF-983197F5A5F7}" dt="2023-10-18T09:34:03.541" v="7" actId="478"/>
          <ac:picMkLst>
            <pc:docMk/>
            <pc:sldMk cId="1966157563" sldId="262"/>
            <ac:picMk id="4" creationId="{C2912111-AE4B-61E7-C3B7-A42A67C06CB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9794ed86819f4da/DHSH/06_Vorlesung%20StraMa/2023/U&#776;bungsaufgaben%20BC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BCG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Tabelle1!$B$5</c:f>
              <c:strCache>
                <c:ptCount val="1"/>
                <c:pt idx="0">
                  <c:v>AromaGold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Tabelle1!$E$5</c:f>
              <c:numCache>
                <c:formatCode>General</c:formatCode>
                <c:ptCount val="1"/>
                <c:pt idx="0">
                  <c:v>1.2777777777777777</c:v>
                </c:pt>
              </c:numCache>
            </c:numRef>
          </c:xVal>
          <c:yVal>
            <c:numRef>
              <c:f>Tabelle1!$F$5</c:f>
              <c:numCache>
                <c:formatCode>General</c:formatCode>
                <c:ptCount val="1"/>
                <c:pt idx="0">
                  <c:v>-4</c:v>
                </c:pt>
              </c:numCache>
            </c:numRef>
          </c:yVal>
          <c:bubbleSize>
            <c:numRef>
              <c:f>Tabelle1!$J$5</c:f>
              <c:numCache>
                <c:formatCode>0.00</c:formatCode>
                <c:ptCount val="1"/>
                <c:pt idx="0">
                  <c:v>16.486802290872241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D6F6-C545-93EB-56B48D5F3126}"/>
            </c:ext>
          </c:extLst>
        </c:ser>
        <c:ser>
          <c:idx val="1"/>
          <c:order val="1"/>
          <c:tx>
            <c:strRef>
              <c:f>Tabelle1!$B$6</c:f>
              <c:strCache>
                <c:ptCount val="1"/>
                <c:pt idx="0">
                  <c:v>Bürogenuss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Tabelle1!$E$6</c:f>
              <c:numCache>
                <c:formatCode>General</c:formatCode>
                <c:ptCount val="1"/>
                <c:pt idx="0">
                  <c:v>1.2</c:v>
                </c:pt>
              </c:numCache>
            </c:numRef>
          </c:xVal>
          <c:yVal>
            <c:numRef>
              <c:f>Tabelle1!$F$6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bubbleSize>
            <c:numRef>
              <c:f>Tabelle1!$J$6</c:f>
              <c:numCache>
                <c:formatCode>0.00</c:formatCode>
                <c:ptCount val="1"/>
                <c:pt idx="0">
                  <c:v>13.830708352991389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D6F6-C545-93EB-56B48D5F3126}"/>
            </c:ext>
          </c:extLst>
        </c:ser>
        <c:ser>
          <c:idx val="2"/>
          <c:order val="2"/>
          <c:tx>
            <c:strRef>
              <c:f>Tabelle1!$B$7</c:f>
              <c:strCache>
                <c:ptCount val="1"/>
                <c:pt idx="0">
                  <c:v>Espresso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Tabelle1!$E$7</c:f>
              <c:numCache>
                <c:formatCode>General</c:formatCode>
                <c:ptCount val="1"/>
                <c:pt idx="0">
                  <c:v>0.55000000000000004</c:v>
                </c:pt>
              </c:numCache>
            </c:numRef>
          </c:xVal>
          <c:yVal>
            <c:numRef>
              <c:f>Tabelle1!$F$7</c:f>
              <c:numCache>
                <c:formatCode>General</c:formatCode>
                <c:ptCount val="1"/>
                <c:pt idx="0">
                  <c:v>6.9</c:v>
                </c:pt>
              </c:numCache>
            </c:numRef>
          </c:yVal>
          <c:bubbleSize>
            <c:numRef>
              <c:f>Tabelle1!$J$7</c:f>
              <c:numCache>
                <c:formatCode>0.00</c:formatCode>
                <c:ptCount val="1"/>
                <c:pt idx="0">
                  <c:v>26.544946384122486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D6F6-C545-93EB-56B48D5F3126}"/>
            </c:ext>
          </c:extLst>
        </c:ser>
        <c:ser>
          <c:idx val="3"/>
          <c:order val="3"/>
          <c:tx>
            <c:strRef>
              <c:f>Tabelle1!$B$8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Tabelle1!$E$8</c:f>
              <c:numCache>
                <c:formatCode>General</c:formatCode>
                <c:ptCount val="1"/>
                <c:pt idx="0">
                  <c:v>1.5</c:v>
                </c:pt>
              </c:numCache>
            </c:numRef>
          </c:xVal>
          <c:yVal>
            <c:numRef>
              <c:f>Tabelle1!$F$8</c:f>
              <c:numCache>
                <c:formatCode>General</c:formatCode>
                <c:ptCount val="1"/>
                <c:pt idx="0">
                  <c:v>-3</c:v>
                </c:pt>
              </c:numCache>
            </c:numRef>
          </c:yVal>
          <c:bubbleSize>
            <c:numRef>
              <c:f>Tabelle1!$J$8</c:f>
              <c:numCache>
                <c:formatCode>0.00</c:formatCode>
                <c:ptCount val="1"/>
                <c:pt idx="0">
                  <c:v>5.5433885963512459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D6F6-C545-93EB-56B48D5F3126}"/>
            </c:ext>
          </c:extLst>
        </c:ser>
        <c:ser>
          <c:idx val="4"/>
          <c:order val="4"/>
          <c:tx>
            <c:strRef>
              <c:f>Tabelle1!$B$9</c:f>
              <c:strCache>
                <c:ptCount val="1"/>
                <c:pt idx="0">
                  <c:v>AromadeLuxe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Tabelle1!$E$9</c:f>
              <c:numCache>
                <c:formatCode>General</c:formatCode>
                <c:ptCount val="1"/>
                <c:pt idx="0">
                  <c:v>0.1</c:v>
                </c:pt>
              </c:numCache>
            </c:numRef>
          </c:xVal>
          <c:yVal>
            <c:numRef>
              <c:f>Tabelle1!$F$9</c:f>
              <c:numCache>
                <c:formatCode>General</c:formatCode>
                <c:ptCount val="1"/>
                <c:pt idx="0">
                  <c:v>-3</c:v>
                </c:pt>
              </c:numCache>
            </c:numRef>
          </c:yVal>
          <c:bubbleSize>
            <c:numRef>
              <c:f>Tabelle1!$J$9</c:f>
              <c:numCache>
                <c:formatCode>0.00</c:formatCode>
                <c:ptCount val="1"/>
                <c:pt idx="0">
                  <c:v>1.9911596969652463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D6F6-C545-93EB-56B48D5F3126}"/>
            </c:ext>
          </c:extLst>
        </c:ser>
        <c:ser>
          <c:idx val="5"/>
          <c:order val="5"/>
          <c:tx>
            <c:strRef>
              <c:f>Tabelle1!$B$10</c:f>
              <c:strCache>
                <c:ptCount val="1"/>
                <c:pt idx="0">
                  <c:v>No1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Tabelle1!$E$10</c:f>
              <c:numCache>
                <c:formatCode>General</c:formatCode>
                <c:ptCount val="1"/>
                <c:pt idx="0">
                  <c:v>0.625</c:v>
                </c:pt>
              </c:numCache>
            </c:numRef>
          </c:xVal>
          <c:yVal>
            <c:numRef>
              <c:f>Tabelle1!$F$10</c:f>
              <c:numCache>
                <c:formatCode>General</c:formatCode>
                <c:ptCount val="1"/>
                <c:pt idx="0">
                  <c:v>-2</c:v>
                </c:pt>
              </c:numCache>
            </c:numRef>
          </c:yVal>
          <c:bubbleSize>
            <c:numRef>
              <c:f>Tabelle1!$J$10</c:f>
              <c:numCache>
                <c:formatCode>0.00</c:formatCode>
                <c:ptCount val="1"/>
                <c:pt idx="0">
                  <c:v>1.3046078334516293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D6F6-C545-93EB-56B48D5F3126}"/>
            </c:ext>
          </c:extLst>
        </c:ser>
        <c:ser>
          <c:idx val="6"/>
          <c:order val="6"/>
          <c:tx>
            <c:strRef>
              <c:f>Tabelle1!$B$11</c:f>
              <c:strCache>
                <c:ptCount val="1"/>
                <c:pt idx="0">
                  <c:v>Geysire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Tabelle1!$E$11</c:f>
              <c:numCache>
                <c:formatCode>General</c:formatCode>
                <c:ptCount val="1"/>
                <c:pt idx="0">
                  <c:v>0.45</c:v>
                </c:pt>
              </c:numCache>
            </c:numRef>
          </c:xVal>
          <c:yVal>
            <c:numRef>
              <c:f>Tabelle1!$F$11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bubbleSize>
            <c:numRef>
              <c:f>Tabelle1!$J$11</c:f>
              <c:numCache>
                <c:formatCode>0.00</c:formatCode>
                <c:ptCount val="1"/>
                <c:pt idx="0">
                  <c:v>0.45717026642322062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D6F6-C545-93EB-56B48D5F3126}"/>
            </c:ext>
          </c:extLst>
        </c:ser>
        <c:ser>
          <c:idx val="7"/>
          <c:order val="7"/>
          <c:tx>
            <c:strRef>
              <c:f>Tabelle1!$B$12</c:f>
              <c:strCache>
                <c:ptCount val="1"/>
                <c:pt idx="0">
                  <c:v>Kaffeepad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Tabelle1!$E$12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Tabelle1!$F$12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bubbleSize>
            <c:numRef>
              <c:f>Tabelle1!$J$12</c:f>
              <c:numCache>
                <c:formatCode>0.00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D6F6-C545-93EB-56B48D5F3126}"/>
            </c:ext>
          </c:extLst>
        </c:ser>
        <c:ser>
          <c:idx val="8"/>
          <c:order val="8"/>
          <c:tx>
            <c:strRef>
              <c:f>Tabelle1!$B$13</c:f>
              <c:strCache>
                <c:ptCount val="1"/>
                <c:pt idx="0">
                  <c:v>CafedeParis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Tabelle1!$E$13</c:f>
              <c:numCache>
                <c:formatCode>General</c:formatCode>
                <c:ptCount val="1"/>
                <c:pt idx="0">
                  <c:v>1.5</c:v>
                </c:pt>
              </c:numCache>
            </c:numRef>
          </c:xVal>
          <c:yVal>
            <c:numRef>
              <c:f>Tabelle1!$F$13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bubbleSize>
            <c:numRef>
              <c:f>Tabelle1!$J$13</c:f>
              <c:numCache>
                <c:formatCode>0.00</c:formatCode>
                <c:ptCount val="1"/>
                <c:pt idx="0">
                  <c:v>13.13974248666154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D6F6-C545-93EB-56B48D5F3126}"/>
            </c:ext>
          </c:extLst>
        </c:ser>
        <c:ser>
          <c:idx val="9"/>
          <c:order val="9"/>
          <c:tx>
            <c:strRef>
              <c:f>Tabelle1!$B$14</c:f>
              <c:strCache>
                <c:ptCount val="1"/>
                <c:pt idx="0">
                  <c:v>Großküche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Tabelle1!$E$14</c:f>
              <c:numCache>
                <c:formatCode>General</c:formatCode>
                <c:ptCount val="1"/>
                <c:pt idx="0">
                  <c:v>1.4</c:v>
                </c:pt>
              </c:numCache>
            </c:numRef>
          </c:xVal>
          <c:yVal>
            <c:numRef>
              <c:f>Tabelle1!$F$14</c:f>
              <c:numCache>
                <c:formatCode>General</c:formatCode>
                <c:ptCount val="1"/>
                <c:pt idx="0">
                  <c:v>1.2</c:v>
                </c:pt>
              </c:numCache>
            </c:numRef>
          </c:yVal>
          <c:bubbleSize>
            <c:numRef>
              <c:f>Tabelle1!$J$14</c:f>
              <c:numCache>
                <c:formatCode>0.00</c:formatCode>
                <c:ptCount val="1"/>
                <c:pt idx="0">
                  <c:v>18.651192881473463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D6F6-C545-93EB-56B48D5F3126}"/>
            </c:ext>
          </c:extLst>
        </c:ser>
        <c:ser>
          <c:idx val="10"/>
          <c:order val="10"/>
          <c:tx>
            <c:strRef>
              <c:f>Tabelle1!$B$15</c:f>
              <c:strCache>
                <c:ptCount val="1"/>
                <c:pt idx="0">
                  <c:v>Einbauküche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Tabelle1!$E$15</c:f>
              <c:numCache>
                <c:formatCode>General</c:formatCode>
                <c:ptCount val="1"/>
                <c:pt idx="0">
                  <c:v>0.125</c:v>
                </c:pt>
              </c:numCache>
            </c:numRef>
          </c:xVal>
          <c:yVal>
            <c:numRef>
              <c:f>Tabelle1!$F$15</c:f>
              <c:numCache>
                <c:formatCode>General</c:formatCode>
                <c:ptCount val="1"/>
                <c:pt idx="0">
                  <c:v>-5</c:v>
                </c:pt>
              </c:numCache>
            </c:numRef>
          </c:yVal>
          <c:bubbleSize>
            <c:numRef>
              <c:f>Tabelle1!$J$15</c:f>
              <c:numCache>
                <c:formatCode>0.00</c:formatCode>
                <c:ptCount val="1"/>
                <c:pt idx="0">
                  <c:v>2.0502812106875385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D6F6-C545-93EB-56B48D5F3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940402400"/>
        <c:axId val="940404128"/>
      </c:bubbleChart>
      <c:valAx>
        <c:axId val="940402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rel. Marktanteil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40404128"/>
        <c:crosses val="autoZero"/>
        <c:crossBetween val="midCat"/>
      </c:valAx>
      <c:valAx>
        <c:axId val="94040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Marktwachstum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40402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BCG Bunt zu CASG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Tabelle2!$C$3</c:f>
              <c:strCache>
                <c:ptCount val="1"/>
                <c:pt idx="0">
                  <c:v>SGE1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Tabelle2!$C$13</c:f>
              <c:numCache>
                <c:formatCode>0.00</c:formatCode>
                <c:ptCount val="1"/>
                <c:pt idx="0">
                  <c:v>133.33333333333331</c:v>
                </c:pt>
              </c:numCache>
            </c:numRef>
          </c:xVal>
          <c:yVal>
            <c:numRef>
              <c:f>Tabelle2!$C$11</c:f>
              <c:numCache>
                <c:formatCode>General</c:formatCode>
                <c:ptCount val="1"/>
                <c:pt idx="0">
                  <c:v>-20</c:v>
                </c:pt>
              </c:numCache>
            </c:numRef>
          </c:yVal>
          <c:bubbleSize>
            <c:numRef>
              <c:f>Tabelle2!$C$15</c:f>
              <c:numCache>
                <c:formatCode>0.00</c:formatCode>
                <c:ptCount val="1"/>
                <c:pt idx="0">
                  <c:v>40.816326530612244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E32A-8D46-B806-1B9CEDE1E00B}"/>
            </c:ext>
          </c:extLst>
        </c:ser>
        <c:ser>
          <c:idx val="1"/>
          <c:order val="1"/>
          <c:tx>
            <c:strRef>
              <c:f>Tabelle2!$D$3</c:f>
              <c:strCache>
                <c:ptCount val="1"/>
                <c:pt idx="0">
                  <c:v>SGE2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Tabelle2!$D$13</c:f>
              <c:numCache>
                <c:formatCode>0.00</c:formatCode>
                <c:ptCount val="1"/>
                <c:pt idx="0">
                  <c:v>120</c:v>
                </c:pt>
              </c:numCache>
            </c:numRef>
          </c:xVal>
          <c:yVal>
            <c:numRef>
              <c:f>Tabelle2!$D$11</c:f>
              <c:numCache>
                <c:formatCode>General</c:formatCode>
                <c:ptCount val="1"/>
                <c:pt idx="0">
                  <c:v>15</c:v>
                </c:pt>
              </c:numCache>
            </c:numRef>
          </c:yVal>
          <c:bubbleSize>
            <c:numRef>
              <c:f>Tabelle2!$D$15</c:f>
              <c:numCache>
                <c:formatCode>0.00</c:formatCode>
                <c:ptCount val="1"/>
                <c:pt idx="0">
                  <c:v>24.489795918367346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32A-8D46-B806-1B9CEDE1E00B}"/>
            </c:ext>
          </c:extLst>
        </c:ser>
        <c:ser>
          <c:idx val="2"/>
          <c:order val="2"/>
          <c:tx>
            <c:strRef>
              <c:f>Tabelle2!$E$3</c:f>
              <c:strCache>
                <c:ptCount val="1"/>
                <c:pt idx="0">
                  <c:v>SGE3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Tabelle2!$E$13</c:f>
              <c:numCache>
                <c:formatCode>0.00</c:formatCode>
                <c:ptCount val="1"/>
                <c:pt idx="0">
                  <c:v>40</c:v>
                </c:pt>
              </c:numCache>
            </c:numRef>
          </c:xVal>
          <c:yVal>
            <c:numRef>
              <c:f>Tabelle2!$E$11</c:f>
              <c:numCache>
                <c:formatCode>General</c:formatCode>
                <c:ptCount val="1"/>
                <c:pt idx="0">
                  <c:v>10</c:v>
                </c:pt>
              </c:numCache>
            </c:numRef>
          </c:yVal>
          <c:bubbleSize>
            <c:numRef>
              <c:f>Tabelle2!$E$15</c:f>
              <c:numCache>
                <c:formatCode>0.00</c:formatCode>
                <c:ptCount val="1"/>
                <c:pt idx="0">
                  <c:v>8.1632653061224492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E32A-8D46-B806-1B9CEDE1E00B}"/>
            </c:ext>
          </c:extLst>
        </c:ser>
        <c:ser>
          <c:idx val="3"/>
          <c:order val="3"/>
          <c:tx>
            <c:strRef>
              <c:f>Tabelle2!$F$3</c:f>
              <c:strCache>
                <c:ptCount val="1"/>
                <c:pt idx="0">
                  <c:v>SGE4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Tabelle2!$F$13</c:f>
              <c:numCache>
                <c:formatCode>0.00</c:formatCode>
                <c:ptCount val="1"/>
                <c:pt idx="0">
                  <c:v>125</c:v>
                </c:pt>
              </c:numCache>
            </c:numRef>
          </c:xVal>
          <c:yVal>
            <c:numRef>
              <c:f>Tabelle2!$F$11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Tabelle2!$F$15</c:f>
              <c:numCache>
                <c:formatCode>0.00</c:formatCode>
                <c:ptCount val="1"/>
                <c:pt idx="0">
                  <c:v>2.0408163265306123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32A-8D46-B806-1B9CEDE1E00B}"/>
            </c:ext>
          </c:extLst>
        </c:ser>
        <c:ser>
          <c:idx val="4"/>
          <c:order val="4"/>
          <c:tx>
            <c:strRef>
              <c:f>Tabelle2!$G$3</c:f>
              <c:strCache>
                <c:ptCount val="1"/>
                <c:pt idx="0">
                  <c:v>SGE5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Tabelle2!$G$13</c:f>
              <c:numCache>
                <c:formatCode>0.00</c:formatCode>
                <c:ptCount val="1"/>
                <c:pt idx="0">
                  <c:v>62.5</c:v>
                </c:pt>
              </c:numCache>
            </c:numRef>
          </c:xVal>
          <c:yVal>
            <c:numRef>
              <c:f>Tabelle2!$G$11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bubbleSize>
            <c:numRef>
              <c:f>Tabelle2!$G$15</c:f>
              <c:numCache>
                <c:formatCode>0.00</c:formatCode>
                <c:ptCount val="1"/>
                <c:pt idx="0">
                  <c:v>10.204081632653061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E32A-8D46-B806-1B9CEDE1E00B}"/>
            </c:ext>
          </c:extLst>
        </c:ser>
        <c:ser>
          <c:idx val="5"/>
          <c:order val="5"/>
          <c:tx>
            <c:strRef>
              <c:f>Tabelle2!$H$3</c:f>
              <c:strCache>
                <c:ptCount val="1"/>
                <c:pt idx="0">
                  <c:v>SGE6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Tabelle2!$H$13</c:f>
              <c:numCache>
                <c:formatCode>0.00</c:formatCode>
                <c:ptCount val="1"/>
                <c:pt idx="0">
                  <c:v>233.33333333333334</c:v>
                </c:pt>
              </c:numCache>
            </c:numRef>
          </c:xVal>
          <c:yVal>
            <c:numRef>
              <c:f>Tabelle2!$H$11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bubbleSize>
            <c:numRef>
              <c:f>Tabelle2!$H$15</c:f>
              <c:numCache>
                <c:formatCode>0.00</c:formatCode>
                <c:ptCount val="1"/>
                <c:pt idx="0">
                  <c:v>14.285714285714285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E32A-8D46-B806-1B9CEDE1E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65845919"/>
        <c:axId val="1066074575"/>
      </c:bubbleChart>
      <c:valAx>
        <c:axId val="10658459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Rel. Marktanteil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66074575"/>
        <c:crosses val="autoZero"/>
        <c:crossBetween val="midCat"/>
      </c:valAx>
      <c:valAx>
        <c:axId val="106607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Marktwachstum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65845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0.12807</cdr:x>
      <cdr:y>0.54561</cdr:y>
    </cdr:from>
    <cdr:to>
      <cdr:x>0.91979</cdr:x>
      <cdr:y>0.54561</cdr:y>
    </cdr:to>
    <cdr:cxnSp macro="">
      <cdr:nvCxnSpPr>
        <cdr:cNvPr id="2" name="Gerade Verbindung 1">
          <a:extLst xmlns:a="http://schemas.openxmlformats.org/drawingml/2006/main">
            <a:ext uri="{FF2B5EF4-FFF2-40B4-BE49-F238E27FC236}">
              <a16:creationId xmlns:a16="http://schemas.microsoft.com/office/drawing/2014/main" id="{D617F510-5D02-6EC8-6CBC-C573240B4297}"/>
            </a:ext>
          </a:extLst>
        </cdr:cNvPr>
        <cdr:cNvCxnSpPr/>
      </cdr:nvCxnSpPr>
      <cdr:spPr>
        <a:xfrm xmlns:a="http://schemas.openxmlformats.org/drawingml/2006/main">
          <a:off x="1436914" y="3429001"/>
          <a:ext cx="8882743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0.04783</cdr:x>
      <cdr:y>0.48345</cdr:y>
    </cdr:from>
    <cdr:to>
      <cdr:x>0.97143</cdr:x>
      <cdr:y>0.48345</cdr:y>
    </cdr:to>
    <cdr:cxnSp macro="">
      <cdr:nvCxnSpPr>
        <cdr:cNvPr id="2" name="Gerade Verbindung 1">
          <a:extLst xmlns:a="http://schemas.openxmlformats.org/drawingml/2006/main">
            <a:ext uri="{FF2B5EF4-FFF2-40B4-BE49-F238E27FC236}">
              <a16:creationId xmlns:a16="http://schemas.microsoft.com/office/drawing/2014/main" id="{8FE838EA-5CD2-D9A8-2BD7-D4DF9D4AFC00}"/>
            </a:ext>
          </a:extLst>
        </cdr:cNvPr>
        <cdr:cNvCxnSpPr/>
      </cdr:nvCxnSpPr>
      <cdr:spPr>
        <a:xfrm xmlns:a="http://schemas.openxmlformats.org/drawingml/2006/main">
          <a:off x="558800" y="3073401"/>
          <a:ext cx="10791371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6238F-2700-00AA-E6CB-1866BF9B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C7EB54-7727-2DD5-96C9-42640D9CD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461EC0-ED42-956B-B5C5-8DE3C23E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B2924E-C5A5-8FBC-7002-D02A1CE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F6A66D-CF26-0DE9-4334-9D31E6B4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3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59F88-F3A8-7F67-EBC5-E463FFE8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F012E8-C6A9-E9E9-D73E-8F525FFC8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B08366-B72E-37BB-1D2C-ABF4E683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90E142-4DEC-2807-4475-DDEE1C00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31438B-8A91-535D-8654-3F86BAC2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51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D85E23-10DF-5CD6-74B3-EC37EC225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B04613-99DE-D41E-1DB0-2484133BD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E386A-7657-B04E-4121-CE8F0AAD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C60EC-00FC-F03C-D42F-5F357B86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6D1D64-4131-3C84-9346-581A12FA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91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4506C-91E8-DC5D-303A-CF11F13E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E156F2-9556-30E3-A5B0-ABD60E6F3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060BFA-D434-166E-34AA-68CE2514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5B4DF3-6C9B-E91B-E45E-1ECF46E9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597CC-9B66-0032-3131-6FB23030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63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75C31-3E3C-5A71-26A3-E8F223E6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C538F4-1159-8C99-EEDF-4F76FAFD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22D7C6-5157-BE5F-E0CB-F246B590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7F0D8D-5F93-0A2C-5C20-DB8D30D7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6D50A-32CD-D182-F714-F8956283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6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C9BC0-671D-66A9-2AB7-D0E65F02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B93C7D-F71E-1E1C-8050-66355BD41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0C1BF1-1852-0D23-29F1-31712384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32F4F7-610A-8A4A-8523-B98B6D1B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D62BEE-3950-6BCD-1C9B-2FBAC1F8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6B9FF2-4635-2719-4638-0FA4F1D9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8CA6-B6C5-E7B4-D8BE-7F8B4008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7BBF78-6798-1D79-2D0A-CD2EA8E1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FEC773-9ABE-E9D5-4725-0630626BF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57E28F-A83F-F106-AFA0-831CAAA6E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357CB8-3AC3-85D9-2E6D-A508A3349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4A53E0-EEC3-E022-4F65-C1C8CB7A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5146FA3-C027-29E4-98BF-28FCF89E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F551524-6942-F012-BB83-CEE3B960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53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A9A1B-0707-6916-679F-77EF4A02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BFC287-9A7D-FAC1-829B-D60D1E60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9DDF73-AF0E-09B3-1324-F52C3A64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8E5F9-6B81-D4AD-19C5-36731EBD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32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246C14-16EF-AB97-9B8F-47C66F01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31B315-308A-8ADC-7AE7-18E69E50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89F15C-06C3-F17D-73C1-7546F33E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63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46F22-60B8-3BAC-BDF1-F6B08AE6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5AB8FB-EA4E-638D-79B2-43B551462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C5F0CC-EA9E-E694-36C4-B7B0BAC95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2D1EF5-76C8-3310-F4F0-A23E35FA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0F1F00-6546-248C-B3A7-A5E842C5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86024F-FA56-1B3D-9C93-AEBD5E09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95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25052-D5E8-46D0-0385-1498EFB2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E2A01B-B074-81C9-5B8D-BCCBA62F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DC26A0-D481-AFB4-E287-78895696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DD5961-9120-F5F1-AC65-2DFDD186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7EBAF8-A43D-FBD5-DAE7-8F498251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768A65-6FC3-672C-5F60-D3E7265D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80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5798C2-B6E0-285D-124A-D34F2BC2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FED814-86C2-F664-57EF-4B0439F59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AB6006-B9D0-4794-DF21-A075924F2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8E42-0E6E-1743-A569-A6A5682953E8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9BBA9B-D5F5-19B0-5C46-FE14AF468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A142BF-1920-9FD2-58ED-011B4FEC6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80BC-8171-354F-B7BD-1C358C12C6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88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DE029F91-B09E-7357-92E5-5C542CC8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3" y="120691"/>
            <a:ext cx="11486273" cy="66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59AAF9-A1A5-F3F6-B251-A15CCB60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6846"/>
            <a:ext cx="10515600" cy="54944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Berechnungen: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D3B37D9-434F-7E27-76BC-AA227C1E5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27782"/>
              </p:ext>
            </p:extLst>
          </p:nvPr>
        </p:nvGraphicFramePr>
        <p:xfrm>
          <a:off x="838200" y="1149895"/>
          <a:ext cx="10990943" cy="5120281"/>
        </p:xfrm>
        <a:graphic>
          <a:graphicData uri="http://schemas.openxmlformats.org/drawingml/2006/table">
            <a:tbl>
              <a:tblPr/>
              <a:tblGrid>
                <a:gridCol w="1266709">
                  <a:extLst>
                    <a:ext uri="{9D8B030D-6E8A-4147-A177-3AD203B41FA5}">
                      <a16:colId xmlns:a16="http://schemas.microsoft.com/office/drawing/2014/main" val="1262613007"/>
                    </a:ext>
                  </a:extLst>
                </a:gridCol>
                <a:gridCol w="1113169">
                  <a:extLst>
                    <a:ext uri="{9D8B030D-6E8A-4147-A177-3AD203B41FA5}">
                      <a16:colId xmlns:a16="http://schemas.microsoft.com/office/drawing/2014/main" val="3575517998"/>
                    </a:ext>
                  </a:extLst>
                </a:gridCol>
                <a:gridCol w="1113169">
                  <a:extLst>
                    <a:ext uri="{9D8B030D-6E8A-4147-A177-3AD203B41FA5}">
                      <a16:colId xmlns:a16="http://schemas.microsoft.com/office/drawing/2014/main" val="3416424233"/>
                    </a:ext>
                  </a:extLst>
                </a:gridCol>
                <a:gridCol w="1113169">
                  <a:extLst>
                    <a:ext uri="{9D8B030D-6E8A-4147-A177-3AD203B41FA5}">
                      <a16:colId xmlns:a16="http://schemas.microsoft.com/office/drawing/2014/main" val="136057741"/>
                    </a:ext>
                  </a:extLst>
                </a:gridCol>
                <a:gridCol w="1484225">
                  <a:extLst>
                    <a:ext uri="{9D8B030D-6E8A-4147-A177-3AD203B41FA5}">
                      <a16:colId xmlns:a16="http://schemas.microsoft.com/office/drawing/2014/main" val="2097210822"/>
                    </a:ext>
                  </a:extLst>
                </a:gridCol>
                <a:gridCol w="1125964">
                  <a:extLst>
                    <a:ext uri="{9D8B030D-6E8A-4147-A177-3AD203B41FA5}">
                      <a16:colId xmlns:a16="http://schemas.microsoft.com/office/drawing/2014/main" val="1525966913"/>
                    </a:ext>
                  </a:extLst>
                </a:gridCol>
                <a:gridCol w="1125964">
                  <a:extLst>
                    <a:ext uri="{9D8B030D-6E8A-4147-A177-3AD203B41FA5}">
                      <a16:colId xmlns:a16="http://schemas.microsoft.com/office/drawing/2014/main" val="1461783701"/>
                    </a:ext>
                  </a:extLst>
                </a:gridCol>
                <a:gridCol w="1330685">
                  <a:extLst>
                    <a:ext uri="{9D8B030D-6E8A-4147-A177-3AD203B41FA5}">
                      <a16:colId xmlns:a16="http://schemas.microsoft.com/office/drawing/2014/main" val="2014691254"/>
                    </a:ext>
                  </a:extLst>
                </a:gridCol>
                <a:gridCol w="1317889">
                  <a:extLst>
                    <a:ext uri="{9D8B030D-6E8A-4147-A177-3AD203B41FA5}">
                      <a16:colId xmlns:a16="http://schemas.microsoft.com/office/drawing/2014/main" val="3999560460"/>
                    </a:ext>
                  </a:extLst>
                </a:gridCol>
              </a:tblGrid>
              <a:tr h="301193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Konkurrenz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365493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Marktanteil: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Marktanteil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Marktanteil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91221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(EM):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(KM):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(EM/KM):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Marktwachstum: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Preis (P):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Absatz (A):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Umsatz (P*A):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Umsatz: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924831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AromaGold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1,27777778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8372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Bürogenuss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17.365.142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482878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Espresso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33.328.500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838832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42914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AromadeLuxe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89071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98023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Geysire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08768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Kaffeepad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40254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CafedeParis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16.497.600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12203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Großküche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23.417.500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960892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Einbauküche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328208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125.554.972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32487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Fälle: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29994"/>
                  </a:ext>
                </a:extLst>
              </a:tr>
              <a:tr h="301193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Mittelwert: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0,372727273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53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05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207A0F1-CCEA-E8B2-F863-4F3A80424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136763"/>
              </p:ext>
            </p:extLst>
          </p:nvPr>
        </p:nvGraphicFramePr>
        <p:xfrm>
          <a:off x="348343" y="435428"/>
          <a:ext cx="11219543" cy="628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D617F510-5D02-6EC8-6CBC-C573240B4297}"/>
              </a:ext>
            </a:extLst>
          </p:cNvPr>
          <p:cNvCxnSpPr/>
          <p:nvPr/>
        </p:nvCxnSpPr>
        <p:spPr>
          <a:xfrm>
            <a:off x="6858659" y="943430"/>
            <a:ext cx="0" cy="5498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1674133-4143-C267-48BC-B58B1FEF353E}"/>
              </a:ext>
            </a:extLst>
          </p:cNvPr>
          <p:cNvSpPr txBox="1"/>
          <p:nvPr/>
        </p:nvSpPr>
        <p:spPr>
          <a:xfrm>
            <a:off x="2830286" y="972460"/>
            <a:ext cx="124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Question Marks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392E296-FF98-9FE3-AE6A-D16E30BBD7F9}"/>
              </a:ext>
            </a:extLst>
          </p:cNvPr>
          <p:cNvSpPr txBox="1"/>
          <p:nvPr/>
        </p:nvSpPr>
        <p:spPr>
          <a:xfrm>
            <a:off x="9361714" y="94343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Rising</a:t>
            </a:r>
            <a:r>
              <a:rPr lang="de-DE" dirty="0"/>
              <a:t> Stars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858D3D-B924-CC85-6BC0-9BCF34BF9BE8}"/>
              </a:ext>
            </a:extLst>
          </p:cNvPr>
          <p:cNvSpPr txBox="1"/>
          <p:nvPr/>
        </p:nvSpPr>
        <p:spPr>
          <a:xfrm>
            <a:off x="9361714" y="414383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Cash </a:t>
            </a:r>
            <a:r>
              <a:rPr lang="de-DE" dirty="0" err="1"/>
              <a:t>Cows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1E636AB-7762-AF1D-FAAA-5AAF76C3B791}"/>
              </a:ext>
            </a:extLst>
          </p:cNvPr>
          <p:cNvSpPr txBox="1"/>
          <p:nvPr/>
        </p:nvSpPr>
        <p:spPr>
          <a:xfrm>
            <a:off x="4492171" y="551543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Poor Dogs</a:t>
            </a:r>
          </a:p>
        </p:txBody>
      </p:sp>
    </p:spTree>
    <p:extLst>
      <p:ext uri="{BB962C8B-B14F-4D97-AF65-F5344CB8AC3E}">
        <p14:creationId xmlns:p14="http://schemas.microsoft.com/office/powerpoint/2010/main" val="248271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Quittung, Schrift enthält.&#10;&#10;Automatisch generierte Beschreibung">
            <a:extLst>
              <a:ext uri="{FF2B5EF4-FFF2-40B4-BE49-F238E27FC236}">
                <a16:creationId xmlns:a16="http://schemas.microsoft.com/office/drawing/2014/main" id="{AEC267A7-403F-446A-6EAF-EBBD6002B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92" y="1095261"/>
            <a:ext cx="11214616" cy="4667477"/>
          </a:xfrm>
        </p:spPr>
      </p:pic>
    </p:spTree>
    <p:extLst>
      <p:ext uri="{BB962C8B-B14F-4D97-AF65-F5344CB8AC3E}">
        <p14:creationId xmlns:p14="http://schemas.microsoft.com/office/powerpoint/2010/main" val="330214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5947573-A9DE-A289-8B70-5BAFFCBA1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86668"/>
              </p:ext>
            </p:extLst>
          </p:nvPr>
        </p:nvGraphicFramePr>
        <p:xfrm>
          <a:off x="878115" y="914399"/>
          <a:ext cx="10435769" cy="4528454"/>
        </p:xfrm>
        <a:graphic>
          <a:graphicData uri="http://schemas.openxmlformats.org/drawingml/2006/table">
            <a:tbl>
              <a:tblPr/>
              <a:tblGrid>
                <a:gridCol w="2926456">
                  <a:extLst>
                    <a:ext uri="{9D8B030D-6E8A-4147-A177-3AD203B41FA5}">
                      <a16:colId xmlns:a16="http://schemas.microsoft.com/office/drawing/2014/main" val="3722402364"/>
                    </a:ext>
                  </a:extLst>
                </a:gridCol>
                <a:gridCol w="1072759">
                  <a:extLst>
                    <a:ext uri="{9D8B030D-6E8A-4147-A177-3AD203B41FA5}">
                      <a16:colId xmlns:a16="http://schemas.microsoft.com/office/drawing/2014/main" val="3528886196"/>
                    </a:ext>
                  </a:extLst>
                </a:gridCol>
                <a:gridCol w="1072759">
                  <a:extLst>
                    <a:ext uri="{9D8B030D-6E8A-4147-A177-3AD203B41FA5}">
                      <a16:colId xmlns:a16="http://schemas.microsoft.com/office/drawing/2014/main" val="84722"/>
                    </a:ext>
                  </a:extLst>
                </a:gridCol>
                <a:gridCol w="1072759">
                  <a:extLst>
                    <a:ext uri="{9D8B030D-6E8A-4147-A177-3AD203B41FA5}">
                      <a16:colId xmlns:a16="http://schemas.microsoft.com/office/drawing/2014/main" val="3920617264"/>
                    </a:ext>
                  </a:extLst>
                </a:gridCol>
                <a:gridCol w="1072759">
                  <a:extLst>
                    <a:ext uri="{9D8B030D-6E8A-4147-A177-3AD203B41FA5}">
                      <a16:colId xmlns:a16="http://schemas.microsoft.com/office/drawing/2014/main" val="2985386843"/>
                    </a:ext>
                  </a:extLst>
                </a:gridCol>
                <a:gridCol w="1072759">
                  <a:extLst>
                    <a:ext uri="{9D8B030D-6E8A-4147-A177-3AD203B41FA5}">
                      <a16:colId xmlns:a16="http://schemas.microsoft.com/office/drawing/2014/main" val="3758787732"/>
                    </a:ext>
                  </a:extLst>
                </a:gridCol>
                <a:gridCol w="1072759">
                  <a:extLst>
                    <a:ext uri="{9D8B030D-6E8A-4147-A177-3AD203B41FA5}">
                      <a16:colId xmlns:a16="http://schemas.microsoft.com/office/drawing/2014/main" val="2549662155"/>
                    </a:ext>
                  </a:extLst>
                </a:gridCol>
                <a:gridCol w="1072759">
                  <a:extLst>
                    <a:ext uri="{9D8B030D-6E8A-4147-A177-3AD203B41FA5}">
                      <a16:colId xmlns:a16="http://schemas.microsoft.com/office/drawing/2014/main" val="3155582489"/>
                    </a:ext>
                  </a:extLst>
                </a:gridCol>
              </a:tblGrid>
              <a:tr h="323461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41343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SGE1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SGE2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SGE3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SGE4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SGE5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SGE6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Umsatz: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588571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Farbwerk Bunt AG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937106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470824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Müller Remscheid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194731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067928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Gesamtmarkt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666749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Gesamtmarkt 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611024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Marktwachstum (2020-2019 in EUR):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Mittelwert: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838956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Marktwachstum / 2019*100 in %: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152743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Mittelwert: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57529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Rel. MA Bunt AG zu CASG in %: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02030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424755"/>
                  </a:ext>
                </a:extLst>
              </a:tr>
              <a:tr h="3234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Umsatz Bunt AG in %: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5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4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27943400-B4EF-B5B0-8648-5AF4B71BB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5493"/>
              </p:ext>
            </p:extLst>
          </p:nvPr>
        </p:nvGraphicFramePr>
        <p:xfrm>
          <a:off x="348343" y="174171"/>
          <a:ext cx="11683999" cy="635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A1BA33F0-F19B-7673-72D7-18329E3EC53B}"/>
              </a:ext>
            </a:extLst>
          </p:cNvPr>
          <p:cNvCxnSpPr>
            <a:cxnSpLocks/>
          </p:cNvCxnSpPr>
          <p:nvPr/>
        </p:nvCxnSpPr>
        <p:spPr>
          <a:xfrm>
            <a:off x="4434773" y="304800"/>
            <a:ext cx="0" cy="5873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0380FD1-101A-2E68-5EB1-5F8346627785}"/>
              </a:ext>
            </a:extLst>
          </p:cNvPr>
          <p:cNvSpPr txBox="1"/>
          <p:nvPr/>
        </p:nvSpPr>
        <p:spPr>
          <a:xfrm>
            <a:off x="2830286" y="972460"/>
            <a:ext cx="124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Question Marks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776FDFD-1F5C-5EA6-D0A5-76D331EEE2A3}"/>
              </a:ext>
            </a:extLst>
          </p:cNvPr>
          <p:cNvSpPr txBox="1"/>
          <p:nvPr/>
        </p:nvSpPr>
        <p:spPr>
          <a:xfrm>
            <a:off x="9361714" y="94343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Rising</a:t>
            </a:r>
            <a:r>
              <a:rPr lang="de-DE" dirty="0"/>
              <a:t> Stars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F658D5-CB41-E5F5-D148-638F59272FDE}"/>
              </a:ext>
            </a:extLst>
          </p:cNvPr>
          <p:cNvSpPr txBox="1"/>
          <p:nvPr/>
        </p:nvSpPr>
        <p:spPr>
          <a:xfrm>
            <a:off x="9361714" y="414383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Cash </a:t>
            </a:r>
            <a:r>
              <a:rPr lang="de-DE" dirty="0" err="1"/>
              <a:t>Cows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04D03D-F809-BD4B-2E88-C887B29D81BF}"/>
              </a:ext>
            </a:extLst>
          </p:cNvPr>
          <p:cNvSpPr txBox="1"/>
          <p:nvPr/>
        </p:nvSpPr>
        <p:spPr>
          <a:xfrm>
            <a:off x="2384302" y="5516208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Poor Dogs</a:t>
            </a:r>
          </a:p>
        </p:txBody>
      </p:sp>
    </p:spTree>
    <p:extLst>
      <p:ext uri="{BB962C8B-B14F-4D97-AF65-F5344CB8AC3E}">
        <p14:creationId xmlns:p14="http://schemas.microsoft.com/office/powerpoint/2010/main" val="344200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15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Macintosh PowerPoint</Application>
  <PresentationFormat>Breitbild</PresentationFormat>
  <Paragraphs>227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 Nierobisch</dc:creator>
  <cp:lastModifiedBy>Tim Nierobisch</cp:lastModifiedBy>
  <cp:revision>1</cp:revision>
  <dcterms:created xsi:type="dcterms:W3CDTF">2023-10-17T08:13:02Z</dcterms:created>
  <dcterms:modified xsi:type="dcterms:W3CDTF">2023-10-18T09:34:04Z</dcterms:modified>
</cp:coreProperties>
</file>